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4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265" r:id="rId11"/>
    <p:sldId id="311" r:id="rId12"/>
    <p:sldId id="267" r:id="rId13"/>
    <p:sldId id="338" r:id="rId14"/>
    <p:sldId id="333" r:id="rId15"/>
    <p:sldId id="343" r:id="rId16"/>
    <p:sldId id="344" r:id="rId17"/>
    <p:sldId id="339" r:id="rId18"/>
    <p:sldId id="340" r:id="rId19"/>
    <p:sldId id="335" r:id="rId20"/>
    <p:sldId id="341" r:id="rId21"/>
    <p:sldId id="342" r:id="rId22"/>
    <p:sldId id="346" r:id="rId23"/>
    <p:sldId id="278" r:id="rId24"/>
    <p:sldId id="279" r:id="rId25"/>
    <p:sldId id="280" r:id="rId26"/>
    <p:sldId id="281" r:id="rId27"/>
    <p:sldId id="282" r:id="rId28"/>
    <p:sldId id="283" r:id="rId29"/>
    <p:sldId id="345" r:id="rId30"/>
    <p:sldId id="287" r:id="rId31"/>
    <p:sldId id="289" r:id="rId32"/>
    <p:sldId id="337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Helvetica Neue" panose="02000503000000020004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/>
    <p:restoredTop sz="97146"/>
  </p:normalViewPr>
  <p:slideViewPr>
    <p:cSldViewPr snapToGrid="0">
      <p:cViewPr varScale="1">
        <p:scale>
          <a:sx n="205" d="100"/>
          <a:sy n="205" d="100"/>
        </p:scale>
        <p:origin x="192" y="328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5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53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3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19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48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22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30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76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mario_rl_tutorial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owardsdatascience.com/deep-q-network-dqn-i-bce08bdf2af" TargetMode="External"/><Relationship Id="rId5" Type="http://schemas.openxmlformats.org/officeDocument/2006/relationships/hyperlink" Target="https://towardsdatascience.com/double-deep-q-networks-905dd8325412" TargetMode="External"/><Relationship Id="rId4" Type="http://schemas.openxmlformats.org/officeDocument/2006/relationships/hyperlink" Target="https://www.mlq.ai/guide-to-deep-reinforcement-learnin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Deep Q Network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Постановка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 Property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/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RU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100"/>
                  <a:buFont typeface="Roboto"/>
                  <a:buNone/>
                  <a:defRPr sz="31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dirty="0"/>
                  <a:t>Markov Decision Process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blipFill>
                <a:blip r:embed="rId4"/>
                <a:stretch>
                  <a:fillRect l="-1786" t="-4545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/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 infinite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set of final states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finite (|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|=</a:t>
                </a:r>
                <a:r>
                  <a:rPr lang="en-US" sz="16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action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function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600" dirty="0"/>
                  <a:t>=</a:t>
                </a:r>
                <a:r>
                  <a:rPr lang="el-G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state probability function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reward function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⇔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[0, 1]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 a discount coefficient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blipFill>
                <a:blip r:embed="rId5"/>
                <a:stretch>
                  <a:fillRect l="-2308" t="-1435" r="-769" b="-382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78031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Уравнение Беллмана для 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𝑞</a:t>
                </a:r>
                <a:r>
                  <a:rPr lang="ru-RU" sz="1800" baseline="-25000" dirty="0">
                    <a:solidFill>
                      <a:srgbClr val="000000"/>
                    </a:solidFill>
                    <a:latin typeface="STIXMathJax_Normal-italic"/>
                  </a:rPr>
                  <a:t>*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:</a:t>
                </a:r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Söhne"/>
                </a:endParaRPr>
              </a:p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функцию: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Пространство большой размерности? </a:t>
                </a: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Экран игры 210х160 с 8-битной графикой и 3 действиями дает нам пространство состояний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2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160*210*8*3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= 2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806400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–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сопоставимо с числом атомов во вселенной, точнее говоря много больше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  <a:sym typeface="Wingdings" pitchFamily="2" charset="2"/>
                  </a:rPr>
                  <a:t>😱</a:t>
                </a:r>
                <a:endParaRPr lang="en-US" sz="1600" baseline="300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780317"/>
              </a:xfrm>
              <a:prstGeom prst="rect">
                <a:avLst/>
              </a:prstGeom>
              <a:blipFill>
                <a:blip r:embed="rId3"/>
                <a:stretch>
                  <a:fillRect t="-6376" b="-167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 update for NN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9E22-D405-3746-8366-A60CC80B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041222"/>
            <a:ext cx="4660173" cy="39206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2B78E1-E708-EA44-9C6F-6DD6C2F2E456}"/>
                  </a:ext>
                </a:extLst>
              </p:cNvPr>
              <p:cNvSpPr txBox="1"/>
              <p:nvPr/>
            </p:nvSpPr>
            <p:spPr>
              <a:xfrm>
                <a:off x="5805813" y="1678488"/>
                <a:ext cx="3215337" cy="1458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Будем приближать функцию </a:t>
                </a:r>
                <a:r>
                  <a:rPr lang="en-US" dirty="0"/>
                  <a:t>Q </a:t>
                </a:r>
                <a:r>
                  <a:rPr lang="ru-RU" dirty="0" err="1"/>
                  <a:t>нейросетью</a:t>
                </a:r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Поскольку нам необходимо получить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/>
                  <a:t> то второй подход предпочтительнее.</a:t>
                </a:r>
                <a:endParaRPr lang="en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2B78E1-E708-EA44-9C6F-6DD6C2F2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813" y="1678488"/>
                <a:ext cx="3215337" cy="1458669"/>
              </a:xfrm>
              <a:prstGeom prst="rect">
                <a:avLst/>
              </a:prstGeom>
              <a:blipFill>
                <a:blip r:embed="rId4"/>
                <a:stretch>
                  <a:fillRect l="-392" t="-862" b="-258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4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 update for NN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40070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функцию: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Loss: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≈−2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400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909EFE9-8AF8-534F-AFCA-B36C86C8D18F}"/>
              </a:ext>
            </a:extLst>
          </p:cNvPr>
          <p:cNvSpPr/>
          <p:nvPr/>
        </p:nvSpPr>
        <p:spPr>
          <a:xfrm>
            <a:off x="3970751" y="1426624"/>
            <a:ext cx="3288082" cy="565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827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DQN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Deep Q-learning Network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9654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Инициализируем </a:t>
                </a:r>
                <a:r>
                  <a:rPr lang="ru-RU" sz="2000" b="0" i="0" u="none" strike="noStrike" dirty="0" err="1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нейросеть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,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 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𝜀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=1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</a:t>
                </a:r>
              </a:p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Получаем данные.</a:t>
                </a:r>
                <a:b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</a:b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Из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действуем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-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жадная политика,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и переходим в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 Сохраняем набор в память: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</a:t>
                </a:r>
              </a:p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Получаем из памяти выборку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          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965426"/>
              </a:xfrm>
              <a:prstGeom prst="rect">
                <a:avLst/>
              </a:prstGeom>
              <a:blipFill>
                <a:blip r:embed="rId3"/>
                <a:stretch>
                  <a:fillRect b="-3450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7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Deep Q-learning Network</a:t>
            </a:r>
            <a:endParaRPr dirty="0"/>
          </a:p>
        </p:txBody>
      </p:sp>
      <p:sp>
        <p:nvSpPr>
          <p:cNvPr id="7" name="Google Shape;311;p57">
            <a:extLst>
              <a:ext uri="{FF2B5EF4-FFF2-40B4-BE49-F238E27FC236}">
                <a16:creationId xmlns:a16="http://schemas.microsoft.com/office/drawing/2014/main" id="{8A36D44E-7C6A-5342-A463-32C67AE55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850" y="1032459"/>
            <a:ext cx="8801144" cy="3965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 algn="ctr">
              <a:buNone/>
            </a:pPr>
            <a:r>
              <a:rPr lang="ru-RU" sz="2400" b="0" i="0" u="none" strike="noStrike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Такой подход работает плохо.</a:t>
            </a:r>
          </a:p>
          <a:p>
            <a:pPr marL="133350" indent="0" algn="ctr">
              <a:buNone/>
            </a:pPr>
            <a:endParaRPr lang="ru-RU" sz="240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pPr marL="590550" indent="-457200">
              <a:buAutoNum type="arabicPeriod"/>
            </a:pPr>
            <a:r>
              <a:rPr lang="ru-RU" sz="2000" b="0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Соседние состояния отличаются незначительно – сильно коррелированные данные для обучения.</a:t>
            </a:r>
          </a:p>
          <a:p>
            <a:pPr marL="590550" indent="-457200"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Значение </a:t>
            </a:r>
            <a:r>
              <a:rPr lang="ru-RU" sz="2000" dirty="0" err="1">
                <a:solidFill>
                  <a:schemeClr val="tx1"/>
                </a:solidFill>
                <a:latin typeface="Helvetica Neue" panose="02000503000000020004" pitchFamily="2" charset="0"/>
              </a:rPr>
              <a:t>таргета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 и значение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Q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-функции в </a:t>
            </a:r>
            <a:r>
              <a:rPr lang="ru-RU" sz="2000" dirty="0" err="1">
                <a:solidFill>
                  <a:schemeClr val="tx1"/>
                </a:solidFill>
                <a:latin typeface="Helvetica Neue" panose="02000503000000020004" pitchFamily="2" charset="0"/>
              </a:rPr>
              <a:t>лоссе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 предсказывает одна и та же сеть. В ней стоит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max – 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предсказания слишком оптимистичны.</a:t>
            </a:r>
            <a:endParaRPr lang="ru-RU" sz="2400" b="0" i="0" u="none" strike="noStrike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 – </a:t>
            </a:r>
            <a:r>
              <a:rPr lang="en-US" b="0" i="1" dirty="0">
                <a:solidFill>
                  <a:srgbClr val="000000"/>
                </a:solidFill>
                <a:latin typeface="Helvetica Neue" panose="02000503000000020004" pitchFamily="2" charset="0"/>
              </a:rPr>
              <a:t>Experience Replay Buffer</a:t>
            </a:r>
            <a:endParaRPr lang="en-US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6072059" cy="2631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Получаем из памяти выборку (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минибатч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не последовательных, а именно случайно взятых эпизодов и учим на них.</a:t>
                </a: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          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6072059" cy="2631197"/>
              </a:xfrm>
              <a:prstGeom prst="rect">
                <a:avLst/>
              </a:prstGeom>
              <a:blipFill>
                <a:blip r:embed="rId3"/>
                <a:stretch>
                  <a:fillRect t="-481" b="-75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16D612-7204-CD49-A698-C8AEEFF7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95" y="1034742"/>
            <a:ext cx="1819633" cy="27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 – </a:t>
            </a:r>
            <a:r>
              <a:rPr lang="en-US" b="0" i="1" dirty="0">
                <a:solidFill>
                  <a:srgbClr val="000000"/>
                </a:solidFill>
                <a:latin typeface="Helvetica Neue" panose="02000503000000020004" pitchFamily="2" charset="0"/>
              </a:rPr>
              <a:t>Fixed target network</a:t>
            </a:r>
            <a:endParaRPr lang="en-US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1199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Фиксируем сеть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и вычисляем по ней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 </a:t>
                </a: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на другой сети: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параметры фиксированной сети по обучаемой сети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</a:p>
              <a:p>
                <a:pPr lvl="2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 периодичностью в несколько десятков эпизодов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(</a:t>
                </a:r>
                <a:r>
                  <a:rPr lang="en-US" sz="1400" i="1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Hard target network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)</a:t>
                </a:r>
              </a:p>
              <a:p>
                <a:pPr lvl="2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Берем взвешенное обновление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(</a:t>
                </a:r>
                <a:r>
                  <a:rPr lang="en-US" sz="1400" b="0" i="1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Soft target network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119919"/>
              </a:xfrm>
              <a:prstGeom prst="rect">
                <a:avLst/>
              </a:prstGeom>
              <a:blipFill>
                <a:blip r:embed="rId3"/>
                <a:stretch>
                  <a:fillRect t="-21138" b="-2723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13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E0EE1-4156-6F48-98C0-1A5E7E2F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790"/>
            <a:ext cx="9144000" cy="33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7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Double DQN</a:t>
            </a:r>
            <a:endParaRPr lang="en-US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3A2F54-4526-264D-A485-70F694320863}"/>
                  </a:ext>
                </a:extLst>
              </p:cNvPr>
              <p:cNvSpPr txBox="1"/>
              <p:nvPr/>
            </p:nvSpPr>
            <p:spPr>
              <a:xfrm>
                <a:off x="122850" y="1142523"/>
                <a:ext cx="3982615" cy="228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func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3A2F54-4526-264D-A485-70F69432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0" y="1142523"/>
                <a:ext cx="3982615" cy="2287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B738-E6EF-0B4D-9183-B0C099DC0D59}"/>
                  </a:ext>
                </a:extLst>
              </p:cNvPr>
              <p:cNvSpPr txBox="1"/>
              <p:nvPr/>
            </p:nvSpPr>
            <p:spPr>
              <a:xfrm>
                <a:off x="4270683" y="1120292"/>
                <a:ext cx="5118196" cy="228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bSup>
                              </m:e>
                            </m:func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func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/>
                  <a:t> </a:t>
                </a:r>
              </a:p>
              <a:p>
                <a:endParaRPr lang="ru-RU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800" dirty="0"/>
                  <a:t> </a:t>
                </a:r>
                <a:endParaRPr lang="en-RU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B738-E6EF-0B4D-9183-B0C099DC0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83" y="1120292"/>
                <a:ext cx="5118196" cy="2289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268E0-D80F-8D46-90FD-85BB3040B336}"/>
              </a:ext>
            </a:extLst>
          </p:cNvPr>
          <p:cNvCxnSpPr>
            <a:cxnSpLocks/>
          </p:cNvCxnSpPr>
          <p:nvPr/>
        </p:nvCxnSpPr>
        <p:spPr>
          <a:xfrm>
            <a:off x="4212559" y="1120292"/>
            <a:ext cx="0" cy="317801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0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2602470883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примере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CartPole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Рассмотреть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482497994"/>
              </p:ext>
            </p:extLst>
          </p:nvPr>
        </p:nvGraphicFramePr>
        <p:xfrm>
          <a:off x="952500" y="1372744"/>
          <a:ext cx="7239000" cy="179829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Реализовать </a:t>
                      </a:r>
                      <a:r>
                        <a:rPr lang="en-US" sz="1300" dirty="0"/>
                        <a:t>DQN </a:t>
                      </a:r>
                      <a:r>
                        <a:rPr lang="ru-RU" sz="1300" dirty="0"/>
                        <a:t>для </a:t>
                      </a:r>
                      <a:r>
                        <a:rPr lang="en-US" sz="1300" dirty="0" err="1"/>
                        <a:t>framework’a</a:t>
                      </a:r>
                      <a:r>
                        <a:rPr lang="ru-RU" sz="1300" dirty="0"/>
                        <a:t> </a:t>
                      </a:r>
                      <a:r>
                        <a:rPr lang="en-US" sz="1300" dirty="0"/>
                        <a:t>TensorFlow</a:t>
                      </a:r>
                      <a:r>
                        <a:rPr lang="ru-RU" sz="1300" dirty="0"/>
                        <a:t> (по желанию)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Реализовать </a:t>
                      </a:r>
                      <a:r>
                        <a:rPr lang="en-US" sz="1300" dirty="0"/>
                        <a:t>DQN </a:t>
                      </a:r>
                      <a:r>
                        <a:rPr lang="ru-RU" sz="1300" dirty="0"/>
                        <a:t>в виде класса, которому можно передать объект нейросети и </a:t>
                      </a:r>
                      <a:r>
                        <a:rPr lang="ru-RU" sz="1300" dirty="0" err="1"/>
                        <a:t>гиперпараметры</a:t>
                      </a:r>
                      <a:r>
                        <a:rPr lang="ru-RU" sz="1300" dirty="0"/>
                        <a:t>: (размер буфера памяти, размер </a:t>
                      </a:r>
                      <a:r>
                        <a:rPr lang="ru-RU" sz="1300" dirty="0" err="1"/>
                        <a:t>батча</a:t>
                      </a:r>
                      <a:r>
                        <a:rPr lang="ru-RU" sz="1300" dirty="0"/>
                        <a:t>, количество эпизодов обучения, скорость обучения, коэффициент дисконтирования, параметр </a:t>
                      </a:r>
                      <a:r>
                        <a:rPr lang="en-US" sz="1300" dirty="0"/>
                        <a:t>tau (</a:t>
                      </a:r>
                      <a:r>
                        <a:rPr lang="ru-RU" sz="1300" dirty="0"/>
                        <a:t>«мягкое» обновление сети</a:t>
                      </a:r>
                      <a:r>
                        <a:rPr lang="en-US" sz="1300" dirty="0"/>
                        <a:t>)</a:t>
                      </a:r>
                      <a:r>
                        <a:rPr lang="ru-RU" sz="1300" dirty="0"/>
                        <a:t>, уровни эпсилон (начало, конец, скорость падения).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2658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Прогнать оптимизацию </a:t>
                      </a:r>
                      <a:r>
                        <a:rPr lang="ru-RU" sz="1300" dirty="0" err="1"/>
                        <a:t>гиперпараметров</a:t>
                      </a:r>
                      <a:r>
                        <a:rPr lang="en-US" sz="1300" dirty="0"/>
                        <a:t> </a:t>
                      </a:r>
                      <a:r>
                        <a:rPr lang="ru-RU" sz="1300" dirty="0"/>
                        <a:t>по сетке. Сделать короткую аналитику по оптимальным параметрам (не забыть исследовать устойчивость решений).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1901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3"/>
              </a:rPr>
              <a:t>https://pytorch.org/tutorials/intermediate/mario_rl_tutorial.html</a:t>
            </a:r>
            <a:r>
              <a:rPr lang="en-GB" sz="1300" dirty="0"/>
              <a:t> – </a:t>
            </a:r>
            <a:r>
              <a:rPr lang="ru-RU" sz="1300" dirty="0"/>
              <a:t>реализация для экранной игры. Учить долго и тяжело, но в качестве примера для будущих задач вполне неплохо.</a:t>
            </a:r>
            <a:endParaRPr lang="en-GB"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4"/>
              </a:rPr>
              <a:t>https://www.mlq.ai/guide-to-deep-reinforcement-learning/</a:t>
            </a:r>
            <a:r>
              <a:rPr lang="en-GB" sz="1300" dirty="0"/>
              <a:t> - </a:t>
            </a:r>
            <a:r>
              <a:rPr lang="ru-RU" sz="1300" dirty="0"/>
              <a:t>обзор алгоритмов </a:t>
            </a:r>
            <a:r>
              <a:rPr lang="en-US" sz="1300" dirty="0"/>
              <a:t>RL.</a:t>
            </a:r>
            <a:endParaRPr lang="en-GB"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5"/>
              </a:rPr>
              <a:t>https://towardsdatascience.com/double-deep-q-networks-905dd8325412</a:t>
            </a:r>
            <a:r>
              <a:rPr lang="en-GB" sz="1300" dirty="0"/>
              <a:t> - DDQN.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6"/>
              </a:rPr>
              <a:t>https://towardsdatascience.com/deep-q-network-dqn-i-bce08bdf2af</a:t>
            </a:r>
            <a:r>
              <a:rPr lang="en-GB" sz="1300" dirty="0"/>
              <a:t> – </a:t>
            </a:r>
            <a:r>
              <a:rPr lang="ru-RU" sz="1300" dirty="0"/>
              <a:t>Хорошее объяснение на пальцах, но не рабочие примеры </a:t>
            </a:r>
            <a:r>
              <a:rPr lang="ru-RU" sz="1300" dirty="0">
                <a:sym typeface="Wingdings" pitchFamily="2" charset="2"/>
              </a:rPr>
              <a:t> </a:t>
            </a:r>
            <a:endParaRPr lang="en-GB" sz="13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030273496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проблему большой размерности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приближение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-функции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нейросетями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алгоритма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9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345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23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.08.23 –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Policy Gradient (PG)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алгоритм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en-US" dirty="0"/>
              <a:t>Deep Q network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Deep 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Продвинутые темы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Reinforcement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Проблемы пространств большой размерности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Алгоритм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DQN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Улучшения алгоритма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2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Double DQN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7" name="Google Shape;277;p52"/>
          <p:cNvCxnSpPr>
            <a:stCxn id="271" idx="1"/>
            <a:endCxn id="272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28" name="Google Shape;272;p52">
            <a:extLst>
              <a:ext uri="{FF2B5EF4-FFF2-40B4-BE49-F238E27FC236}">
                <a16:creationId xmlns:a16="http://schemas.microsoft.com/office/drawing/2014/main" id="{D431EAF1-5808-7F4D-8FC1-9FBBFE2350DA}"/>
              </a:ext>
            </a:extLst>
          </p:cNvPr>
          <p:cNvSpPr/>
          <p:nvPr/>
        </p:nvSpPr>
        <p:spPr>
          <a:xfrm>
            <a:off x="497257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Общий обзор алгоритмов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RL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277;p52">
            <a:extLst>
              <a:ext uri="{FF2B5EF4-FFF2-40B4-BE49-F238E27FC236}">
                <a16:creationId xmlns:a16="http://schemas.microsoft.com/office/drawing/2014/main" id="{7D7D409E-E4E4-2B4D-8284-A6704C0C0D93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171425" y="4291213"/>
            <a:ext cx="801150" cy="34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132692507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проблему большой размерности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приближение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-функции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нейросетями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алгоритма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53156363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Программировать задачи обучения с подкреплением для окружений большой размерности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базу для перехода к реальным задачам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718144" y="1613081"/>
            <a:ext cx="6125700" cy="104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</a:t>
            </a:r>
            <a:r>
              <a:rPr lang="ru-RU" sz="1600" dirty="0" err="1">
                <a:solidFill>
                  <a:srgbClr val="FF9900"/>
                </a:solidFill>
              </a:rPr>
              <a:t>нейросетями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</a:t>
            </a:r>
            <a:r>
              <a:rPr lang="en-US" sz="1600" dirty="0" err="1">
                <a:solidFill>
                  <a:srgbClr val="FF9900"/>
                </a:solidFill>
              </a:rPr>
              <a:t>PyTorch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1119</Words>
  <Application>Microsoft Macintosh PowerPoint</Application>
  <PresentationFormat>On-screen Show (16:9)</PresentationFormat>
  <Paragraphs>202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Google Sans</vt:lpstr>
      <vt:lpstr>Cambria Math</vt:lpstr>
      <vt:lpstr>Helvetica Neue</vt:lpstr>
      <vt:lpstr>Söhne</vt:lpstr>
      <vt:lpstr>Roboto</vt:lpstr>
      <vt:lpstr>Arial</vt:lpstr>
      <vt:lpstr>Courier New</vt:lpstr>
      <vt:lpstr>STIXMathJax_Main</vt:lpstr>
      <vt:lpstr>STIXMathJax_Normal-italic</vt:lpstr>
      <vt:lpstr>Symbol</vt:lpstr>
      <vt:lpstr>Светлая тема</vt:lpstr>
      <vt:lpstr>Светлая тема</vt:lpstr>
      <vt:lpstr>Reinforcement learning Deep Q Network</vt:lpstr>
      <vt:lpstr>Проверить, идет ли запись</vt:lpstr>
      <vt:lpstr>Правила вебинара</vt:lpstr>
      <vt:lpstr>Reinforcement learning. Deep Q network </vt:lpstr>
      <vt:lpstr>Карта курса</vt:lpstr>
      <vt:lpstr>Маршрут вебинара</vt:lpstr>
      <vt:lpstr>Цели вебинара</vt:lpstr>
      <vt:lpstr>Смысл</vt:lpstr>
      <vt:lpstr>PowerPoint Presentation</vt:lpstr>
      <vt:lpstr>Постановка задачи</vt:lpstr>
      <vt:lpstr>Markov Property</vt:lpstr>
      <vt:lpstr>Q-learning</vt:lpstr>
      <vt:lpstr>Q-learning update for NN</vt:lpstr>
      <vt:lpstr>Q-learning update for NN</vt:lpstr>
      <vt:lpstr>Алгоритм DQN</vt:lpstr>
      <vt:lpstr>Deep Q-learning Network</vt:lpstr>
      <vt:lpstr>Deep Q-learning Network</vt:lpstr>
      <vt:lpstr>DQN – Experience Replay Buffer</vt:lpstr>
      <vt:lpstr>DQN – Fixed target network</vt:lpstr>
      <vt:lpstr>DQN</vt:lpstr>
      <vt:lpstr>Double DQN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36</cp:revision>
  <dcterms:modified xsi:type="dcterms:W3CDTF">2023-08-18T09:04:31Z</dcterms:modified>
</cp:coreProperties>
</file>