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41" r:id="rId6"/>
    <p:sldId id="258" r:id="rId7"/>
    <p:sldId id="329" r:id="rId8"/>
    <p:sldId id="339" r:id="rId9"/>
    <p:sldId id="330" r:id="rId10"/>
    <p:sldId id="331" r:id="rId11"/>
    <p:sldId id="337" r:id="rId12"/>
    <p:sldId id="338" r:id="rId13"/>
    <p:sldId id="334" r:id="rId14"/>
    <p:sldId id="342" r:id="rId15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0B8"/>
    <a:srgbClr val="BDB693"/>
    <a:srgbClr val="0C157D"/>
    <a:srgbClr val="D9D9D9"/>
    <a:srgbClr val="89A4A7"/>
    <a:srgbClr val="C5C5C5"/>
    <a:srgbClr val="E7F3F4"/>
    <a:srgbClr val="BBE0E3"/>
    <a:srgbClr val="F3F8FA"/>
    <a:srgbClr val="AA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2163" autoAdjust="0"/>
  </p:normalViewPr>
  <p:slideViewPr>
    <p:cSldViewPr snapToObjects="1"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4T10:58:19.700" idx="1">
    <p:pos x="10" y="10"/>
    <p:text>Namen hinzufügen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7-04-24T11:01:13.522" idx="1">
    <p:pos x="10" y="10"/>
    <p:text>Alles auflisten und dann paar Sachen rausgreifen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7-04-24T11:01:42.365" idx="1">
    <p:pos x="10" y="10"/>
    <p:text>alle auflisten und ein paar erklären</p:text>
    <p:extLst>
      <p:ext uri="{C676402C-5697-4E1C-873F-D02D1690AC5C}">
        <p15:threadingInfo xmlns:p15="http://schemas.microsoft.com/office/powerpoint/2012/main" timeZoneBias="-120"/>
      </p:ext>
    </p:extLst>
  </p:cm>
  <p:cm authorId="8" dt="2017-04-24T11:02:11.161" idx="1">
    <p:pos x="10" y="146"/>
    <p:text>erst alle die wir schon haben + Ideen</p:text>
    <p:extLst>
      <p:ext uri="{C676402C-5697-4E1C-873F-D02D1690AC5C}">
        <p15:threadingInfo xmlns:p15="http://schemas.microsoft.com/office/powerpoint/2012/main" timeZoneBias="-120">
          <p15:parentCm authorId="7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0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April 24,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1</a:t>
            </a:r>
            <a:r>
              <a:rPr lang="en-US" baseline="30000" dirty="0"/>
              <a:t>st</a:t>
            </a:r>
            <a:r>
              <a:rPr lang="en-US" dirty="0"/>
              <a:t> Intermediate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1</a:t>
            </a:r>
            <a:r>
              <a:rPr lang="en-US" baseline="30000" dirty="0">
                <a:latin typeface="Arial" pitchFamily="34" charset="0"/>
              </a:rPr>
              <a:t>st</a:t>
            </a:r>
            <a:r>
              <a:rPr lang="en-US" dirty="0">
                <a:latin typeface="Arial" pitchFamily="34" charset="0"/>
              </a:rPr>
              <a:t> intermediate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Daniel Helfer, Timo Sturm, 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Steffen </a:t>
            </a:r>
            <a:r>
              <a:rPr lang="en-US" sz="1600" dirty="0" err="1">
                <a:latin typeface="Arial" pitchFamily="34" charset="0"/>
              </a:rPr>
              <a:t>Terheide</a:t>
            </a:r>
            <a:r>
              <a:rPr lang="en-US" sz="1600" dirty="0">
                <a:latin typeface="Arial" pitchFamily="34" charset="0"/>
              </a:rPr>
              <a:t>, Florian X, Nancy X, Liane X, Christoph Wagner</a:t>
            </a:r>
          </a:p>
          <a:p>
            <a:r>
              <a:rPr lang="en-US" sz="1600" dirty="0">
                <a:latin typeface="Arial" pitchFamily="34" charset="0"/>
              </a:rPr>
              <a:t>25.04.2017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Measurement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Evaluation takes place on example level</a:t>
            </a:r>
          </a:p>
          <a:p>
            <a:r>
              <a:rPr lang="en-GB" dirty="0">
                <a:sym typeface="Wingdings" panose="05000000000000000000" pitchFamily="2" charset="2"/>
              </a:rPr>
              <a:t>Difference between actual value and prediction is squared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Crucial to predict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 high revenue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quantity with decent price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High price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Medium high quantity with medium high price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highly frequent transactions correctly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i.e. no revenue flags</a:t>
            </a:r>
          </a:p>
          <a:p>
            <a:pPr lvl="2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72" y="2008936"/>
            <a:ext cx="3212232" cy="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3221653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92480" y="1279775"/>
            <a:ext cx="2700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221653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192479" y="1711823"/>
            <a:ext cx="2700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3" y="5589240"/>
            <a:ext cx="2971175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4716016" y="5589240"/>
            <a:ext cx="316835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6689" y="2956782"/>
            <a:ext cx="24482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3347653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3347653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revenue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4391633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343575" y="1980034"/>
            <a:ext cx="2448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6332008" y="3921336"/>
            <a:ext cx="2448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quantity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7375988" y="3389214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30" name="Rechteck 29"/>
          <p:cNvSpPr/>
          <p:nvPr/>
        </p:nvSpPr>
        <p:spPr>
          <a:xfrm>
            <a:off x="-3060848" y="4173364"/>
            <a:ext cx="36004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leichschenkliges Dreieck 7"/>
          <p:cNvSpPr/>
          <p:nvPr/>
        </p:nvSpPr>
        <p:spPr>
          <a:xfrm flipV="1">
            <a:off x="1889446" y="2434542"/>
            <a:ext cx="1795695" cy="26548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4501999" y="2077275"/>
            <a:ext cx="4514400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3649499" y="2624547"/>
            <a:ext cx="852164" cy="76345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4"/>
          <p:cNvSpPr/>
          <p:nvPr/>
        </p:nvSpPr>
        <p:spPr>
          <a:xfrm>
            <a:off x="130274" y="2059046"/>
            <a:ext cx="181522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/>
          <p:cNvSpPr/>
          <p:nvPr/>
        </p:nvSpPr>
        <p:spPr>
          <a:xfrm>
            <a:off x="1906268" y="993093"/>
            <a:ext cx="1743231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Understanding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Generation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17194"/>
              </p:ext>
            </p:extLst>
          </p:nvPr>
        </p:nvGraphicFramePr>
        <p:xfrm>
          <a:off x="250825" y="1173163"/>
          <a:ext cx="8648700" cy="4161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44">
                  <a:extLst>
                    <a:ext uri="{9D8B030D-6E8A-4147-A177-3AD203B41FA5}">
                      <a16:colId xmlns:a16="http://schemas.microsoft.com/office/drawing/2014/main" val="758007023"/>
                    </a:ext>
                  </a:extLst>
                </a:gridCol>
                <a:gridCol w="3463183">
                  <a:extLst>
                    <a:ext uri="{9D8B030D-6E8A-4147-A177-3AD203B41FA5}">
                      <a16:colId xmlns:a16="http://schemas.microsoft.com/office/drawing/2014/main" val="3560394259"/>
                    </a:ext>
                  </a:extLst>
                </a:gridCol>
                <a:gridCol w="3270773">
                  <a:extLst>
                    <a:ext uri="{9D8B030D-6E8A-4147-A177-3AD203B41FA5}">
                      <a16:colId xmlns:a16="http://schemas.microsoft.com/office/drawing/2014/main" val="1734921820"/>
                    </a:ext>
                  </a:extLst>
                </a:gridCol>
              </a:tblGrid>
              <a:tr h="4556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Insights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73638"/>
                  </a:ext>
                </a:extLst>
              </a:tr>
              <a:tr h="95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data 21,928 unique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data 20,525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unique </a:t>
                      </a:r>
                      <a:r>
                        <a:rPr lang="en-US" sz="1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pids</a:t>
                      </a:r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records only in the train 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3585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13850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9922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68834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10495"/>
                  </a:ext>
                </a:extLst>
              </a:tr>
              <a:tr h="55078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5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Generation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959079"/>
              </p:ext>
            </p:extLst>
          </p:nvPr>
        </p:nvGraphicFramePr>
        <p:xfrm>
          <a:off x="250825" y="1268760"/>
          <a:ext cx="8642350" cy="49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515">
                  <a:extLst>
                    <a:ext uri="{9D8B030D-6E8A-4147-A177-3AD203B41FA5}">
                      <a16:colId xmlns:a16="http://schemas.microsoft.com/office/drawing/2014/main" val="758007023"/>
                    </a:ext>
                  </a:extLst>
                </a:gridCol>
                <a:gridCol w="3106835">
                  <a:extLst>
                    <a:ext uri="{9D8B030D-6E8A-4147-A177-3AD203B41FA5}">
                      <a16:colId xmlns:a16="http://schemas.microsoft.com/office/drawing/2014/main" val="3560394259"/>
                    </a:ext>
                  </a:extLst>
                </a:gridCol>
              </a:tblGrid>
              <a:tr h="407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873638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ordered products, label for the regression problem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3585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 if actions has 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hasRevenue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13850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9922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68834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10495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29122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00201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32560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8955"/>
                  </a:ext>
                </a:extLst>
              </a:tr>
              <a:tr h="453176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5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Project Presentation – Group 6 – HWS 2016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leichschenkliges Dreieck 98"/>
          <p:cNvSpPr/>
          <p:nvPr/>
        </p:nvSpPr>
        <p:spPr>
          <a:xfrm flipV="1">
            <a:off x="5512609" y="2429308"/>
            <a:ext cx="3386916" cy="2707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: abgerundete Ecken 101"/>
          <p:cNvSpPr/>
          <p:nvPr/>
        </p:nvSpPr>
        <p:spPr>
          <a:xfrm>
            <a:off x="5529431" y="993093"/>
            <a:ext cx="3380569" cy="14277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Dependent Behavior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288025" y="1148061"/>
            <a:ext cx="3600000" cy="2338812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actions per day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0825" y="1161008"/>
            <a:ext cx="3600000" cy="2340000"/>
          </a:xfrm>
          <a:prstGeom prst="rect">
            <a:avLst/>
          </a:prstGeom>
          <a:noFill/>
          <a:ln w="9525">
            <a:solidFill>
              <a:srgbClr val="0B70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actions per day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Time Dependent </a:t>
            </a:r>
            <a:r>
              <a:rPr lang="en-GB" dirty="0" err="1"/>
              <a:t>Behavior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4173905"/>
            <a:ext cx="3060000" cy="20022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5" y="1457051"/>
            <a:ext cx="3060000" cy="1998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25" y="1447003"/>
            <a:ext cx="3060000" cy="20147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250264" y="3860510"/>
            <a:ext cx="3600000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actions per day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95936" y="3861325"/>
            <a:ext cx="4903589" cy="23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day 25 to 26 there is a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steep increase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(+ 10,000) of clicks</a:t>
            </a: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B70B8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a sign for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incomplete data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first month</a:t>
            </a:r>
          </a:p>
        </p:txBody>
      </p:sp>
      <p:sp>
        <p:nvSpPr>
          <p:cNvPr id="16" name="Rechteck 15"/>
          <p:cNvSpPr/>
          <p:nvPr/>
        </p:nvSpPr>
        <p:spPr>
          <a:xfrm>
            <a:off x="1331640" y="4509120"/>
            <a:ext cx="432048" cy="15121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DMC 2017 – 1</a:t>
            </a:r>
            <a:r>
              <a:rPr lang="en-US" baseline="30000"/>
              <a:t>st</a:t>
            </a:r>
            <a:r>
              <a:rPr lang="en-US"/>
              <a:t> Intermediate Presentation – FSS 2017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Rechteck 6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0" name="Rechteck 9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10.904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5169911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038A6-0C52-4431-AA9D-2B6D9E759E25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487</Words>
  <Application>Microsoft Office PowerPoint</Application>
  <PresentationFormat>Bildschirmpräsentation (4:3)</PresentationFormat>
  <Paragraphs>137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ＭＳ Ｐゴシック</vt:lpstr>
      <vt:lpstr>Agfa Rotis Semi Serif</vt:lpstr>
      <vt:lpstr>Arial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DMC 17  - Challenge</vt:lpstr>
      <vt:lpstr>Overview</vt:lpstr>
      <vt:lpstr>Preprocessing</vt:lpstr>
      <vt:lpstr>Feature Understanding</vt:lpstr>
      <vt:lpstr>Feature Generation</vt:lpstr>
      <vt:lpstr>Data Mining and Evaluation</vt:lpstr>
      <vt:lpstr>Evaluation of Time Dependent Behavior</vt:lpstr>
      <vt:lpstr>Baseline</vt:lpstr>
      <vt:lpstr>Performance Measurement</vt:lpstr>
      <vt:lpstr>Questions?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Daniel Helfer</cp:lastModifiedBy>
  <cp:revision>385</cp:revision>
  <cp:lastPrinted>2013-04-17T11:44:28Z</cp:lastPrinted>
  <dcterms:created xsi:type="dcterms:W3CDTF">2011-05-26T14:08:38Z</dcterms:created>
  <dcterms:modified xsi:type="dcterms:W3CDTF">2017-04-24T17:55:15Z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