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36" r:id="rId6"/>
    <p:sldId id="258" r:id="rId7"/>
    <p:sldId id="329" r:id="rId8"/>
    <p:sldId id="339" r:id="rId9"/>
    <p:sldId id="340" r:id="rId10"/>
    <p:sldId id="330" r:id="rId11"/>
    <p:sldId id="331" r:id="rId12"/>
    <p:sldId id="337" r:id="rId13"/>
    <p:sldId id="338" r:id="rId14"/>
    <p:sldId id="334" r:id="rId15"/>
    <p:sldId id="335" r:id="rId16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Timo Sturm" initials="TS [6]" lastIdx="1" clrIdx="6">
    <p:extLst>
      <p:ext uri="{19B8F6BF-5375-455C-9EA6-DF929625EA0E}">
        <p15:presenceInfo xmlns:p15="http://schemas.microsoft.com/office/powerpoint/2012/main" userId="" providerId=""/>
      </p:ext>
    </p:extLst>
  </p:cmAuthor>
  <p:cmAuthor id="1" name="Lukas Hughes" initials="LH" lastIdx="1" clrIdx="0">
    <p:extLst/>
  </p:cmAuthor>
  <p:cmAuthor id="8" name="Timo Sturm" initials="TS [7]" lastIdx="1" clrIdx="7">
    <p:extLst>
      <p:ext uri="{19B8F6BF-5375-455C-9EA6-DF929625EA0E}">
        <p15:presenceInfo xmlns:p15="http://schemas.microsoft.com/office/powerpoint/2012/main" userId="" providerId=""/>
      </p:ext>
    </p:extLst>
  </p:cmAuthor>
  <p:cmAuthor id="2" name="Timo Sturm" initials="TS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9" name="Timo Sturm" initials="TS [8]" lastIdx="1" clrIdx="8">
    <p:extLst>
      <p:ext uri="{19B8F6BF-5375-455C-9EA6-DF929625EA0E}">
        <p15:presenceInfo xmlns:p15="http://schemas.microsoft.com/office/powerpoint/2012/main" userId="" providerId=""/>
      </p:ext>
    </p:extLst>
  </p:cmAuthor>
  <p:cmAuthor id="3" name="Timo Sturm" initials="TS [2]" lastIdx="1" clrIdx="2">
    <p:extLst>
      <p:ext uri="{19B8F6BF-5375-455C-9EA6-DF929625EA0E}">
        <p15:presenceInfo xmlns:p15="http://schemas.microsoft.com/office/powerpoint/2012/main" userId="" providerId=""/>
      </p:ext>
    </p:extLst>
  </p:cmAuthor>
  <p:cmAuthor id="10" name="Timo Sturm" initials="TS [9]" lastIdx="1" clrIdx="9">
    <p:extLst>
      <p:ext uri="{19B8F6BF-5375-455C-9EA6-DF929625EA0E}">
        <p15:presenceInfo xmlns:p15="http://schemas.microsoft.com/office/powerpoint/2012/main" userId="" providerId=""/>
      </p:ext>
    </p:extLst>
  </p:cmAuthor>
  <p:cmAuthor id="4" name="Timo Sturm" initials="TS [3]" lastIdx="1" clrIdx="3">
    <p:extLst>
      <p:ext uri="{19B8F6BF-5375-455C-9EA6-DF929625EA0E}">
        <p15:presenceInfo xmlns:p15="http://schemas.microsoft.com/office/powerpoint/2012/main" userId="" providerId=""/>
      </p:ext>
    </p:extLst>
  </p:cmAuthor>
  <p:cmAuthor id="11" name="Timo Sturm" initials="TS [10]" lastIdx="1" clrIdx="10">
    <p:extLst>
      <p:ext uri="{19B8F6BF-5375-455C-9EA6-DF929625EA0E}">
        <p15:presenceInfo xmlns:p15="http://schemas.microsoft.com/office/powerpoint/2012/main" userId="" providerId=""/>
      </p:ext>
    </p:extLst>
  </p:cmAuthor>
  <p:cmAuthor id="5" name="Timo Sturm" initials="TS [4]" lastIdx="1" clrIdx="4">
    <p:extLst>
      <p:ext uri="{19B8F6BF-5375-455C-9EA6-DF929625EA0E}">
        <p15:presenceInfo xmlns:p15="http://schemas.microsoft.com/office/powerpoint/2012/main" userId="" providerId=""/>
      </p:ext>
    </p:extLst>
  </p:cmAuthor>
  <p:cmAuthor id="12" name="Timo Sturm" initials="TS [11]" lastIdx="1" clrIdx="11">
    <p:extLst>
      <p:ext uri="{19B8F6BF-5375-455C-9EA6-DF929625EA0E}">
        <p15:presenceInfo xmlns:p15="http://schemas.microsoft.com/office/powerpoint/2012/main" userId="" providerId=""/>
      </p:ext>
    </p:extLst>
  </p:cmAuthor>
  <p:cmAuthor id="6" name="Timo Sturm" initials="TS [5]" lastIdx="1" clrIdx="5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693"/>
    <a:srgbClr val="0C157D"/>
    <a:srgbClr val="D9D9D9"/>
    <a:srgbClr val="89A4A7"/>
    <a:srgbClr val="C5C5C5"/>
    <a:srgbClr val="E7F3F4"/>
    <a:srgbClr val="BBE0E3"/>
    <a:srgbClr val="F3F8FA"/>
    <a:srgbClr val="AACBCF"/>
    <a:srgbClr val="A7C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2163" autoAdjust="0"/>
  </p:normalViewPr>
  <p:slideViewPr>
    <p:cSldViewPr snapToObjects="1">
      <p:cViewPr varScale="1">
        <p:scale>
          <a:sx n="101" d="100"/>
          <a:sy n="101" d="100"/>
        </p:scale>
        <p:origin x="40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4-24T10:58:19.700" idx="1">
    <p:pos x="10" y="10"/>
    <p:text>Namen hinzufügen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24T10:58:53.37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4" dt="2017-04-24T10:58:53.448" idx="1">
    <p:pos x="146" y="146"/>
    <p:text>Vorher mündlich Aufgabe grob erklären</p:text>
    <p:extLst>
      <p:ext uri="{C676402C-5697-4E1C-873F-D02D1690AC5C}">
        <p15:threadingInfo xmlns:p15="http://schemas.microsoft.com/office/powerpoint/2012/main" timeZoneBias="-120"/>
      </p:ext>
    </p:extLst>
  </p:cm>
  <p:cm authorId="5" dt="2017-04-24T10:59:56.275" idx="1">
    <p:pos x="282" y="282"/>
    <p:text>Mehr als "Idee" darstellen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7-04-24T11:01:13.522" idx="1">
    <p:pos x="10" y="10"/>
    <p:text>Alles auflisten und dann paar Sachen rausgreifen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17-04-24T11:02:22.620" idx="1">
    <p:pos x="10" y="10"/>
    <p:text>Wahrscheinlich raus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17-04-24T11:01:42.365" idx="1">
    <p:pos x="10" y="10"/>
    <p:text>alle auflisten und ein paar erklären</p:text>
    <p:extLst>
      <p:ext uri="{C676402C-5697-4E1C-873F-D02D1690AC5C}">
        <p15:threadingInfo xmlns:p15="http://schemas.microsoft.com/office/powerpoint/2012/main" timeZoneBias="-120"/>
      </p:ext>
    </p:extLst>
  </p:cm>
  <p:cm authorId="8" dt="2017-04-24T11:02:11.161" idx="1">
    <p:pos x="10" y="146"/>
    <p:text>erst alle die wir schon haben + Ideen</p:text>
    <p:extLst>
      <p:ext uri="{C676402C-5697-4E1C-873F-D02D1690AC5C}">
        <p15:threadingInfo xmlns:p15="http://schemas.microsoft.com/office/powerpoint/2012/main" timeZoneBias="-120">
          <p15:parentCm authorId="7" idx="1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1" dt="2017-04-24T11:08:50.058" idx="1">
    <p:pos x="10" y="10"/>
    <p:text>Kann weg</p:text>
    <p:extLst>
      <p:ext uri="{C676402C-5697-4E1C-873F-D02D1690AC5C}">
        <p15:threadingInfo xmlns:p15="http://schemas.microsoft.com/office/powerpoint/2012/main" timeZoneBias="-120"/>
      </p:ext>
    </p:extLst>
  </p:cm>
  <p:cm authorId="12" dt="2017-04-24T11:09:12.447" idx="1">
    <p:pos x="146" y="146"/>
    <p:text>Eventuell Diskussion am Ende anregen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84FB8D-DAD1-4654-B9AB-EB7FDB031A1D}" type="datetimeFigureOut">
              <a:rPr lang="en-US"/>
              <a:pPr>
                <a:defRPr/>
              </a:pPr>
              <a:t>4/24/17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63CEFD-4640-4202-995E-F260489A9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1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D2C857-4C65-41BB-98C9-FEEE88BE1D2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276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433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56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31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8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2420887"/>
            <a:ext cx="9144000" cy="135577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752600"/>
          </a:xfrm>
        </p:spPr>
        <p:txBody>
          <a:bodyPr/>
          <a:lstStyle>
            <a:lvl1pPr marL="0" indent="0">
              <a:buFont typeface="Webdings" pitchFamily="18" charset="2"/>
              <a:buNone/>
              <a:defRPr sz="3000" smtClean="0">
                <a:solidFill>
                  <a:srgbClr val="808080"/>
                </a:solidFill>
              </a:defRPr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0825" y="2130475"/>
            <a:ext cx="8640763" cy="1569660"/>
          </a:xfrm>
        </p:spPr>
        <p:txBody>
          <a:bodyPr anchor="b">
            <a:spAutoFit/>
          </a:bodyPr>
          <a:lstStyle>
            <a:lvl1pPr>
              <a:defRPr sz="3400" smtClean="0"/>
            </a:lvl1pPr>
          </a:lstStyle>
          <a:p>
            <a:pPr lvl="0"/>
            <a:r>
              <a:rPr lang="de-DE" noProof="0" dirty="0"/>
              <a:t>Titelmasterformat durch Klicken bearbeiten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endParaRPr lang="en-US" noProof="0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50825" y="5019675"/>
            <a:ext cx="2133600" cy="47625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CDDCB00-B8BD-4AEC-B091-A91C56747AC0}" type="datetime4">
              <a:rPr lang="en-US" smtClean="0"/>
              <a:pPr>
                <a:defRPr/>
              </a:pPr>
              <a:t>April 24, 2017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4288" y="4170989"/>
            <a:ext cx="1345134" cy="13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279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DMC 2017 – 1</a:t>
            </a:r>
            <a:r>
              <a:rPr lang="en-US" baseline="30000" dirty="0"/>
              <a:t>st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DE6BF-F119-46BE-A2B4-831903F5C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51641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8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4" descr="Title Stri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350838"/>
            <a:ext cx="9144000" cy="49212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73163"/>
            <a:ext cx="8642350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21450"/>
            <a:ext cx="43211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DMC 2017 – 1</a:t>
            </a:r>
            <a:r>
              <a:rPr lang="en-US" baseline="30000" dirty="0"/>
              <a:t>st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3625" y="488950"/>
            <a:ext cx="215900" cy="2159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F3A872-4DB1-4A25-9FA9-F8A4157369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50838"/>
            <a:ext cx="8642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76256" y="6429937"/>
            <a:ext cx="2016224" cy="3729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ebdings" pitchFamily="18" charset="2"/>
        <a:buChar char="4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852488" indent="-309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2pPr>
      <a:lvl3pPr marL="1260475" indent="-228600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3pPr>
      <a:lvl4pPr marL="1668463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Agfa Rotis Semi Serif" pitchFamily="2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7645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564904"/>
            <a:ext cx="8640763" cy="1046440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Data Mining Cup 2017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Revenue Forecast of Mail Order Pharmacy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938992"/>
          </a:xfrm>
        </p:spPr>
        <p:txBody>
          <a:bodyPr>
            <a:spAutoFit/>
          </a:bodyPr>
          <a:lstStyle/>
          <a:p>
            <a:r>
              <a:rPr lang="en-US" dirty="0">
                <a:latin typeface="Arial" pitchFamily="34" charset="0"/>
              </a:rPr>
              <a:t>1</a:t>
            </a:r>
            <a:r>
              <a:rPr lang="en-US" baseline="30000" dirty="0">
                <a:latin typeface="Arial" pitchFamily="34" charset="0"/>
              </a:rPr>
              <a:t>st</a:t>
            </a:r>
            <a:r>
              <a:rPr lang="en-US" dirty="0">
                <a:latin typeface="Arial" pitchFamily="34" charset="0"/>
              </a:rPr>
              <a:t> intermediate presentation</a:t>
            </a:r>
          </a:p>
          <a:p>
            <a:r>
              <a:rPr lang="en-US" sz="1600" dirty="0">
                <a:latin typeface="Arial" pitchFamily="34" charset="0"/>
              </a:rPr>
              <a:t>Data and Web Science Group</a:t>
            </a:r>
          </a:p>
          <a:p>
            <a:r>
              <a:rPr lang="en-US" sz="1600" dirty="0">
                <a:latin typeface="Arial" pitchFamily="34" charset="0"/>
              </a:rPr>
              <a:t>University of Mannheim</a:t>
            </a:r>
          </a:p>
          <a:p>
            <a:endParaRPr lang="en-US" sz="1600" dirty="0">
              <a:latin typeface="Arial" pitchFamily="34" charset="0"/>
            </a:endParaRPr>
          </a:p>
          <a:p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25.04.2017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8" name="Gruppieren 7"/>
          <p:cNvGrpSpPr/>
          <p:nvPr/>
        </p:nvGrpSpPr>
        <p:grpSpPr>
          <a:xfrm>
            <a:off x="845840" y="1835294"/>
            <a:ext cx="7452320" cy="1332582"/>
            <a:chOff x="845840" y="1553742"/>
            <a:chExt cx="7452320" cy="1332582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840" y="1553742"/>
              <a:ext cx="7452320" cy="1332582"/>
            </a:xfrm>
            <a:prstGeom prst="rect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7" name="Rechteck 6"/>
            <p:cNvSpPr/>
            <p:nvPr/>
          </p:nvSpPr>
          <p:spPr>
            <a:xfrm>
              <a:off x="854468" y="1787985"/>
              <a:ext cx="269776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/>
          <p:cNvSpPr/>
          <p:nvPr/>
        </p:nvSpPr>
        <p:spPr>
          <a:xfrm>
            <a:off x="845840" y="3326877"/>
            <a:ext cx="7452320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the Default Model</a:t>
            </a:r>
          </a:p>
        </p:txBody>
      </p:sp>
      <p:sp>
        <p:nvSpPr>
          <p:cNvPr id="10" name="Rechteck 9"/>
          <p:cNvSpPr/>
          <p:nvPr/>
        </p:nvSpPr>
        <p:spPr>
          <a:xfrm>
            <a:off x="845840" y="3686266"/>
            <a:ext cx="7452320" cy="168307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Median: RMSE* = 10.904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Average: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= 10.238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comparison, basic Gradient Boosted Tree: RMSE = 9.679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4468" y="6152093"/>
            <a:ext cx="336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*RMSE : Root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5169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measurement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Evaluation takes place on transaction level and the difference between actual value and prediction is squared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Crucial to predict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 high revenue transactions correctly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High quantity with decent price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High price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Medium high quantity with medium high price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highly frequent transactions correctly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i.e. No revenue flags</a:t>
            </a:r>
          </a:p>
          <a:p>
            <a:pPr lvl="2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70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i.e. Can two items be bought together? …</a:t>
            </a:r>
          </a:p>
        </p:txBody>
      </p:sp>
    </p:spTree>
    <p:extLst>
      <p:ext uri="{BB962C8B-B14F-4D97-AF65-F5344CB8AC3E}">
        <p14:creationId xmlns:p14="http://schemas.microsoft.com/office/powerpoint/2010/main" val="297703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DMC 17  - Challenge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provided test set makes it necessary to split the task into two steps:</a:t>
            </a:r>
          </a:p>
          <a:p>
            <a:pPr marL="0" indent="0">
              <a:buNone/>
            </a:pPr>
            <a:endParaRPr lang="en-GB" sz="1400" dirty="0"/>
          </a:p>
          <a:p>
            <a:pPr marL="1000125" lvl="1" indent="-457200">
              <a:buFont typeface="+mj-lt"/>
              <a:buAutoNum type="arabicPeriod"/>
            </a:pPr>
            <a:r>
              <a:rPr lang="en-GB" dirty="0"/>
              <a:t>Predict whether a user action will lead to an order</a:t>
            </a:r>
          </a:p>
          <a:p>
            <a:pPr marL="1408112" lvl="2" indent="-457200"/>
            <a:r>
              <a:rPr lang="en-GB" dirty="0"/>
              <a:t>Order = 1  vs. Click / Basket = 1</a:t>
            </a:r>
          </a:p>
          <a:p>
            <a:pPr marL="1408112" lvl="2" indent="-457200"/>
            <a:r>
              <a:rPr lang="en-GB" b="1" dirty="0"/>
              <a:t>Classification problem</a:t>
            </a:r>
          </a:p>
          <a:p>
            <a:pPr marL="1408112" lvl="2" indent="-457200"/>
            <a:endParaRPr lang="en-GB" dirty="0"/>
          </a:p>
          <a:p>
            <a:pPr marL="1000125" lvl="1" indent="-457200">
              <a:buFont typeface="+mj-lt"/>
              <a:buAutoNum type="arabicPeriod"/>
            </a:pPr>
            <a:r>
              <a:rPr lang="en-GB" dirty="0"/>
              <a:t>Predict the revenue for all “order” actions</a:t>
            </a:r>
          </a:p>
          <a:p>
            <a:pPr marL="1436688" lvl="2" indent="-452438"/>
            <a:r>
              <a:rPr lang="en-GB" dirty="0">
                <a:sym typeface="Wingdings" panose="05000000000000000000" pitchFamily="2" charset="2"/>
              </a:rPr>
              <a:t>Revenue is zero for all examples with Order = 0</a:t>
            </a:r>
          </a:p>
          <a:p>
            <a:pPr marL="1436688" lvl="2" indent="-452438"/>
            <a:r>
              <a:rPr lang="en-GB" b="1" dirty="0">
                <a:sym typeface="Wingdings" panose="05000000000000000000" pitchFamily="2" charset="2"/>
              </a:rPr>
              <a:t>Regression problem</a:t>
            </a:r>
          </a:p>
          <a:p>
            <a:endParaRPr lang="en-GB" dirty="0"/>
          </a:p>
        </p:txBody>
      </p:sp>
      <p:sp>
        <p:nvSpPr>
          <p:cNvPr id="7" name="Rechteck 6"/>
          <p:cNvSpPr/>
          <p:nvPr/>
        </p:nvSpPr>
        <p:spPr>
          <a:xfrm>
            <a:off x="1043607" y="5229200"/>
            <a:ext cx="7855917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want to simplify the regression problem by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the ordered quantity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not the revenue.</a:t>
            </a:r>
          </a:p>
        </p:txBody>
      </p:sp>
      <p:sp>
        <p:nvSpPr>
          <p:cNvPr id="8" name="Rechteck 7"/>
          <p:cNvSpPr/>
          <p:nvPr/>
        </p:nvSpPr>
        <p:spPr>
          <a:xfrm>
            <a:off x="250824" y="5229200"/>
            <a:ext cx="792784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68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leichschenkliges Dreieck 7"/>
          <p:cNvSpPr/>
          <p:nvPr/>
        </p:nvSpPr>
        <p:spPr>
          <a:xfrm flipV="1">
            <a:off x="1889446" y="2434542"/>
            <a:ext cx="1795695" cy="26548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dirty="0" err="1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  <a:endParaRPr lang="en-GB" sz="1500" dirty="0">
                  <a:solidFill>
                    <a:srgbClr val="00009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i="1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4"/>
          <p:cNvSpPr/>
          <p:nvPr/>
        </p:nvSpPr>
        <p:spPr>
          <a:xfrm>
            <a:off x="4501999" y="2077275"/>
            <a:ext cx="4514400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4"/>
          <p:cNvSpPr/>
          <p:nvPr/>
        </p:nvSpPr>
        <p:spPr>
          <a:xfrm>
            <a:off x="3649499" y="2624547"/>
            <a:ext cx="852164" cy="76345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4"/>
          <p:cNvSpPr/>
          <p:nvPr/>
        </p:nvSpPr>
        <p:spPr>
          <a:xfrm>
            <a:off x="130274" y="2059046"/>
            <a:ext cx="181522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: abgerundete Ecken 6"/>
          <p:cNvSpPr/>
          <p:nvPr/>
        </p:nvSpPr>
        <p:spPr>
          <a:xfrm>
            <a:off x="1906268" y="993093"/>
            <a:ext cx="1743231" cy="1427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Understanding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Knowledge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Generation</a:t>
            </a:r>
          </a:p>
        </p:txBody>
      </p:sp>
    </p:spTree>
    <p:extLst>
      <p:ext uri="{BB962C8B-B14F-4D97-AF65-F5344CB8AC3E}">
        <p14:creationId xmlns:p14="http://schemas.microsoft.com/office/powerpoint/2010/main" val="218480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617194"/>
              </p:ext>
            </p:extLst>
          </p:nvPr>
        </p:nvGraphicFramePr>
        <p:xfrm>
          <a:off x="250825" y="1173163"/>
          <a:ext cx="8648700" cy="4161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744">
                  <a:extLst>
                    <a:ext uri="{9D8B030D-6E8A-4147-A177-3AD203B41FA5}">
                      <a16:colId xmlns:a16="http://schemas.microsoft.com/office/drawing/2014/main" xmlns="" val="758007023"/>
                    </a:ext>
                  </a:extLst>
                </a:gridCol>
                <a:gridCol w="3463183">
                  <a:extLst>
                    <a:ext uri="{9D8B030D-6E8A-4147-A177-3AD203B41FA5}">
                      <a16:colId xmlns:a16="http://schemas.microsoft.com/office/drawing/2014/main" xmlns="" val="3560394259"/>
                    </a:ext>
                  </a:extLst>
                </a:gridCol>
                <a:gridCol w="3270773">
                  <a:extLst>
                    <a:ext uri="{9D8B030D-6E8A-4147-A177-3AD203B41FA5}">
                      <a16:colId xmlns:a16="http://schemas.microsoft.com/office/drawing/2014/main" xmlns="" val="1734921820"/>
                    </a:ext>
                  </a:extLst>
                </a:gridCol>
              </a:tblGrid>
              <a:tr h="4556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Insights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Implications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0873638"/>
                  </a:ext>
                </a:extLst>
              </a:tr>
              <a:tr h="9518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data 21,928 unique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pids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data 20,525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unique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pids</a:t>
                      </a:r>
                      <a:endParaRPr lang="en-US" sz="1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 records only in the train set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4635854"/>
                  </a:ext>
                </a:extLst>
              </a:tr>
              <a:tr h="5507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5313850"/>
                  </a:ext>
                </a:extLst>
              </a:tr>
              <a:tr h="550788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8399224"/>
                  </a:ext>
                </a:extLst>
              </a:tr>
              <a:tr h="550788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4168834"/>
                  </a:ext>
                </a:extLst>
              </a:tr>
              <a:tr h="550788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710495"/>
                  </a:ext>
                </a:extLst>
              </a:tr>
              <a:tr h="550788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3857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15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 Knowledge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9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Generation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8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959079"/>
              </p:ext>
            </p:extLst>
          </p:nvPr>
        </p:nvGraphicFramePr>
        <p:xfrm>
          <a:off x="250825" y="1268760"/>
          <a:ext cx="8642350" cy="493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515">
                  <a:extLst>
                    <a:ext uri="{9D8B030D-6E8A-4147-A177-3AD203B41FA5}">
                      <a16:colId xmlns:a16="http://schemas.microsoft.com/office/drawing/2014/main" xmlns="" val="758007023"/>
                    </a:ext>
                  </a:extLst>
                </a:gridCol>
                <a:gridCol w="3106835">
                  <a:extLst>
                    <a:ext uri="{9D8B030D-6E8A-4147-A177-3AD203B41FA5}">
                      <a16:colId xmlns:a16="http://schemas.microsoft.com/office/drawing/2014/main" xmlns="" val="3560394259"/>
                    </a:ext>
                  </a:extLst>
                </a:gridCol>
              </a:tblGrid>
              <a:tr h="4070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0873638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ordered products, label for the regression problem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4635854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Indicator if actions has a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hasRevenue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5313850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8399224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4168834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710495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5929122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9300201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832560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638955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451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95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4"/>
          <p:cNvSpPr/>
          <p:nvPr/>
        </p:nvSpPr>
        <p:spPr>
          <a:xfrm>
            <a:off x="156266" y="2061360"/>
            <a:ext cx="329923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4"/>
          <p:cNvSpPr/>
          <p:nvPr/>
        </p:nvSpPr>
        <p:spPr>
          <a:xfrm>
            <a:off x="3452594" y="2346928"/>
            <a:ext cx="153586" cy="106187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leichschenkliges Dreieck 98"/>
          <p:cNvSpPr/>
          <p:nvPr/>
        </p:nvSpPr>
        <p:spPr>
          <a:xfrm flipV="1">
            <a:off x="5512609" y="2429308"/>
            <a:ext cx="3386916" cy="27071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hteck: abgerundete Ecken 101"/>
          <p:cNvSpPr/>
          <p:nvPr/>
        </p:nvSpPr>
        <p:spPr>
          <a:xfrm>
            <a:off x="5529431" y="993093"/>
            <a:ext cx="3380569" cy="1427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dependent behavior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measurement</a:t>
            </a:r>
          </a:p>
        </p:txBody>
      </p:sp>
    </p:spTree>
    <p:extLst>
      <p:ext uri="{BB962C8B-B14F-4D97-AF65-F5344CB8AC3E}">
        <p14:creationId xmlns:p14="http://schemas.microsoft.com/office/powerpoint/2010/main" val="99629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288025" y="1148061"/>
            <a:ext cx="3600000" cy="2338812"/>
          </a:xfrm>
          <a:prstGeom prst="rect">
            <a:avLst/>
          </a:prstGeom>
          <a:noFill/>
          <a:ln w="9525">
            <a:solidFill>
              <a:srgbClr val="0C1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actions per day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0825" y="1161008"/>
            <a:ext cx="3600000" cy="2340000"/>
          </a:xfrm>
          <a:prstGeom prst="rect">
            <a:avLst/>
          </a:prstGeom>
          <a:noFill/>
          <a:ln w="9525">
            <a:solidFill>
              <a:srgbClr val="0C1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Basket actions per day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Time Dependent </a:t>
            </a:r>
            <a:r>
              <a:rPr lang="en-GB" dirty="0" err="1"/>
              <a:t>Behavior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5" y="4173905"/>
            <a:ext cx="3060000" cy="200221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25" y="1457051"/>
            <a:ext cx="3060000" cy="19988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025" y="1447003"/>
            <a:ext cx="3060000" cy="2014713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250264" y="3860510"/>
            <a:ext cx="3600000" cy="234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actions per day</a:t>
            </a:r>
          </a:p>
        </p:txBody>
      </p:sp>
      <p:sp>
        <p:nvSpPr>
          <p:cNvPr id="15" name="Rechteck 14"/>
          <p:cNvSpPr/>
          <p:nvPr/>
        </p:nvSpPr>
        <p:spPr>
          <a:xfrm>
            <a:off x="3995936" y="3861325"/>
            <a:ext cx="4903589" cy="234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C157D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day 25 to 26 there is a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steep increase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(+ 10,000) of clicks</a:t>
            </a:r>
          </a:p>
          <a:p>
            <a:pPr marL="285750" indent="-285750">
              <a:buClr>
                <a:srgbClr val="0C157D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C157D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Might be a sign for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incomplete data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first month</a:t>
            </a:r>
          </a:p>
        </p:txBody>
      </p:sp>
      <p:sp>
        <p:nvSpPr>
          <p:cNvPr id="16" name="Rechteck 15"/>
          <p:cNvSpPr/>
          <p:nvPr/>
        </p:nvSpPr>
        <p:spPr>
          <a:xfrm>
            <a:off x="1331640" y="4509120"/>
            <a:ext cx="432048" cy="151216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88220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Englisch V2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gfa Rotis Semi Serif"/>
        <a:ea typeface=""/>
        <a:cs typeface="Arial"/>
      </a:majorFont>
      <a:minorFont>
        <a:latin typeface="Agfa Rotis Semi Serif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E6933ED8993F4DBB8494B5A1A4C25A" ma:contentTypeVersion="0" ma:contentTypeDescription="Ein neues Dokument erstellen." ma:contentTypeScope="" ma:versionID="e677f798020e71798772a150fa1c9d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E33035-A61E-484C-A48B-228D2BEE3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2BC4F5-D58A-4205-A4E6-06E990B0C9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C038A6-0C52-4431-AA9D-2B6D9E759E25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Präsentation_Englisch V2</Template>
  <TotalTime>46</TotalTime>
  <Words>499</Words>
  <Application>Microsoft Macintosh PowerPoint</Application>
  <PresentationFormat>On-screen Show (4:3)</PresentationFormat>
  <Paragraphs>140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Agfa Rotis Semi Serif</vt:lpstr>
      <vt:lpstr>Arial</vt:lpstr>
      <vt:lpstr>ＭＳ Ｐゴシック</vt:lpstr>
      <vt:lpstr>Times New Roman</vt:lpstr>
      <vt:lpstr>Webdings</vt:lpstr>
      <vt:lpstr>Wingdings</vt:lpstr>
      <vt:lpstr>Präsentation_Englisch V2</vt:lpstr>
      <vt:lpstr>Data Mining Cup 2017 Revenue Forecast of Mail Order Pharmacy</vt:lpstr>
      <vt:lpstr>DMC 17  - Challenge</vt:lpstr>
      <vt:lpstr>Agenda</vt:lpstr>
      <vt:lpstr>Preprocessing</vt:lpstr>
      <vt:lpstr>Feature Understanding</vt:lpstr>
      <vt:lpstr>Domain Knowledge</vt:lpstr>
      <vt:lpstr>Feature Generation</vt:lpstr>
      <vt:lpstr>Data Mining and Evaluation</vt:lpstr>
      <vt:lpstr>Evaluation of Time Dependent Behavior</vt:lpstr>
      <vt:lpstr>Baseline</vt:lpstr>
      <vt:lpstr>Performance measurement</vt:lpstr>
      <vt:lpstr>Open questions</vt:lpstr>
    </vt:vector>
  </TitlesOfParts>
  <Company>Dekanat BWL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Liane Schwartz</dc:creator>
  <cp:lastModifiedBy>Timo Sturm</cp:lastModifiedBy>
  <cp:revision>377</cp:revision>
  <cp:lastPrinted>2013-04-17T11:44:28Z</cp:lastPrinted>
  <dcterms:created xsi:type="dcterms:W3CDTF">2011-05-26T14:08:38Z</dcterms:created>
  <dcterms:modified xsi:type="dcterms:W3CDTF">2017-04-24T09:10:35Z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0x01010019E6933ED8993F4DBB8494B5A1A4C25A</vt:lpwstr>
  </property>
</Properties>
</file>