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8" r:id="rId6"/>
    <p:sldId id="382" r:id="rId7"/>
    <p:sldId id="383" r:id="rId8"/>
    <p:sldId id="331" r:id="rId9"/>
    <p:sldId id="377" r:id="rId10"/>
    <p:sldId id="371" r:id="rId11"/>
    <p:sldId id="374" r:id="rId12"/>
    <p:sldId id="390" r:id="rId13"/>
    <p:sldId id="391" r:id="rId14"/>
    <p:sldId id="393" r:id="rId15"/>
    <p:sldId id="394" r:id="rId16"/>
    <p:sldId id="385" r:id="rId17"/>
    <p:sldId id="342" r:id="rId18"/>
    <p:sldId id="378" r:id="rId19"/>
    <p:sldId id="387" r:id="rId20"/>
    <p:sldId id="375" r:id="rId21"/>
    <p:sldId id="361" r:id="rId22"/>
    <p:sldId id="370" r:id="rId23"/>
    <p:sldId id="366" r:id="rId24"/>
    <p:sldId id="367" r:id="rId25"/>
    <p:sldId id="365" r:id="rId26"/>
    <p:sldId id="354" r:id="rId27"/>
    <p:sldId id="329" r:id="rId28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 Sturm" initials="TS [6]" lastIdx="1" clrIdx="6">
    <p:extLst/>
  </p:cmAuthor>
  <p:cmAuthor id="1" name="Lukas Hughes" initials="LH" lastIdx="1" clrIdx="0">
    <p:extLst/>
  </p:cmAuthor>
  <p:cmAuthor id="8" name="Timo Sturm" initials="TS [7]" lastIdx="1" clrIdx="7">
    <p:extLst/>
  </p:cmAuthor>
  <p:cmAuthor id="2" name="Timo Sturm" initials="TS" lastIdx="1" clrIdx="1">
    <p:extLst/>
  </p:cmAuthor>
  <p:cmAuthor id="9" name="Timo Sturm" initials="TS [8]" lastIdx="1" clrIdx="8">
    <p:extLst/>
  </p:cmAuthor>
  <p:cmAuthor id="3" name="Timo Sturm" initials="TS [2]" lastIdx="1" clrIdx="2">
    <p:extLst/>
  </p:cmAuthor>
  <p:cmAuthor id="10" name="Timo Sturm" initials="TS [9]" lastIdx="1" clrIdx="9">
    <p:extLst/>
  </p:cmAuthor>
  <p:cmAuthor id="4" name="Timo Sturm" initials="TS [3]" lastIdx="1" clrIdx="3">
    <p:extLst/>
  </p:cmAuthor>
  <p:cmAuthor id="11" name="Timo Sturm" initials="TS [10]" lastIdx="1" clrIdx="10">
    <p:extLst/>
  </p:cmAuthor>
  <p:cmAuthor id="5" name="Timo Sturm" initials="TS [4]" lastIdx="1" clrIdx="4">
    <p:extLst/>
  </p:cmAuthor>
  <p:cmAuthor id="12" name="Timo Sturm" initials="TS [11]" lastIdx="1" clrIdx="11">
    <p:extLst/>
  </p:cmAuthor>
  <p:cmAuthor id="6" name="Timo Sturm" initials="TS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8B8"/>
    <a:srgbClr val="0B70B8"/>
    <a:srgbClr val="F6F8FA"/>
    <a:srgbClr val="BDB693"/>
    <a:srgbClr val="0C157D"/>
    <a:srgbClr val="D9D9D9"/>
    <a:srgbClr val="89A4A7"/>
    <a:srgbClr val="C5C5C5"/>
    <a:srgbClr val="E7F3F4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7" autoAdjust="0"/>
    <p:restoredTop sz="92163" autoAdjust="0"/>
  </p:normalViewPr>
  <p:slideViewPr>
    <p:cSldViewPr snapToObjects="1">
      <p:cViewPr varScale="1">
        <p:scale>
          <a:sx n="100" d="100"/>
          <a:sy n="100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2" d="100"/>
          <a:sy n="62" d="100"/>
        </p:scale>
        <p:origin x="33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84FB8D-DAD1-4654-B9AB-EB7FDB031A1D}" type="datetimeFigureOut">
              <a:rPr lang="en-US"/>
              <a:pPr>
                <a:defRPr/>
              </a:pPr>
              <a:t>5/23/2017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63CEFD-4640-4202-995E-F260489A94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D2C857-4C65-41BB-98C9-FEEE88BE1D2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2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6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Tonespur</a:t>
            </a:r>
            <a:r>
              <a:rPr lang="de-DE" baseline="0" dirty="0"/>
              <a:t> !!! Different </a:t>
            </a:r>
            <a:r>
              <a:rPr lang="de-DE" baseline="0" dirty="0" err="1"/>
              <a:t>algorithmy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discribing</a:t>
            </a:r>
            <a:r>
              <a:rPr lang="de-DE" baseline="0" dirty="0"/>
              <a:t> </a:t>
            </a:r>
            <a:r>
              <a:rPr lang="de-DE" baseline="0" dirty="0" err="1"/>
              <a:t>differnt</a:t>
            </a:r>
            <a:r>
              <a:rPr lang="de-DE" baseline="0" dirty="0"/>
              <a:t> </a:t>
            </a:r>
            <a:r>
              <a:rPr lang="de-DE" baseline="0" dirty="0" err="1"/>
              <a:t>patterns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064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1933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665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422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78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Information</a:t>
            </a:r>
            <a:r>
              <a:rPr lang="de-DE" baseline="0" dirty="0" err="1"/>
              <a:t>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751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Information</a:t>
            </a:r>
            <a:r>
              <a:rPr lang="de-DE" baseline="0" dirty="0" err="1"/>
              <a:t>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3288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– 0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low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0193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13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31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339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48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8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2C857-4C65-41BB-98C9-FEEE88BE1D2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8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33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Tonspur</a:t>
            </a:r>
            <a:r>
              <a:rPr lang="de-DE" baseline="0" dirty="0"/>
              <a:t> </a:t>
            </a:r>
            <a:r>
              <a:rPr lang="de-DE" dirty="0"/>
              <a:t>!!!!! </a:t>
            </a:r>
            <a:r>
              <a:rPr lang="de-DE" dirty="0" err="1"/>
              <a:t>Compromised</a:t>
            </a:r>
            <a:r>
              <a:rPr lang="de-DE" dirty="0"/>
              <a:t>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performance</a:t>
            </a:r>
            <a:r>
              <a:rPr lang="de-DE" baseline="0" dirty="0"/>
              <a:t> !!!!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921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D2C857-4C65-41BB-98C9-FEEE88BE1D22}" type="slidenum"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674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Tit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2420887"/>
            <a:ext cx="9144000" cy="135577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1752600"/>
          </a:xfrm>
        </p:spPr>
        <p:txBody>
          <a:bodyPr/>
          <a:lstStyle>
            <a:lvl1pPr marL="0" indent="0">
              <a:buFont typeface="Webdings" pitchFamily="18" charset="2"/>
              <a:buNone/>
              <a:defRPr sz="3000" smtClean="0">
                <a:solidFill>
                  <a:srgbClr val="808080"/>
                </a:solidFill>
              </a:defRPr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2970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0825" y="2130475"/>
            <a:ext cx="8640763" cy="1569660"/>
          </a:xfrm>
        </p:spPr>
        <p:txBody>
          <a:bodyPr anchor="b">
            <a:spAutoFit/>
          </a:bodyPr>
          <a:lstStyle>
            <a:lvl1pPr>
              <a:defRPr sz="3400" smtClean="0"/>
            </a:lvl1pPr>
          </a:lstStyle>
          <a:p>
            <a:pPr lvl="0"/>
            <a:r>
              <a:rPr lang="de-DE" noProof="0" dirty="0"/>
              <a:t>Titelmasterformat durch Klicken bearbeiten</a:t>
            </a:r>
            <a:br>
              <a:rPr lang="de-DE" noProof="0" dirty="0"/>
            </a:br>
            <a:br>
              <a:rPr lang="de-DE" noProof="0" dirty="0"/>
            </a:br>
            <a:endParaRPr lang="en-US" noProof="0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250825" y="5019675"/>
            <a:ext cx="2133600" cy="47625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CDDCB00-B8BD-4AEC-B091-A91C56747AC0}" type="datetime4">
              <a:rPr lang="en-US" smtClean="0"/>
              <a:pPr>
                <a:defRPr/>
              </a:pPr>
              <a:t>May 23, 2017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64288" y="4170989"/>
            <a:ext cx="1345134" cy="13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279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E6BF-F119-46BE-A2B4-831903F5C44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0825" y="1173163"/>
            <a:ext cx="8642350" cy="51641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4" descr="Title Stri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538"/>
            <a:ext cx="9144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350838"/>
            <a:ext cx="9144000" cy="492125"/>
          </a:xfrm>
          <a:prstGeom prst="rect">
            <a:avLst/>
          </a:prstGeom>
          <a:solidFill>
            <a:srgbClr val="0B70B8">
              <a:alpha val="59999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73163"/>
            <a:ext cx="864235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21450"/>
            <a:ext cx="43211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0808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3625" y="488950"/>
            <a:ext cx="215900" cy="2159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EF3A872-4DB1-4A25-9FA9-F8A4157369A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50838"/>
            <a:ext cx="8642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6256" y="6429937"/>
            <a:ext cx="2016224" cy="3729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gfa Rotis Semi Serif" pitchFamily="2" charset="0"/>
          <a:cs typeface="Arial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ebdings" pitchFamily="18" charset="2"/>
        <a:buChar char="4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852488" indent="-309563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2pPr>
      <a:lvl3pPr marL="1260475" indent="-228600" algn="l" rtl="0" eaLnBrk="1" fontAlgn="base" hangingPunct="1">
        <a:spcBef>
          <a:spcPct val="20000"/>
        </a:spcBef>
        <a:spcAft>
          <a:spcPct val="0"/>
        </a:spcAft>
        <a:buClr>
          <a:srgbClr val="0B70B8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3pPr>
      <a:lvl4pPr marL="1668463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Agfa Rotis Semi Serif" pitchFamily="2" charset="0"/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7645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564904"/>
            <a:ext cx="8640763" cy="104644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Data Mining Cup 2017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Revenue Forecast of Mail Order Pharmacy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957638"/>
            <a:ext cx="6400800" cy="2185214"/>
          </a:xfr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</a:rPr>
              <a:t>Final presentation</a:t>
            </a:r>
          </a:p>
          <a:p>
            <a:r>
              <a:rPr lang="en-US" sz="1600" dirty="0">
                <a:latin typeface="Arial" pitchFamily="34" charset="0"/>
              </a:rPr>
              <a:t>Data and Web Science Group</a:t>
            </a:r>
          </a:p>
          <a:p>
            <a:r>
              <a:rPr lang="en-US" sz="1600" dirty="0">
                <a:latin typeface="Arial" pitchFamily="34" charset="0"/>
              </a:rPr>
              <a:t>University of Mannheim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Alexander </a:t>
            </a:r>
            <a:r>
              <a:rPr lang="en-US" sz="1600" dirty="0" err="1">
                <a:latin typeface="Arial" pitchFamily="34" charset="0"/>
              </a:rPr>
              <a:t>Brinkmann</a:t>
            </a:r>
            <a:r>
              <a:rPr lang="en-US" sz="1600" dirty="0">
                <a:latin typeface="Arial" pitchFamily="34" charset="0"/>
              </a:rPr>
              <a:t>, Liane </a:t>
            </a:r>
            <a:r>
              <a:rPr lang="en-US" sz="1600" dirty="0" err="1">
                <a:latin typeface="Arial" pitchFamily="34" charset="0"/>
              </a:rPr>
              <a:t>Gybas</a:t>
            </a:r>
            <a:r>
              <a:rPr lang="en-US" sz="1600" dirty="0">
                <a:latin typeface="Arial" pitchFamily="34" charset="0"/>
              </a:rPr>
              <a:t>, Daniel Helfer, Nancy </a:t>
            </a:r>
            <a:r>
              <a:rPr lang="en-US" sz="1600" dirty="0" err="1">
                <a:latin typeface="Arial" pitchFamily="34" charset="0"/>
              </a:rPr>
              <a:t>Kunath</a:t>
            </a:r>
            <a:r>
              <a:rPr lang="en-US" sz="1600" dirty="0">
                <a:latin typeface="Arial" pitchFamily="34" charset="0"/>
              </a:rPr>
              <a:t>, Florian Schrage, Timo Sturm, Steffen </a:t>
            </a:r>
            <a:r>
              <a:rPr lang="en-US" sz="1600" dirty="0" err="1">
                <a:latin typeface="Arial" pitchFamily="34" charset="0"/>
              </a:rPr>
              <a:t>Terheiden</a:t>
            </a:r>
            <a:r>
              <a:rPr lang="en-US" sz="1600" dirty="0">
                <a:latin typeface="Arial" pitchFamily="34" charset="0"/>
              </a:rPr>
              <a:t>, Christoph Wagner</a:t>
            </a:r>
          </a:p>
          <a:p>
            <a:r>
              <a:rPr lang="en-US" sz="1600" dirty="0">
                <a:latin typeface="Arial" pitchFamily="34" charset="0"/>
              </a:rPr>
              <a:t>23.05.2017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	</a:t>
            </a:r>
            <a:r>
              <a:rPr lang="en-US" b="1" dirty="0"/>
              <a:t>RMSE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Baseline Regression with „Default model“			</a:t>
            </a:r>
            <a:r>
              <a:rPr lang="en-US" sz="2000" b="1" dirty="0"/>
              <a:t>10.306</a:t>
            </a:r>
            <a:endParaRPr lang="en-US" sz="2000" dirty="0"/>
          </a:p>
          <a:p>
            <a:pPr marL="420688" indent="-285750"/>
            <a:endParaRPr lang="en-US" sz="2000" dirty="0"/>
          </a:p>
          <a:p>
            <a:pPr marL="420688" indent="-285750"/>
            <a:r>
              <a:rPr lang="en-US" sz="2000" dirty="0"/>
              <a:t>Regression with </a:t>
            </a:r>
            <a:r>
              <a:rPr lang="en-US" sz="2000" b="1" dirty="0"/>
              <a:t>quantity labeling</a:t>
            </a:r>
            <a:r>
              <a:rPr lang="en-US" sz="2000" dirty="0"/>
              <a:t>, best result:		  </a:t>
            </a:r>
            <a:r>
              <a:rPr lang="en-US" sz="2000" b="1" dirty="0"/>
              <a:t>9.361</a:t>
            </a:r>
          </a:p>
          <a:p>
            <a:pPr marL="909638" lvl="1" indent="-285750"/>
            <a:r>
              <a:rPr lang="en-US" sz="1800" dirty="0"/>
              <a:t>In direct comparison predicting quantity and calculating </a:t>
            </a:r>
            <a:br>
              <a:rPr lang="en-US" sz="1800" dirty="0"/>
            </a:br>
            <a:r>
              <a:rPr lang="en-US" sz="1800" dirty="0"/>
              <a:t>revenue with the given price attribute always performed </a:t>
            </a:r>
            <a:br>
              <a:rPr lang="en-US" sz="1800" dirty="0"/>
            </a:br>
            <a:r>
              <a:rPr lang="en-US" sz="1800" dirty="0"/>
              <a:t>worse than predicting revenue directly</a:t>
            </a:r>
          </a:p>
          <a:p>
            <a:pPr marL="909638" lvl="1" indent="-285750"/>
            <a:r>
              <a:rPr lang="en-US" sz="1800" dirty="0">
                <a:sym typeface="Wingdings" panose="05000000000000000000" pitchFamily="2" charset="2"/>
              </a:rPr>
              <a:t>Rounding the quantity to integer values did not improve results</a:t>
            </a:r>
            <a:endParaRPr lang="en-US" sz="1600" dirty="0">
              <a:sym typeface="Wingdings" panose="05000000000000000000" pitchFamily="2" charset="2"/>
            </a:endParaRPr>
          </a:p>
          <a:p>
            <a:pPr marL="134938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Regression with </a:t>
            </a:r>
            <a:r>
              <a:rPr lang="en-US" sz="2000" b="1" dirty="0">
                <a:sym typeface="Wingdings" panose="05000000000000000000" pitchFamily="2" charset="2"/>
              </a:rPr>
              <a:t>revenue labeling</a:t>
            </a:r>
            <a:r>
              <a:rPr lang="en-US" sz="2000" dirty="0">
                <a:sym typeface="Wingdings" panose="05000000000000000000" pitchFamily="2" charset="2"/>
              </a:rPr>
              <a:t>, best result		  </a:t>
            </a:r>
            <a:r>
              <a:rPr lang="en-US" sz="2000" b="1" dirty="0">
                <a:sym typeface="Wingdings" panose="05000000000000000000" pitchFamily="2" charset="2"/>
              </a:rPr>
              <a:t>9.161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Including attribute selection with GBT „weight vector“</a:t>
            </a:r>
            <a:endParaRPr lang="en-US" dirty="0">
              <a:sym typeface="Wingdings" panose="05000000000000000000" pitchFamily="2" charset="2"/>
            </a:endParaRP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Improving the parameters of GBT: 35 Trees with a depth of 7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9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 and didn‘t 				RMSE</a:t>
            </a:r>
            <a:br>
              <a:rPr lang="en-US" b="1" dirty="0"/>
            </a:br>
            <a:r>
              <a:rPr lang="en-US" b="1" dirty="0"/>
              <a:t>improve the result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Trying other regression algorithms:		       	     </a:t>
            </a:r>
            <a:r>
              <a:rPr lang="en-US" sz="1600" b="1" dirty="0">
                <a:sym typeface="Wingdings" panose="05000000000000000000" pitchFamily="2" charset="2"/>
              </a:rPr>
              <a:t>no improvement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i.e. Linear regression, </a:t>
            </a:r>
            <a:r>
              <a:rPr lang="en-US" sz="1600" dirty="0" err="1">
                <a:sym typeface="Wingdings" panose="05000000000000000000" pitchFamily="2" charset="2"/>
              </a:rPr>
              <a:t>Polynominal</a:t>
            </a:r>
            <a:r>
              <a:rPr lang="en-US" sz="1600" dirty="0">
                <a:sym typeface="Wingdings" panose="05000000000000000000" pitchFamily="2" charset="2"/>
              </a:rPr>
              <a:t> regression 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and Local </a:t>
            </a:r>
            <a:r>
              <a:rPr lang="en-US" sz="1600" dirty="0" err="1">
                <a:sym typeface="Wingdings" panose="05000000000000000000" pitchFamily="2" charset="2"/>
              </a:rPr>
              <a:t>Polynominal</a:t>
            </a:r>
            <a:r>
              <a:rPr lang="en-US" sz="1600" dirty="0">
                <a:sym typeface="Wingdings" panose="05000000000000000000" pitchFamily="2" charset="2"/>
              </a:rPr>
              <a:t> regression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Clearly the best: </a:t>
            </a:r>
            <a:r>
              <a:rPr lang="en-US" sz="1600" b="1" dirty="0">
                <a:sym typeface="Wingdings" panose="05000000000000000000" pitchFamily="2" charset="2"/>
              </a:rPr>
              <a:t>Gradient Boosted Trees</a:t>
            </a:r>
            <a:r>
              <a:rPr lang="en-US" sz="1600" dirty="0">
                <a:sym typeface="Wingdings" panose="05000000000000000000" pitchFamily="2" charset="2"/>
              </a:rPr>
              <a:t>				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Splitting according to different attribute values: 	</a:t>
            </a:r>
            <a:r>
              <a:rPr lang="en-US" sz="2000" b="1" dirty="0">
                <a:sym typeface="Wingdings" panose="05000000000000000000" pitchFamily="2" charset="2"/>
              </a:rPr>
              <a:t>     </a:t>
            </a:r>
            <a:r>
              <a:rPr lang="en-US" sz="1600" b="1" dirty="0">
                <a:sym typeface="Wingdings" panose="05000000000000000000" pitchFamily="2" charset="2"/>
              </a:rPr>
              <a:t>no improvement</a:t>
            </a:r>
            <a:endParaRPr lang="en-US" sz="2000" dirty="0">
              <a:sym typeface="Wingdings" panose="05000000000000000000" pitchFamily="2" charset="2"/>
            </a:endParaRP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Sales index for quantity regression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Basket size for revenue regression</a:t>
            </a:r>
            <a:endParaRPr lang="en-US" dirty="0">
              <a:sym typeface="Wingdings" panose="05000000000000000000" pitchFamily="2" charset="2"/>
            </a:endParaRPr>
          </a:p>
          <a:p>
            <a:pPr marL="909638" lvl="1" indent="-285750"/>
            <a:endParaRPr lang="en-US" sz="1600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Sliding window evaluation (w/o Basket attributes)		</a:t>
            </a:r>
            <a:r>
              <a:rPr lang="en-US" sz="2000" b="1" dirty="0">
                <a:sym typeface="Wingdings" panose="05000000000000000000" pitchFamily="2" charset="2"/>
              </a:rPr>
              <a:t>9.701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Day vs Week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Cumulated vs non-Cumulated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2132856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en-US" dirty="0"/>
              <a:t>Finished</a:t>
            </a:r>
            <a:r>
              <a:rPr lang="de-DE" dirty="0"/>
              <a:t> </a:t>
            </a:r>
            <a:r>
              <a:rPr lang="en-US" dirty="0"/>
              <a:t>Approaches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Frequent Item Set Generation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Based on Generated Baskets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Extraction of Frequent Item Sets of Ordered and Non-Ordered Baskets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Backchecking on whole training set for distribution of Order and Non-Order Transactions per Frequent Item Set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Keeping Frequent Item Sets with Confidence above 85% for bypassing the classification of the whole basket and generation of features</a:t>
            </a:r>
          </a:p>
          <a:p>
            <a:pPr marL="966788" lvl="1" indent="-342900"/>
            <a:endParaRPr lang="en-US" sz="1600" dirty="0">
              <a:sym typeface="Wingdings" panose="05000000000000000000" pitchFamily="2" charset="2"/>
            </a:endParaRPr>
          </a:p>
          <a:p>
            <a:pPr marL="966788" lvl="1" indent="-342900"/>
            <a:endParaRPr lang="en-US" sz="1600" dirty="0">
              <a:sym typeface="Wingdings" panose="05000000000000000000" pitchFamily="2" charset="2"/>
            </a:endParaRPr>
          </a:p>
          <a:p>
            <a:pPr marL="477838" indent="-342900"/>
            <a:r>
              <a:rPr lang="en-US" sz="2000" dirty="0">
                <a:sym typeface="Wingdings" panose="05000000000000000000" pitchFamily="2" charset="2"/>
              </a:rPr>
              <a:t>Basket Order Prediction 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Create Training Data  Ordered baskets + All other possible baskets</a:t>
            </a:r>
          </a:p>
          <a:p>
            <a:pPr marL="966788" lvl="1" indent="-342900"/>
            <a:r>
              <a:rPr lang="en-US" sz="1600" dirty="0">
                <a:sym typeface="Wingdings" panose="05000000000000000000" pitchFamily="2" charset="2"/>
              </a:rPr>
              <a:t>Aggregate features on basket level (unit, </a:t>
            </a:r>
            <a:r>
              <a:rPr lang="en-US" sz="1600" dirty="0" err="1">
                <a:sym typeface="Wingdings" panose="05000000000000000000" pitchFamily="2" charset="2"/>
              </a:rPr>
              <a:t>pharmForm</a:t>
            </a:r>
            <a:r>
              <a:rPr lang="en-US" sz="1600" dirty="0">
                <a:sym typeface="Wingdings" panose="05000000000000000000" pitchFamily="2" charset="2"/>
              </a:rPr>
              <a:t>, etc.)</a:t>
            </a:r>
          </a:p>
          <a:p>
            <a:pPr marL="966788" lvl="1" indent="-342900"/>
            <a:r>
              <a:rPr lang="de-DE" sz="1600" dirty="0">
                <a:sym typeface="Wingdings" panose="05000000000000000000" pitchFamily="2" charset="2"/>
              </a:rPr>
              <a:t>First </a:t>
            </a:r>
            <a:r>
              <a:rPr lang="de-DE" sz="1600" dirty="0" err="1">
                <a:sym typeface="Wingdings" panose="05000000000000000000" pitchFamily="2" charset="2"/>
              </a:rPr>
              <a:t>trained</a:t>
            </a:r>
            <a:r>
              <a:rPr lang="de-DE" sz="1600" dirty="0">
                <a:sym typeface="Wingdings" panose="05000000000000000000" pitchFamily="2" charset="2"/>
              </a:rPr>
              <a:t> GBT </a:t>
            </a:r>
            <a:r>
              <a:rPr lang="de-DE" sz="1600" dirty="0" err="1">
                <a:sym typeface="Wingdings" panose="05000000000000000000" pitchFamily="2" charset="2"/>
              </a:rPr>
              <a:t>without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further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improvements</a:t>
            </a:r>
            <a:r>
              <a:rPr lang="de-DE" sz="1600" dirty="0">
                <a:sym typeface="Wingdings" panose="05000000000000000000" pitchFamily="2" charset="2"/>
              </a:rPr>
              <a:t>: </a:t>
            </a:r>
          </a:p>
          <a:p>
            <a:pPr marL="1374775" lvl="2" indent="-342900"/>
            <a:r>
              <a:rPr lang="de-DE" sz="1600" dirty="0" err="1">
                <a:sym typeface="Wingdings" panose="05000000000000000000" pitchFamily="2" charset="2"/>
              </a:rPr>
              <a:t>Ordered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Baskets</a:t>
            </a:r>
            <a:r>
              <a:rPr lang="de-DE" sz="1600" dirty="0">
                <a:sym typeface="Wingdings" panose="05000000000000000000" pitchFamily="2" charset="2"/>
              </a:rPr>
              <a:t>         Recall: 49.45% / Precision: 15.93%</a:t>
            </a:r>
          </a:p>
          <a:p>
            <a:pPr marL="1374775" lvl="2" indent="-342900"/>
            <a:r>
              <a:rPr lang="de-DE" sz="1600" dirty="0" err="1">
                <a:sym typeface="Wingdings" panose="05000000000000000000" pitchFamily="2" charset="2"/>
              </a:rPr>
              <a:t>Ordered</a:t>
            </a:r>
            <a:r>
              <a:rPr lang="de-DE" sz="1600" dirty="0">
                <a:sym typeface="Wingdings" panose="05000000000000000000" pitchFamily="2" charset="2"/>
              </a:rPr>
              <a:t> Transactions Recall: 75.53% / Precision: 37.02% 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3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GB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298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2627783" y="1553105"/>
            <a:ext cx="6055841" cy="106584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b="1" dirty="0"/>
              <a:t>Revenue </a:t>
            </a:r>
            <a:r>
              <a:rPr lang="de-DE" b="1" dirty="0" err="1"/>
              <a:t>performs</a:t>
            </a:r>
            <a:r>
              <a:rPr lang="de-DE" b="1" dirty="0"/>
              <a:t> </a:t>
            </a:r>
            <a:r>
              <a:rPr lang="de-DE" b="1" dirty="0" err="1"/>
              <a:t>better</a:t>
            </a:r>
            <a:endParaRPr lang="de-DE" b="1" dirty="0"/>
          </a:p>
          <a:p>
            <a:r>
              <a:rPr lang="de-DE" dirty="0"/>
              <a:t>The </a:t>
            </a:r>
            <a:r>
              <a:rPr lang="de-DE" dirty="0" err="1"/>
              <a:t>deviation</a:t>
            </a:r>
            <a:r>
              <a:rPr lang="de-DE" dirty="0"/>
              <a:t> per item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2627783" y="2924944"/>
            <a:ext cx="6055841" cy="1080120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b="1" dirty="0"/>
              <a:t>Regression </a:t>
            </a:r>
            <a:r>
              <a:rPr lang="de-DE" b="1" dirty="0" err="1"/>
              <a:t>only</a:t>
            </a:r>
            <a:r>
              <a:rPr lang="de-DE" b="1" dirty="0"/>
              <a:t> (</a:t>
            </a:r>
            <a:r>
              <a:rPr lang="de-DE" b="1" dirty="0" err="1"/>
              <a:t>One-Step</a:t>
            </a:r>
            <a:r>
              <a:rPr lang="de-DE" b="1" dirty="0"/>
              <a:t>)</a:t>
            </a:r>
            <a:r>
              <a:rPr lang="de-DE" dirty="0"/>
              <a:t> </a:t>
            </a:r>
            <a:r>
              <a:rPr lang="de-DE" b="1" dirty="0" err="1"/>
              <a:t>performs</a:t>
            </a:r>
            <a:r>
              <a:rPr lang="de-DE" b="1" dirty="0"/>
              <a:t> </a:t>
            </a:r>
            <a:r>
              <a:rPr lang="de-DE" b="1" dirty="0" err="1"/>
              <a:t>better</a:t>
            </a:r>
            <a:endParaRPr lang="de-DE" b="1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two-step</a:t>
            </a:r>
            <a:r>
              <a:rPr lang="de-DE" dirty="0"/>
              <a:t>, </a:t>
            </a:r>
            <a:r>
              <a:rPr lang="de-DE" dirty="0" err="1"/>
              <a:t>hence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deviation</a:t>
            </a:r>
            <a:r>
              <a:rPr lang="de-DE" dirty="0"/>
              <a:t> in subsequent </a:t>
            </a:r>
            <a:r>
              <a:rPr lang="de-DE" dirty="0" err="1"/>
              <a:t>step</a:t>
            </a:r>
            <a:endParaRPr lang="de-DE" dirty="0"/>
          </a:p>
          <a:p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95189" y="1535288"/>
            <a:ext cx="2016224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Revenue vs. </a:t>
            </a:r>
            <a:r>
              <a:rPr lang="de-DE" sz="2400" dirty="0" err="1">
                <a:solidFill>
                  <a:schemeClr val="tx1"/>
                </a:solidFill>
              </a:rPr>
              <a:t>Quantity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5189" y="2924944"/>
            <a:ext cx="2016224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One-step</a:t>
            </a:r>
            <a:r>
              <a:rPr lang="de-DE" sz="2400" dirty="0">
                <a:solidFill>
                  <a:schemeClr val="tx1"/>
                </a:solidFill>
              </a:rPr>
              <a:t> vs. </a:t>
            </a:r>
            <a:r>
              <a:rPr lang="de-DE" sz="2400" dirty="0" err="1">
                <a:solidFill>
                  <a:schemeClr val="tx1"/>
                </a:solidFill>
              </a:rPr>
              <a:t>two-step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2627784" y="4293096"/>
            <a:ext cx="6055840" cy="187220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r>
              <a:rPr lang="de-DE" dirty="0"/>
              <a:t>Iterative Project Approach </a:t>
            </a:r>
            <a:r>
              <a:rPr lang="de-DE" dirty="0" err="1"/>
              <a:t>helpful</a:t>
            </a: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exploition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patters</a:t>
            </a:r>
            <a:r>
              <a:rPr lang="de-DE" dirty="0"/>
              <a:t> in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Mining Environment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 &amp; R</a:t>
            </a:r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Analysis not </a:t>
            </a:r>
            <a:r>
              <a:rPr lang="de-DE" dirty="0" err="1"/>
              <a:t>used</a:t>
            </a:r>
            <a:r>
              <a:rPr lang="de-DE" dirty="0"/>
              <a:t> </a:t>
            </a:r>
          </a:p>
          <a:p>
            <a:r>
              <a:rPr lang="de-DE" dirty="0" err="1"/>
              <a:t>Collaboration</a:t>
            </a:r>
            <a:r>
              <a:rPr lang="de-DE" dirty="0"/>
              <a:t>: </a:t>
            </a:r>
            <a:r>
              <a:rPr lang="de-DE" dirty="0" err="1"/>
              <a:t>Trello</a:t>
            </a:r>
            <a:r>
              <a:rPr lang="de-DE" dirty="0"/>
              <a:t>, </a:t>
            </a:r>
            <a:r>
              <a:rPr lang="de-DE" dirty="0" err="1"/>
              <a:t>Googledrive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395189" y="4293096"/>
            <a:ext cx="201622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Other </a:t>
            </a:r>
            <a:r>
              <a:rPr lang="de-DE" sz="2400" dirty="0" err="1">
                <a:solidFill>
                  <a:schemeClr val="tx1"/>
                </a:solidFill>
              </a:rPr>
              <a:t>insights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8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Feel free to ask!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63356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Trello</a:t>
            </a:r>
            <a:r>
              <a:rPr lang="de-DE" dirty="0"/>
              <a:t> Board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679562"/>
            <a:ext cx="8680096" cy="37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83" y="1271885"/>
            <a:ext cx="5892834" cy="48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350838"/>
            <a:ext cx="8642350" cy="492125"/>
          </a:xfrm>
        </p:spPr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r>
              <a:rPr lang="de-DE" dirty="0"/>
              <a:t> – 44 Features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0894"/>
              </p:ext>
            </p:extLst>
          </p:nvPr>
        </p:nvGraphicFramePr>
        <p:xfrm>
          <a:off x="878067" y="1268760"/>
          <a:ext cx="3672408" cy="362480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Basket_Size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rrp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productOrderRatio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manufacturer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group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DayTime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basket_id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diff_rrp_price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basket_position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pharmForm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DayID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competitorPrice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weekday_name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priceNorm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weekday_number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priceCategory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93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differenceDailyPriceDifferenceCompetitorPriceDifference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Week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94202"/>
              </p:ext>
            </p:extLst>
          </p:nvPr>
        </p:nvGraphicFramePr>
        <p:xfrm>
          <a:off x="4788024" y="1268760"/>
          <a:ext cx="3672408" cy="382742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variance(price)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ratio_diff_rrp_competitorPrice_to_rrp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lineIDPerDay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day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priceMeanPriceVariance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diffPriceCompetitorPrice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dailyCompetitorPriceDifference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dailyPriceChange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dailyPriceDifference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ProductManufacturerRevenueRatio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GroupSizeSameProductAttributes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ratio_diff_rrp_price_to_rrp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quantityByPackage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ProductManufacturerOrderRatio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productOrderCounter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ratioDiffPriceCompetitorPriceToCompetitorPrice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productActionCounter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SameProductAttributes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pid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pharmFormGroup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69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dailyPriceFlexibility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3" marR="5453" marT="5453" marB="5453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4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542925" lvl="1" indent="0">
              <a:buNone/>
            </a:pPr>
            <a:r>
              <a:rPr lang="de-DE" b="1" dirty="0">
                <a:solidFill>
                  <a:srgbClr val="C00000"/>
                </a:solidFill>
              </a:rPr>
              <a:t>On hold</a:t>
            </a:r>
          </a:p>
          <a:p>
            <a:pPr marL="542925" lvl="1" indent="0">
              <a:buNone/>
            </a:pPr>
            <a:r>
              <a:rPr lang="de-DE" b="1" dirty="0"/>
              <a:t>Summary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b="1" dirty="0"/>
              <a:t> </a:t>
            </a:r>
            <a:r>
              <a:rPr lang="de-DE" b="1" dirty="0" err="1"/>
              <a:t>understanding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analysed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– e.g. </a:t>
            </a:r>
            <a:r>
              <a:rPr lang="de-DE" dirty="0" err="1"/>
              <a:t>competitorPrice</a:t>
            </a:r>
            <a:endParaRPr lang="de-DE" dirty="0"/>
          </a:p>
          <a:p>
            <a:pPr lvl="1"/>
            <a:r>
              <a:rPr lang="de-DE" dirty="0" err="1"/>
              <a:t>searched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outliers</a:t>
            </a:r>
            <a:endParaRPr lang="de-DE" dirty="0"/>
          </a:p>
          <a:p>
            <a:pPr lvl="1"/>
            <a:r>
              <a:rPr lang="de-DE" dirty="0" err="1"/>
              <a:t>Releted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: „</a:t>
            </a:r>
            <a:r>
              <a:rPr lang="de-DE" dirty="0" err="1"/>
              <a:t>pharmForm</a:t>
            </a:r>
            <a:r>
              <a:rPr lang="de-DE" dirty="0"/>
              <a:t>“ </a:t>
            </a:r>
            <a:r>
              <a:rPr lang="de-DE" dirty="0" err="1"/>
              <a:t>with</a:t>
            </a:r>
            <a:r>
              <a:rPr lang="de-DE" dirty="0"/>
              <a:t> 278 in 3-digit </a:t>
            </a:r>
            <a:r>
              <a:rPr lang="de-DE" dirty="0" err="1"/>
              <a:t>strings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interviewed</a:t>
            </a:r>
            <a:r>
              <a:rPr lang="de-DE" dirty="0"/>
              <a:t> a </a:t>
            </a:r>
            <a:r>
              <a:rPr lang="de-DE" dirty="0" err="1"/>
              <a:t>pharmacist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dosage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acronyms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e.g. „NTR“ = „Nasentropfen“ </a:t>
            </a:r>
          </a:p>
          <a:p>
            <a:pPr lvl="1"/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was </a:t>
            </a:r>
            <a:r>
              <a:rPr lang="de-DE" dirty="0" err="1"/>
              <a:t>descriped</a:t>
            </a:r>
            <a:r>
              <a:rPr lang="de-DE" dirty="0"/>
              <a:t> in </a:t>
            </a:r>
            <a:r>
              <a:rPr lang="de-DE" dirty="0" err="1"/>
              <a:t>dispensing</a:t>
            </a:r>
            <a:r>
              <a:rPr lang="de-DE" dirty="0"/>
              <a:t> </a:t>
            </a:r>
            <a:r>
              <a:rPr lang="de-DE" dirty="0" err="1"/>
              <a:t>regulation</a:t>
            </a:r>
            <a:r>
              <a:rPr lang="de-DE" dirty="0"/>
              <a:t> </a:t>
            </a:r>
            <a:r>
              <a:rPr lang="de-DE" dirty="0" err="1"/>
              <a:t>codes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analysied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Also </a:t>
            </a:r>
            <a:r>
              <a:rPr lang="de-DE" dirty="0" err="1"/>
              <a:t>we</a:t>
            </a:r>
            <a:r>
              <a:rPr lang="de-DE" dirty="0"/>
              <a:t> find out </a:t>
            </a:r>
            <a:r>
              <a:rPr lang="de-DE" dirty="0" err="1"/>
              <a:t>that</a:t>
            </a:r>
            <a:r>
              <a:rPr lang="de-DE" dirty="0"/>
              <a:t> 82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„</a:t>
            </a:r>
            <a:r>
              <a:rPr lang="de-DE" dirty="0" err="1"/>
              <a:t>always</a:t>
            </a:r>
            <a:r>
              <a:rPr lang="de-DE" dirty="0"/>
              <a:t>“ </a:t>
            </a:r>
            <a:r>
              <a:rPr lang="de-DE" dirty="0" err="1"/>
              <a:t>bougth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3100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bought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22nd </a:t>
            </a:r>
            <a:r>
              <a:rPr lang="de-DE" dirty="0" err="1"/>
              <a:t>day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6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88586" y="1700808"/>
            <a:ext cx="87045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analyzing the number of order, basket and click transactions, we discovered</a:t>
            </a:r>
          </a:p>
          <a:p>
            <a:r>
              <a:rPr lang="en-US" dirty="0"/>
              <a:t>that during the first 22 days of our training set the number of click transactions</a:t>
            </a:r>
          </a:p>
          <a:p>
            <a:r>
              <a:rPr lang="en-US" dirty="0"/>
              <a:t>was noticeably lower than during the following days.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 for that may be for example different data creation processes. We decided to exclude these 22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Judgment of the Court </a:t>
            </a:r>
            <a:r>
              <a:rPr lang="en-US" dirty="0"/>
              <a:t>(First Chamber - </a:t>
            </a:r>
            <a:r>
              <a:rPr lang="en-US" dirty="0" err="1"/>
              <a:t>EuGH</a:t>
            </a:r>
            <a:r>
              <a:rPr lang="en-US" dirty="0"/>
              <a:t>) of 19 October 2016:</a:t>
            </a:r>
          </a:p>
          <a:p>
            <a:pPr marL="268288"/>
            <a:r>
              <a:rPr lang="en-US" sz="1400" dirty="0"/>
              <a:t>Deutsche Parkinson </a:t>
            </a:r>
            <a:r>
              <a:rPr lang="en-US" sz="1400" dirty="0" err="1"/>
              <a:t>Vereinigung</a:t>
            </a:r>
            <a:r>
              <a:rPr lang="en-US" sz="1400" dirty="0"/>
              <a:t> eV vs </a:t>
            </a:r>
            <a:r>
              <a:rPr lang="en-US" sz="1400" dirty="0" err="1"/>
              <a:t>Zentrale</a:t>
            </a:r>
            <a:r>
              <a:rPr lang="en-US" sz="1400" dirty="0"/>
              <a:t> </a:t>
            </a:r>
            <a:r>
              <a:rPr lang="en-US" sz="1400" dirty="0" err="1"/>
              <a:t>zur</a:t>
            </a:r>
            <a:r>
              <a:rPr lang="en-US" sz="1400" dirty="0"/>
              <a:t> </a:t>
            </a:r>
            <a:r>
              <a:rPr lang="en-US" sz="1400" dirty="0" err="1"/>
              <a:t>Bekämpfung</a:t>
            </a:r>
            <a:r>
              <a:rPr lang="en-US" sz="1400" dirty="0"/>
              <a:t> </a:t>
            </a:r>
            <a:r>
              <a:rPr lang="en-US" sz="1400" dirty="0" err="1"/>
              <a:t>unlauteren</a:t>
            </a:r>
            <a:r>
              <a:rPr lang="en-US" sz="1400" dirty="0"/>
              <a:t> </a:t>
            </a:r>
            <a:r>
              <a:rPr lang="en-US" sz="1400" dirty="0" err="1"/>
              <a:t>Wettbewerbs</a:t>
            </a:r>
            <a:r>
              <a:rPr lang="en-US" sz="1400" dirty="0"/>
              <a:t> eV</a:t>
            </a:r>
            <a:br>
              <a:rPr lang="en-US" sz="1400" dirty="0"/>
            </a:br>
            <a:r>
              <a:rPr lang="de-DE" sz="1400" dirty="0"/>
              <a:t>Setting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fixed</a:t>
            </a:r>
            <a:r>
              <a:rPr lang="de-DE" sz="1400" dirty="0"/>
              <a:t> </a:t>
            </a:r>
            <a:r>
              <a:rPr lang="de-DE" sz="1400" dirty="0" err="1"/>
              <a:t>prices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medicine</a:t>
            </a:r>
            <a:r>
              <a:rPr lang="de-DE" sz="1400" dirty="0"/>
              <a:t>,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available</a:t>
            </a:r>
            <a:r>
              <a:rPr lang="de-DE" sz="1400" dirty="0"/>
              <a:t> on </a:t>
            </a:r>
            <a:r>
              <a:rPr lang="de-DE" sz="1400" dirty="0" err="1"/>
              <a:t>prescription</a:t>
            </a:r>
            <a:r>
              <a:rPr lang="de-DE" sz="1400" dirty="0"/>
              <a:t>,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against</a:t>
            </a:r>
            <a:r>
              <a:rPr lang="de-DE" sz="1400" dirty="0"/>
              <a:t> European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122040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/>
              <a:t>Baseline</a:t>
            </a:r>
          </a:p>
          <a:p>
            <a:pPr marL="420688" indent="-285750"/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845840" y="1835294"/>
            <a:ext cx="7452320" cy="1332582"/>
            <a:chOff x="845840" y="1553742"/>
            <a:chExt cx="7452320" cy="133258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840" y="1553742"/>
              <a:ext cx="7452320" cy="1332582"/>
            </a:xfrm>
            <a:prstGeom prst="rect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1" name="Rechteck 10"/>
            <p:cNvSpPr/>
            <p:nvPr/>
          </p:nvSpPr>
          <p:spPr>
            <a:xfrm>
              <a:off x="854468" y="1787985"/>
              <a:ext cx="26977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eck 11"/>
          <p:cNvSpPr/>
          <p:nvPr/>
        </p:nvSpPr>
        <p:spPr>
          <a:xfrm>
            <a:off x="845840" y="3326877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3686266"/>
            <a:ext cx="7452320" cy="168307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defauft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model: Average: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= 10.238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basic Gradient Boosted Tree: RMSE = 9.679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295592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Approache</a:t>
            </a:r>
            <a:r>
              <a:rPr lang="de-DE" dirty="0"/>
              <a:t> – </a:t>
            </a:r>
            <a:r>
              <a:rPr lang="de-DE" dirty="0" err="1"/>
              <a:t>One-Step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r>
              <a:rPr lang="de-DE" dirty="0" err="1"/>
              <a:t>One-Step</a:t>
            </a:r>
            <a:endParaRPr lang="de-DE" dirty="0"/>
          </a:p>
          <a:p>
            <a:pPr marL="420688" indent="-285750"/>
            <a:endParaRPr lang="de-DE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54468" y="2069537"/>
            <a:ext cx="2697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45840" y="3690788"/>
            <a:ext cx="7452320" cy="359389"/>
          </a:xfrm>
          <a:prstGeom prst="rect">
            <a:avLst/>
          </a:prstGeom>
          <a:solidFill>
            <a:srgbClr val="BDB693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of the Default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845840" y="4050177"/>
            <a:ext cx="7452320" cy="103500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Median: RMSE* = 9.161 by using GTB (Gradient Boosted Trees)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54468" y="6152093"/>
            <a:ext cx="336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*RMSE : Root Mean Squared Error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556793"/>
            <a:ext cx="7452320" cy="21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Understanding and Engineering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– Feature Understanding/Engineering</a:t>
            </a:r>
          </a:p>
          <a:p>
            <a:pPr marL="0" indent="0">
              <a:buNone/>
            </a:pPr>
            <a:r>
              <a:rPr lang="de-DE" sz="2000" b="1" dirty="0">
                <a:solidFill>
                  <a:srgbClr val="C00000"/>
                </a:solidFill>
              </a:rPr>
              <a:t>on hold</a:t>
            </a:r>
          </a:p>
          <a:p>
            <a:pPr marL="542925" lvl="1" indent="0">
              <a:buNone/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 </a:t>
            </a:r>
            <a:r>
              <a:rPr lang="de-DE" dirty="0" err="1"/>
              <a:t>and</a:t>
            </a:r>
            <a:r>
              <a:rPr lang="de-DE" dirty="0"/>
              <a:t> Python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final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111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r>
              <a:rPr lang="de-DE" dirty="0"/>
              <a:t>95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transformation</a:t>
            </a:r>
            <a:r>
              <a:rPr lang="de-DE" dirty="0"/>
              <a:t>,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only16 </a:t>
            </a:r>
            <a:r>
              <a:rPr lang="de-DE" dirty="0" err="1"/>
              <a:t>start</a:t>
            </a:r>
            <a:r>
              <a:rPr lang="de-DE" dirty="0"/>
              <a:t> initial </a:t>
            </a:r>
            <a:r>
              <a:rPr lang="de-DE" dirty="0" err="1"/>
              <a:t>features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approache</a:t>
            </a:r>
            <a:r>
              <a:rPr lang="de-DE" dirty="0"/>
              <a:t> = RMSE 9.747 </a:t>
            </a:r>
          </a:p>
          <a:p>
            <a:pPr lvl="1"/>
            <a:r>
              <a:rPr lang="de-DE" dirty="0"/>
              <a:t>After </a:t>
            </a:r>
            <a:r>
              <a:rPr lang="de-DE" dirty="0" err="1"/>
              <a:t>analyises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GTB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44 </a:t>
            </a:r>
            <a:r>
              <a:rPr lang="de-DE" dirty="0" err="1"/>
              <a:t>features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a </a:t>
            </a:r>
            <a:r>
              <a:rPr lang="de-DE" dirty="0" err="1"/>
              <a:t>Basket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groupig</a:t>
            </a:r>
            <a:r>
              <a:rPr lang="de-DE" dirty="0"/>
              <a:t> multiple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b="1" dirty="0"/>
              <a:t>Summary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feature</a:t>
            </a:r>
            <a:r>
              <a:rPr lang="de-DE" b="1" dirty="0"/>
              <a:t> </a:t>
            </a:r>
            <a:r>
              <a:rPr lang="de-DE" b="1" dirty="0" err="1"/>
              <a:t>engineering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:</a:t>
            </a:r>
          </a:p>
          <a:p>
            <a:pPr marL="542925" lvl="1" indent="0">
              <a:buNone/>
            </a:pP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basket</a:t>
            </a:r>
            <a:r>
              <a:rPr lang="de-DE" dirty="0"/>
              <a:t> was </a:t>
            </a:r>
            <a:r>
              <a:rPr lang="de-DE" dirty="0" err="1"/>
              <a:t>orderd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</a:t>
            </a:r>
          </a:p>
          <a:p>
            <a:pPr lvl="1"/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Recall 49.45%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15.93%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GTB.</a:t>
            </a: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DMC 17  - Challenge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64192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Adjusted two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6419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3056" y="3012401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76083" y="3941939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415818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861742" y="1982419"/>
            <a:ext cx="1656000" cy="13681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25" name="Rechteck 24"/>
          <p:cNvSpPr/>
          <p:nvPr/>
        </p:nvSpPr>
        <p:spPr>
          <a:xfrm>
            <a:off x="4861742" y="3921336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26" name="Pfeil: Chevron 25"/>
          <p:cNvSpPr/>
          <p:nvPr/>
        </p:nvSpPr>
        <p:spPr>
          <a:xfrm rot="5400000">
            <a:off x="5509722" y="340953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7478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Trend splitting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7477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7035477" y="2789845"/>
            <a:ext cx="1656000" cy="75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type of user action (Click/Basket =1 vs.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=1)</a:t>
            </a:r>
          </a:p>
        </p:txBody>
      </p:sp>
      <p:sp>
        <p:nvSpPr>
          <p:cNvPr id="32" name="Rechteck 31"/>
          <p:cNvSpPr/>
          <p:nvPr/>
        </p:nvSpPr>
        <p:spPr>
          <a:xfrm>
            <a:off x="7027625" y="3794886"/>
            <a:ext cx="1656000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quantity/revenue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33" name="Pfeil: Chevron 32"/>
          <p:cNvSpPr/>
          <p:nvPr/>
        </p:nvSpPr>
        <p:spPr>
          <a:xfrm rot="5400000">
            <a:off x="7763189" y="2414121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037673" y="4799926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 based on trend analysis</a:t>
            </a:r>
          </a:p>
        </p:txBody>
      </p:sp>
      <p:sp>
        <p:nvSpPr>
          <p:cNvPr id="35" name="Rechteck 34"/>
          <p:cNvSpPr/>
          <p:nvPr/>
        </p:nvSpPr>
        <p:spPr>
          <a:xfrm>
            <a:off x="7045530" y="1784804"/>
            <a:ext cx="1656000" cy="7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data based on trend analysis</a:t>
            </a:r>
          </a:p>
        </p:txBody>
      </p:sp>
      <p:sp>
        <p:nvSpPr>
          <p:cNvPr id="36" name="Pfeil: Chevron 35"/>
          <p:cNvSpPr/>
          <p:nvPr/>
        </p:nvSpPr>
        <p:spPr>
          <a:xfrm rot="5400000">
            <a:off x="7763189" y="4433995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feil: Chevron 36"/>
          <p:cNvSpPr/>
          <p:nvPr/>
        </p:nvSpPr>
        <p:spPr>
          <a:xfrm rot="5400000">
            <a:off x="7763189" y="3418452"/>
            <a:ext cx="200575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42199" y="6383552"/>
            <a:ext cx="1153318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</a:t>
            </a:r>
          </a:p>
        </p:txBody>
      </p:sp>
      <p:sp>
        <p:nvSpPr>
          <p:cNvPr id="39" name="Pfeil: nach oben gekrümmt 38"/>
          <p:cNvSpPr/>
          <p:nvPr/>
        </p:nvSpPr>
        <p:spPr>
          <a:xfrm>
            <a:off x="5829741" y="5599288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sz="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 dirty="0" err="1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  <a:endParaRPr lang="en-GB" sz="1500" dirty="0">
                  <a:solidFill>
                    <a:srgbClr val="00009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50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i="1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4"/>
          <p:cNvSpPr/>
          <p:nvPr/>
        </p:nvSpPr>
        <p:spPr>
          <a:xfrm>
            <a:off x="6077955" y="2077275"/>
            <a:ext cx="2948491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4"/>
          <p:cNvSpPr/>
          <p:nvPr/>
        </p:nvSpPr>
        <p:spPr>
          <a:xfrm>
            <a:off x="5497819" y="2526767"/>
            <a:ext cx="580524" cy="90257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218480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Features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32193" y="1988839"/>
            <a:ext cx="3944958" cy="4248473"/>
          </a:xfrm>
          <a:ln>
            <a:solidFill>
              <a:schemeClr val="bg2"/>
            </a:solidFill>
          </a:ln>
        </p:spPr>
        <p:txBody>
          <a:bodyPr/>
          <a:lstStyle/>
          <a:p>
            <a:pPr marL="420688" indent="-285750"/>
            <a:endParaRPr lang="de-DE" sz="2000" dirty="0"/>
          </a:p>
          <a:p>
            <a:pPr marL="420688" indent="-285750"/>
            <a:r>
              <a:rPr lang="de-DE" sz="2000" dirty="0"/>
              <a:t>Main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endParaRPr lang="de-DE" sz="2000" dirty="0"/>
          </a:p>
          <a:p>
            <a:pPr marL="909638" lvl="1" indent="-285750"/>
            <a:r>
              <a:rPr lang="de-DE" sz="1600" dirty="0" err="1"/>
              <a:t>Basket</a:t>
            </a:r>
            <a:r>
              <a:rPr lang="de-DE" sz="1600" dirty="0"/>
              <a:t> (#4)</a:t>
            </a:r>
          </a:p>
          <a:p>
            <a:pPr marL="909638" lvl="1" indent="-285750"/>
            <a:r>
              <a:rPr lang="de-DE" sz="1600" dirty="0"/>
              <a:t>Day </a:t>
            </a:r>
            <a:r>
              <a:rPr lang="de-DE" sz="1600" dirty="0" err="1"/>
              <a:t>related</a:t>
            </a:r>
            <a:r>
              <a:rPr lang="de-DE" sz="1600" dirty="0"/>
              <a:t> (#5)</a:t>
            </a:r>
          </a:p>
          <a:p>
            <a:pPr marL="909638" lvl="1" indent="-285750"/>
            <a:r>
              <a:rPr lang="de-DE" sz="1600" dirty="0" err="1"/>
              <a:t>Week</a:t>
            </a:r>
            <a:r>
              <a:rPr lang="de-DE" sz="1600" dirty="0"/>
              <a:t> </a:t>
            </a:r>
            <a:r>
              <a:rPr lang="de-DE" sz="1600" dirty="0" err="1"/>
              <a:t>related</a:t>
            </a:r>
            <a:r>
              <a:rPr lang="de-DE" sz="1600" dirty="0"/>
              <a:t> (#3)</a:t>
            </a:r>
          </a:p>
          <a:p>
            <a:pPr marL="909638" lvl="1" indent="-285750"/>
            <a:r>
              <a:rPr lang="de-DE" sz="1600" dirty="0"/>
              <a:t>Price (#17)</a:t>
            </a:r>
          </a:p>
          <a:p>
            <a:pPr marL="909638" lvl="1" indent="-285750"/>
            <a:r>
              <a:rPr lang="de-DE" sz="1600" dirty="0"/>
              <a:t>Order (#2)</a:t>
            </a:r>
          </a:p>
          <a:p>
            <a:pPr marL="909638" lvl="1" indent="-285750"/>
            <a:r>
              <a:rPr lang="de-DE" sz="1600" dirty="0" err="1"/>
              <a:t>Others</a:t>
            </a:r>
            <a:r>
              <a:rPr lang="de-DE" sz="1600" dirty="0"/>
              <a:t> (#13)</a:t>
            </a: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611560" y="1988839"/>
            <a:ext cx="3944957" cy="424847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20688" indent="-285750" eaLnBrk="1" hangingPunct="1">
              <a:spcBef>
                <a:spcPct val="20000"/>
              </a:spcBef>
              <a:buClr>
                <a:srgbClr val="0B70B8"/>
              </a:buClr>
              <a:buFont typeface="Webdings" pitchFamily="18" charset="2"/>
              <a:buChar char="4"/>
              <a:defRPr sz="2000">
                <a:latin typeface="Arial" charset="0"/>
                <a:cs typeface="+mn-cs"/>
              </a:defRPr>
            </a:lvl1pPr>
            <a:lvl2pPr marL="852488" indent="-309563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2pPr>
            <a:lvl3pPr marL="1260475" indent="-228600" eaLnBrk="1" hangingPunct="1">
              <a:spcBef>
                <a:spcPct val="20000"/>
              </a:spcBef>
              <a:buClr>
                <a:srgbClr val="0B70B8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3pPr>
            <a:lvl4pPr marL="1668463" indent="-228600" eaLnBrk="1" hangingPunct="1">
              <a:spcBef>
                <a:spcPct val="20000"/>
              </a:spcBef>
              <a:buClr>
                <a:srgbClr val="808080"/>
              </a:buClr>
              <a:buFont typeface="Agfa Rotis Semi Serif" pitchFamily="2" charset="0"/>
              <a:buChar char="–"/>
              <a:defRPr sz="2000">
                <a:latin typeface="Arial" charset="0"/>
                <a:cs typeface="+mn-cs"/>
              </a:defRPr>
            </a:lvl4pPr>
            <a:lvl5pPr marL="2076450" indent="-2286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Char char="§"/>
              <a:defRPr sz="2000">
                <a:latin typeface="Arial" charset="0"/>
                <a:cs typeface="+mn-cs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latin typeface="+mn-lt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95 features based on transformation, combination, interpretation and on influence of external information.</a:t>
            </a:r>
          </a:p>
          <a:p>
            <a:r>
              <a:rPr lang="en-US" dirty="0"/>
              <a:t>biggest performance improvement: Basket features (id, price, size)</a:t>
            </a:r>
          </a:p>
          <a:p>
            <a:r>
              <a:rPr lang="en-US" dirty="0"/>
              <a:t>Reduce set with weight of GTB from 111 to 44 </a:t>
            </a:r>
          </a:p>
          <a:p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611560" y="1144673"/>
            <a:ext cx="3944958" cy="844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Development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Features</a:t>
            </a:r>
          </a:p>
        </p:txBody>
      </p:sp>
      <p:sp>
        <p:nvSpPr>
          <p:cNvPr id="12" name="Rechteck 11"/>
          <p:cNvSpPr/>
          <p:nvPr/>
        </p:nvSpPr>
        <p:spPr>
          <a:xfrm>
            <a:off x="4732193" y="1144673"/>
            <a:ext cx="3944958" cy="8441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Use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of</a:t>
            </a:r>
            <a:r>
              <a:rPr lang="de-DE" sz="2400" dirty="0">
                <a:solidFill>
                  <a:schemeClr val="tx1"/>
                </a:solidFill>
              </a:rPr>
              <a:t> Features</a:t>
            </a:r>
          </a:p>
        </p:txBody>
      </p:sp>
      <p:sp>
        <p:nvSpPr>
          <p:cNvPr id="8" name="Ellipse 7"/>
          <p:cNvSpPr/>
          <p:nvPr/>
        </p:nvSpPr>
        <p:spPr>
          <a:xfrm>
            <a:off x="6892433" y="5709890"/>
            <a:ext cx="1784718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# 44 Features</a:t>
            </a:r>
          </a:p>
        </p:txBody>
      </p:sp>
      <p:sp>
        <p:nvSpPr>
          <p:cNvPr id="13" name="Ellipse 12"/>
          <p:cNvSpPr/>
          <p:nvPr/>
        </p:nvSpPr>
        <p:spPr>
          <a:xfrm>
            <a:off x="2751799" y="5709890"/>
            <a:ext cx="1784718" cy="86409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# 111 Features</a:t>
            </a:r>
          </a:p>
        </p:txBody>
      </p:sp>
    </p:spTree>
    <p:extLst>
      <p:ext uri="{BB962C8B-B14F-4D97-AF65-F5344CB8AC3E}">
        <p14:creationId xmlns:p14="http://schemas.microsoft.com/office/powerpoint/2010/main" val="13396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Preprocessing Examples</a:t>
            </a:r>
            <a:endParaRPr lang="en-GB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DMC 2017 – Final Presentation – FSS 2017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9DE6BF-F119-46BE-A2B4-831903F5C4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 Dataset</a:t>
            </a:r>
          </a:p>
          <a:p>
            <a:endParaRPr lang="de-DE" dirty="0"/>
          </a:p>
          <a:p>
            <a:pPr lvl="1"/>
            <a:r>
              <a:rPr lang="de-DE" dirty="0"/>
              <a:t>Training  	Days 22 – 63 (</a:t>
            </a:r>
            <a:r>
              <a:rPr lang="de-DE" dirty="0" err="1"/>
              <a:t>Sunday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Saturday</a:t>
            </a:r>
            <a:r>
              <a:rPr lang="de-DE" dirty="0"/>
              <a:t>, </a:t>
            </a:r>
            <a:r>
              <a:rPr lang="de-DE" dirty="0" err="1"/>
              <a:t>cut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						</a:t>
            </a:r>
            <a:r>
              <a:rPr lang="de-DE" dirty="0" err="1"/>
              <a:t>court</a:t>
            </a:r>
            <a:r>
              <a:rPr lang="de-DE" dirty="0"/>
              <a:t> </a:t>
            </a:r>
            <a:r>
              <a:rPr lang="de-DE" dirty="0" err="1"/>
              <a:t>judgement</a:t>
            </a:r>
            <a:r>
              <a:rPr lang="de-DE" dirty="0"/>
              <a:t> on </a:t>
            </a:r>
            <a:r>
              <a:rPr lang="de-DE" dirty="0" err="1"/>
              <a:t>day</a:t>
            </a:r>
            <a:r>
              <a:rPr lang="de-DE" dirty="0"/>
              <a:t> 19 </a:t>
            </a:r>
            <a:r>
              <a:rPr lang="de-DE" dirty="0" err="1"/>
              <a:t>Oct</a:t>
            </a:r>
            <a:r>
              <a:rPr lang="de-DE" dirty="0"/>
              <a:t>.)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Evaluation	Days 64 – 93 (</a:t>
            </a:r>
            <a:r>
              <a:rPr lang="de-DE" dirty="0" err="1"/>
              <a:t>Sunday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….)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Class Dataset</a:t>
            </a:r>
          </a:p>
          <a:p>
            <a:pPr lvl="1"/>
            <a:r>
              <a:rPr lang="de-DE" dirty="0"/>
              <a:t>Task		Days 94 – 123 (</a:t>
            </a:r>
            <a:r>
              <a:rPr lang="de-DE" dirty="0" err="1"/>
              <a:t>Sunday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…) 		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250825" y="4077072"/>
            <a:ext cx="8432800" cy="720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5508104" y="315206"/>
            <a:ext cx="3816424" cy="17159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TIMO &amp; Co: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in </a:t>
            </a:r>
            <a:r>
              <a:rPr lang="de-DE" dirty="0" err="1"/>
              <a:t>preprocessing</a:t>
            </a:r>
            <a:r>
              <a:rPr lang="de-DE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8545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69732" y="2700029"/>
            <a:ext cx="8740268" cy="3416651"/>
            <a:chOff x="169732" y="2123965"/>
            <a:chExt cx="8740268" cy="3416651"/>
          </a:xfrm>
        </p:grpSpPr>
        <p:sp>
          <p:nvSpPr>
            <p:cNvPr id="10" name="Flussdiagramm: Magnetplattenspeicher 3"/>
            <p:cNvSpPr/>
            <p:nvPr/>
          </p:nvSpPr>
          <p:spPr>
            <a:xfrm>
              <a:off x="250825" y="3097590"/>
              <a:ext cx="1014760" cy="792988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1880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Available</a:t>
              </a:r>
              <a:b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</a:br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sp>
          <p:nvSpPr>
            <p:cNvPr id="11" name="Flussdiagramm: Magnetplattenspeicher 5"/>
            <p:cNvSpPr/>
            <p:nvPr/>
          </p:nvSpPr>
          <p:spPr>
            <a:xfrm>
              <a:off x="2087164" y="3461763"/>
              <a:ext cx="621801" cy="291974"/>
            </a:xfrm>
            <a:prstGeom prst="flowChartMagneticDisk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ine Ecke des Rechtecks schneiden 8"/>
            <p:cNvSpPr/>
            <p:nvPr/>
          </p:nvSpPr>
          <p:spPr>
            <a:xfrm>
              <a:off x="3594643" y="3350675"/>
              <a:ext cx="791427" cy="539909"/>
            </a:xfrm>
            <a:prstGeom prst="snip1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htwinkliges Dreieck 10"/>
            <p:cNvSpPr/>
            <p:nvPr/>
          </p:nvSpPr>
          <p:spPr>
            <a:xfrm rot="157163">
              <a:off x="4295329" y="3352198"/>
              <a:ext cx="95949" cy="8813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Gerader Verbinder 12"/>
            <p:cNvCxnSpPr/>
            <p:nvPr/>
          </p:nvCxnSpPr>
          <p:spPr>
            <a:xfrm>
              <a:off x="3670017" y="3545642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722781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r Verbinder 16"/>
            <p:cNvCxnSpPr/>
            <p:nvPr/>
          </p:nvCxnSpPr>
          <p:spPr>
            <a:xfrm>
              <a:off x="3801924" y="3500647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7"/>
            <p:cNvCxnSpPr/>
            <p:nvPr/>
          </p:nvCxnSpPr>
          <p:spPr>
            <a:xfrm>
              <a:off x="3884834" y="349690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8"/>
            <p:cNvCxnSpPr/>
            <p:nvPr/>
          </p:nvCxnSpPr>
          <p:spPr>
            <a:xfrm>
              <a:off x="3952674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9"/>
            <p:cNvCxnSpPr/>
            <p:nvPr/>
          </p:nvCxnSpPr>
          <p:spPr>
            <a:xfrm>
              <a:off x="4031818" y="3504401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20"/>
            <p:cNvCxnSpPr/>
            <p:nvPr/>
          </p:nvCxnSpPr>
          <p:spPr>
            <a:xfrm>
              <a:off x="4099653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1"/>
            <p:cNvCxnSpPr/>
            <p:nvPr/>
          </p:nvCxnSpPr>
          <p:spPr>
            <a:xfrm>
              <a:off x="4299397" y="3515653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2"/>
            <p:cNvCxnSpPr/>
            <p:nvPr/>
          </p:nvCxnSpPr>
          <p:spPr>
            <a:xfrm>
              <a:off x="3666251" y="3609383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3"/>
            <p:cNvCxnSpPr/>
            <p:nvPr/>
          </p:nvCxnSpPr>
          <p:spPr>
            <a:xfrm>
              <a:off x="3673784" y="3676869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r Verbinder 24"/>
            <p:cNvCxnSpPr/>
            <p:nvPr/>
          </p:nvCxnSpPr>
          <p:spPr>
            <a:xfrm>
              <a:off x="3673788" y="3744357"/>
              <a:ext cx="4700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lus 24"/>
            <p:cNvSpPr/>
            <p:nvPr/>
          </p:nvSpPr>
          <p:spPr>
            <a:xfrm>
              <a:off x="4159956" y="3601883"/>
              <a:ext cx="113068" cy="104983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r Verbinder 26"/>
            <p:cNvCxnSpPr/>
            <p:nvPr/>
          </p:nvCxnSpPr>
          <p:spPr>
            <a:xfrm>
              <a:off x="4348392" y="3511905"/>
              <a:ext cx="0" cy="2999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7"/>
            <p:cNvCxnSpPr/>
            <p:nvPr/>
          </p:nvCxnSpPr>
          <p:spPr>
            <a:xfrm>
              <a:off x="4280549" y="3553140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28"/>
            <p:cNvCxnSpPr/>
            <p:nvPr/>
          </p:nvCxnSpPr>
          <p:spPr>
            <a:xfrm>
              <a:off x="4276782" y="3601883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9"/>
            <p:cNvCxnSpPr/>
            <p:nvPr/>
          </p:nvCxnSpPr>
          <p:spPr>
            <a:xfrm>
              <a:off x="4276782" y="3684368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r Verbinder 30"/>
            <p:cNvCxnSpPr/>
            <p:nvPr/>
          </p:nvCxnSpPr>
          <p:spPr>
            <a:xfrm>
              <a:off x="4276783" y="3751854"/>
              <a:ext cx="88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feil nach rechts 36"/>
            <p:cNvSpPr/>
            <p:nvPr/>
          </p:nvSpPr>
          <p:spPr>
            <a:xfrm>
              <a:off x="1412562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fik 44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8326" y="3311301"/>
              <a:ext cx="591687" cy="596149"/>
            </a:xfrm>
            <a:prstGeom prst="rect">
              <a:avLst/>
            </a:prstGeom>
          </p:spPr>
        </p:pic>
        <p:sp>
          <p:nvSpPr>
            <p:cNvPr id="33" name="Ellipse 51"/>
            <p:cNvSpPr/>
            <p:nvPr/>
          </p:nvSpPr>
          <p:spPr>
            <a:xfrm>
              <a:off x="1477995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erader Verbinder 63"/>
            <p:cNvCxnSpPr/>
            <p:nvPr/>
          </p:nvCxnSpPr>
          <p:spPr>
            <a:xfrm flipV="1">
              <a:off x="1607340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Pfeil nach rechts 65"/>
            <p:cNvSpPr/>
            <p:nvPr/>
          </p:nvSpPr>
          <p:spPr>
            <a:xfrm>
              <a:off x="2947109" y="3496428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66"/>
            <p:cNvSpPr/>
            <p:nvPr/>
          </p:nvSpPr>
          <p:spPr>
            <a:xfrm>
              <a:off x="3012542" y="3460808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Gerader Verbinder 67"/>
            <p:cNvCxnSpPr/>
            <p:nvPr/>
          </p:nvCxnSpPr>
          <p:spPr>
            <a:xfrm flipV="1">
              <a:off x="3141887" y="2701564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feil nach rechts 69"/>
            <p:cNvSpPr/>
            <p:nvPr/>
          </p:nvSpPr>
          <p:spPr>
            <a:xfrm>
              <a:off x="452209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70"/>
            <p:cNvSpPr/>
            <p:nvPr/>
          </p:nvSpPr>
          <p:spPr>
            <a:xfrm>
              <a:off x="458752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Gerader Verbinder 71"/>
            <p:cNvCxnSpPr/>
            <p:nvPr/>
          </p:nvCxnSpPr>
          <p:spPr>
            <a:xfrm flipV="1">
              <a:off x="471687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Pfeil nach rechts 73"/>
            <p:cNvSpPr/>
            <p:nvPr/>
          </p:nvSpPr>
          <p:spPr>
            <a:xfrm>
              <a:off x="6085463" y="350065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74"/>
            <p:cNvSpPr/>
            <p:nvPr/>
          </p:nvSpPr>
          <p:spPr>
            <a:xfrm>
              <a:off x="6150896" y="346503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r Verbinder 75"/>
            <p:cNvCxnSpPr/>
            <p:nvPr/>
          </p:nvCxnSpPr>
          <p:spPr>
            <a:xfrm flipV="1">
              <a:off x="6280241" y="270578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feil nach rechts 77"/>
            <p:cNvSpPr/>
            <p:nvPr/>
          </p:nvSpPr>
          <p:spPr>
            <a:xfrm>
              <a:off x="7673154" y="3495021"/>
              <a:ext cx="493706" cy="2287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78"/>
            <p:cNvSpPr/>
            <p:nvPr/>
          </p:nvSpPr>
          <p:spPr>
            <a:xfrm>
              <a:off x="7738587" y="3459401"/>
              <a:ext cx="258690" cy="2924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Gerader Verbinder 79"/>
            <p:cNvCxnSpPr/>
            <p:nvPr/>
          </p:nvCxnSpPr>
          <p:spPr>
            <a:xfrm flipV="1">
              <a:off x="7867932" y="2700157"/>
              <a:ext cx="0" cy="7599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34000" y="2123965"/>
              <a:ext cx="8676000" cy="577600"/>
              <a:chOff x="945931" y="2233359"/>
              <a:chExt cx="7583409" cy="468205"/>
            </a:xfrm>
          </p:grpSpPr>
          <p:sp>
            <p:nvSpPr>
              <p:cNvPr id="35" name="Flussdiagramm: Alternativer Prozess 64"/>
              <p:cNvSpPr/>
              <p:nvPr/>
            </p:nvSpPr>
            <p:spPr>
              <a:xfrm>
                <a:off x="945931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Selection</a:t>
                </a:r>
              </a:p>
            </p:txBody>
          </p:sp>
          <p:sp>
            <p:nvSpPr>
              <p:cNvPr id="39" name="Flussdiagramm: Alternativer Prozess 68"/>
              <p:cNvSpPr/>
              <p:nvPr/>
            </p:nvSpPr>
            <p:spPr>
              <a:xfrm>
                <a:off x="2480478" y="2233359"/>
                <a:ext cx="1322818" cy="468205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Preprocessing</a:t>
                </a:r>
              </a:p>
            </p:txBody>
          </p:sp>
          <p:sp>
            <p:nvSpPr>
              <p:cNvPr id="43" name="Flussdiagramm: Alternativer Prozess 72"/>
              <p:cNvSpPr/>
              <p:nvPr/>
            </p:nvSpPr>
            <p:spPr>
              <a:xfrm>
                <a:off x="4055461" y="2233359"/>
                <a:ext cx="1353056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Transformation</a:t>
                </a:r>
              </a:p>
            </p:txBody>
          </p:sp>
          <p:sp>
            <p:nvSpPr>
              <p:cNvPr id="47" name="Flussdiagramm: Alternativer Prozess 76"/>
              <p:cNvSpPr/>
              <p:nvPr/>
            </p:nvSpPr>
            <p:spPr>
              <a:xfrm>
                <a:off x="561883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Data Mining</a:t>
                </a:r>
              </a:p>
            </p:txBody>
          </p:sp>
          <p:sp>
            <p:nvSpPr>
              <p:cNvPr id="51" name="Flussdiagramm: Alternativer Prozess 80"/>
              <p:cNvSpPr/>
              <p:nvPr/>
            </p:nvSpPr>
            <p:spPr>
              <a:xfrm>
                <a:off x="7206522" y="2233359"/>
                <a:ext cx="1322818" cy="466798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solidFill>
                      <a:srgbClr val="000090"/>
                    </a:solidFill>
                    <a:latin typeface="Arial"/>
                    <a:cs typeface="Arial"/>
                  </a:rPr>
                  <a:t>Evaluation &amp; Interpretation</a:t>
                </a:r>
              </a:p>
            </p:txBody>
          </p:sp>
        </p:grpSp>
        <p:sp>
          <p:nvSpPr>
            <p:cNvPr id="52" name="Rechteck 82"/>
            <p:cNvSpPr/>
            <p:nvPr/>
          </p:nvSpPr>
          <p:spPr>
            <a:xfrm>
              <a:off x="3556761" y="3320216"/>
              <a:ext cx="396986" cy="1546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53" name="Rechteck 83"/>
            <p:cNvSpPr/>
            <p:nvPr/>
          </p:nvSpPr>
          <p:spPr>
            <a:xfrm>
              <a:off x="6680800" y="3149613"/>
              <a:ext cx="122267" cy="180000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uppieren 90"/>
            <p:cNvGrpSpPr/>
            <p:nvPr/>
          </p:nvGrpSpPr>
          <p:grpSpPr>
            <a:xfrm>
              <a:off x="5229931" y="3166957"/>
              <a:ext cx="649292" cy="884852"/>
              <a:chOff x="6966734" y="3779985"/>
              <a:chExt cx="603668" cy="1510149"/>
            </a:xfrm>
          </p:grpSpPr>
          <p:sp>
            <p:nvSpPr>
              <p:cNvPr id="73" name="Rechteck 32"/>
              <p:cNvSpPr/>
              <p:nvPr/>
            </p:nvSpPr>
            <p:spPr>
              <a:xfrm>
                <a:off x="6966734" y="3779985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hteck 33"/>
              <p:cNvSpPr/>
              <p:nvPr/>
            </p:nvSpPr>
            <p:spPr>
              <a:xfrm>
                <a:off x="7082190" y="3904677"/>
                <a:ext cx="149827" cy="9836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hteck 34"/>
              <p:cNvSpPr/>
              <p:nvPr/>
            </p:nvSpPr>
            <p:spPr>
              <a:xfrm>
                <a:off x="7176332" y="4029369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hteck 35"/>
              <p:cNvSpPr/>
              <p:nvPr/>
            </p:nvSpPr>
            <p:spPr>
              <a:xfrm>
                <a:off x="7305119" y="41540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hteck 87"/>
              <p:cNvSpPr/>
              <p:nvPr/>
            </p:nvSpPr>
            <p:spPr>
              <a:xfrm>
                <a:off x="7420575" y="4306460"/>
                <a:ext cx="149827" cy="983674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91"/>
            <p:cNvSpPr/>
            <p:nvPr/>
          </p:nvSpPr>
          <p:spPr>
            <a:xfrm>
              <a:off x="1954311" y="4207399"/>
              <a:ext cx="887508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Target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Data</a:t>
              </a:r>
            </a:p>
          </p:txBody>
        </p:sp>
        <p:cxnSp>
          <p:nvCxnSpPr>
            <p:cNvPr id="59" name="Gerader Verbinder 93"/>
            <p:cNvCxnSpPr>
              <a:stCxn id="11" idx="3"/>
              <a:endCxn id="58" idx="0"/>
            </p:cNvCxnSpPr>
            <p:nvPr/>
          </p:nvCxnSpPr>
          <p:spPr>
            <a:xfrm>
              <a:off x="2398065" y="3753737"/>
              <a:ext cx="0" cy="45366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95"/>
            <p:cNvSpPr/>
            <p:nvPr/>
          </p:nvSpPr>
          <p:spPr>
            <a:xfrm>
              <a:off x="3500427" y="4205530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Preprocessed Data</a:t>
              </a:r>
            </a:p>
          </p:txBody>
        </p:sp>
        <p:cxnSp>
          <p:nvCxnSpPr>
            <p:cNvPr id="61" name="Gerader Verbinder 98"/>
            <p:cNvCxnSpPr>
              <a:stCxn id="12" idx="1"/>
              <a:endCxn id="60" idx="0"/>
            </p:cNvCxnSpPr>
            <p:nvPr/>
          </p:nvCxnSpPr>
          <p:spPr>
            <a:xfrm flipH="1">
              <a:off x="3986427" y="3890584"/>
              <a:ext cx="3930" cy="314946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hteck 99"/>
            <p:cNvSpPr/>
            <p:nvPr/>
          </p:nvSpPr>
          <p:spPr>
            <a:xfrm>
              <a:off x="5101121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Transformed Data</a:t>
              </a:r>
            </a:p>
          </p:txBody>
        </p:sp>
        <p:cxnSp>
          <p:nvCxnSpPr>
            <p:cNvPr id="63" name="Gerader Verbinder 101"/>
            <p:cNvCxnSpPr/>
            <p:nvPr/>
          </p:nvCxnSpPr>
          <p:spPr>
            <a:xfrm>
              <a:off x="5584514" y="3892453"/>
              <a:ext cx="1" cy="321500"/>
            </a:xfrm>
            <a:prstGeom prst="line">
              <a:avLst/>
            </a:prstGeom>
            <a:ln w="12700">
              <a:solidFill>
                <a:srgbClr val="89A4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103"/>
            <p:cNvSpPr/>
            <p:nvPr/>
          </p:nvSpPr>
          <p:spPr>
            <a:xfrm>
              <a:off x="6741088" y="4214904"/>
              <a:ext cx="971999" cy="365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/>
                  <a:cs typeface="Arial"/>
                </a:rPr>
                <a:t>Patterns</a:t>
              </a:r>
            </a:p>
          </p:txBody>
        </p:sp>
        <p:cxnSp>
          <p:nvCxnSpPr>
            <p:cNvPr id="65" name="Gerader Verbinder 105"/>
            <p:cNvCxnSpPr>
              <a:endCxn id="64" idx="0"/>
            </p:cNvCxnSpPr>
            <p:nvPr/>
          </p:nvCxnSpPr>
          <p:spPr>
            <a:xfrm flipH="1">
              <a:off x="7227088" y="3907450"/>
              <a:ext cx="5798" cy="30745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108"/>
            <p:cNvCxnSpPr/>
            <p:nvPr/>
          </p:nvCxnSpPr>
          <p:spPr>
            <a:xfrm>
              <a:off x="8123030" y="3340183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Gerader Verbinder 109"/>
            <p:cNvCxnSpPr/>
            <p:nvPr/>
          </p:nvCxnSpPr>
          <p:spPr>
            <a:xfrm flipH="1">
              <a:off x="8740811" y="334815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Gerader Verbinder 110"/>
            <p:cNvCxnSpPr/>
            <p:nvPr/>
          </p:nvCxnSpPr>
          <p:spPr>
            <a:xfrm>
              <a:off x="8184241" y="3242094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Gerader Verbinder 111"/>
            <p:cNvCxnSpPr/>
            <p:nvPr/>
          </p:nvCxnSpPr>
          <p:spPr>
            <a:xfrm flipV="1">
              <a:off x="8698366" y="3237775"/>
              <a:ext cx="153731" cy="1562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Gerader Verbinder 112"/>
            <p:cNvCxnSpPr/>
            <p:nvPr/>
          </p:nvCxnSpPr>
          <p:spPr>
            <a:xfrm>
              <a:off x="8303529" y="314961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Gerader Verbinder 115"/>
            <p:cNvCxnSpPr/>
            <p:nvPr/>
          </p:nvCxnSpPr>
          <p:spPr>
            <a:xfrm flipV="1">
              <a:off x="8601495" y="3141193"/>
              <a:ext cx="147294" cy="1616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hteck 116"/>
            <p:cNvSpPr/>
            <p:nvPr/>
          </p:nvSpPr>
          <p:spPr>
            <a:xfrm>
              <a:off x="169732" y="5371181"/>
              <a:ext cx="2614301" cy="1694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  <a:latin typeface="Arial"/>
                  <a:cs typeface="Arial"/>
                </a:rPr>
                <a:t>Adopted from Fayyad et al. (1996)</a:t>
              </a:r>
            </a:p>
          </p:txBody>
        </p:sp>
        <p:sp>
          <p:nvSpPr>
            <p:cNvPr id="82" name="Oval 23"/>
            <p:cNvSpPr/>
            <p:nvPr/>
          </p:nvSpPr>
          <p:spPr bwMode="auto">
            <a:xfrm>
              <a:off x="1558159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3" name="Oval 23"/>
            <p:cNvSpPr/>
            <p:nvPr/>
          </p:nvSpPr>
          <p:spPr bwMode="auto">
            <a:xfrm>
              <a:off x="3085353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4" name="Oval 23"/>
            <p:cNvSpPr/>
            <p:nvPr/>
          </p:nvSpPr>
          <p:spPr bwMode="auto">
            <a:xfrm>
              <a:off x="4659034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5" name="Oval 23"/>
            <p:cNvSpPr/>
            <p:nvPr/>
          </p:nvSpPr>
          <p:spPr bwMode="auto">
            <a:xfrm>
              <a:off x="6223677" y="2636912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  <p:sp>
          <p:nvSpPr>
            <p:cNvPr id="86" name="Oval 23"/>
            <p:cNvSpPr/>
            <p:nvPr/>
          </p:nvSpPr>
          <p:spPr bwMode="auto">
            <a:xfrm>
              <a:off x="7816891" y="2647408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4364" tIns="52497" rIns="102626" bIns="5249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95012" fontAlgn="base">
                <a:spcBef>
                  <a:spcPct val="0"/>
                </a:spcBef>
                <a:spcAft>
                  <a:spcPct val="0"/>
                </a:spcAft>
                <a:buClr>
                  <a:srgbClr val="FF8000"/>
                </a:buClr>
                <a:buSzPct val="75000"/>
                <a:buFont typeface="Arial" charset="0"/>
                <a:buNone/>
              </a:pPr>
              <a:endParaRPr lang="en-GB">
                <a:ea typeface="ＭＳ Ｐゴシック" charset="0"/>
              </a:endParaRPr>
            </a:p>
          </p:txBody>
        </p:sp>
      </p:grpSp>
      <p:sp>
        <p:nvSpPr>
          <p:cNvPr id="80" name="Rechteck 83"/>
          <p:cNvSpPr/>
          <p:nvPr/>
        </p:nvSpPr>
        <p:spPr>
          <a:xfrm>
            <a:off x="6950543" y="3727743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hteck 83"/>
          <p:cNvSpPr/>
          <p:nvPr/>
        </p:nvSpPr>
        <p:spPr>
          <a:xfrm>
            <a:off x="7436519" y="372661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7184519" y="3838254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3"/>
          <p:cNvSpPr/>
          <p:nvPr/>
        </p:nvSpPr>
        <p:spPr>
          <a:xfrm>
            <a:off x="6682000" y="4041088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hteck 83"/>
          <p:cNvSpPr/>
          <p:nvPr/>
        </p:nvSpPr>
        <p:spPr>
          <a:xfrm>
            <a:off x="7167976" y="4039955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05928" y="4131503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83"/>
          <p:cNvSpPr/>
          <p:nvPr/>
        </p:nvSpPr>
        <p:spPr>
          <a:xfrm>
            <a:off x="7020840" y="4366236"/>
            <a:ext cx="121699" cy="18891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hteck 83"/>
          <p:cNvSpPr/>
          <p:nvPr/>
        </p:nvSpPr>
        <p:spPr>
          <a:xfrm>
            <a:off x="7425864" y="4385200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Gerade Verbindung mit Pfeil 92"/>
          <p:cNvCxnSpPr/>
          <p:nvPr/>
        </p:nvCxnSpPr>
        <p:spPr>
          <a:xfrm>
            <a:off x="7193960" y="4476748"/>
            <a:ext cx="2160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83"/>
          <p:cNvSpPr/>
          <p:nvPr/>
        </p:nvSpPr>
        <p:spPr>
          <a:xfrm>
            <a:off x="6854488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hteck 83"/>
          <p:cNvSpPr/>
          <p:nvPr/>
        </p:nvSpPr>
        <p:spPr>
          <a:xfrm>
            <a:off x="6678656" y="4375152"/>
            <a:ext cx="122267" cy="1800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4"/>
          <p:cNvSpPr/>
          <p:nvPr/>
        </p:nvSpPr>
        <p:spPr>
          <a:xfrm flipV="1">
            <a:off x="199540" y="5939152"/>
            <a:ext cx="5235148" cy="31258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4"/>
          <p:cNvSpPr/>
          <p:nvPr/>
        </p:nvSpPr>
        <p:spPr>
          <a:xfrm>
            <a:off x="156266" y="2061360"/>
            <a:ext cx="3299237" cy="33679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4"/>
          <p:cNvSpPr/>
          <p:nvPr/>
        </p:nvSpPr>
        <p:spPr>
          <a:xfrm>
            <a:off x="3452594" y="2346928"/>
            <a:ext cx="153586" cy="10618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</p:spTree>
    <p:extLst>
      <p:ext uri="{BB962C8B-B14F-4D97-AF65-F5344CB8AC3E}">
        <p14:creationId xmlns:p14="http://schemas.microsoft.com/office/powerpoint/2010/main" val="99629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approaches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50825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Original task</a:t>
            </a:r>
          </a:p>
        </p:txBody>
      </p:sp>
      <p:sp>
        <p:nvSpPr>
          <p:cNvPr id="10" name="Rechteck 9"/>
          <p:cNvSpPr/>
          <p:nvPr/>
        </p:nvSpPr>
        <p:spPr>
          <a:xfrm>
            <a:off x="2446376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step model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76257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step model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082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44637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876256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: nach oben gekrümmt 15"/>
          <p:cNvSpPr/>
          <p:nvPr/>
        </p:nvSpPr>
        <p:spPr>
          <a:xfrm>
            <a:off x="1510394" y="5589240"/>
            <a:ext cx="1910292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feil: nach oben gekrümmt 16"/>
          <p:cNvSpPr/>
          <p:nvPr/>
        </p:nvSpPr>
        <p:spPr>
          <a:xfrm>
            <a:off x="3526299" y="5589240"/>
            <a:ext cx="2197829" cy="731102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39040" y="2744905"/>
            <a:ext cx="1675569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every user action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76083" y="1980034"/>
            <a:ext cx="1656000" cy="12329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(Orders with Classification)</a:t>
            </a:r>
          </a:p>
        </p:txBody>
      </p:sp>
      <p:sp>
        <p:nvSpPr>
          <p:cNvPr id="22" name="Rechteck 21"/>
          <p:cNvSpPr/>
          <p:nvPr/>
        </p:nvSpPr>
        <p:spPr>
          <a:xfrm>
            <a:off x="2650126" y="3879878"/>
            <a:ext cx="1656000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regression</a:t>
            </a:r>
          </a:p>
        </p:txBody>
      </p:sp>
      <p:sp>
        <p:nvSpPr>
          <p:cNvPr id="23" name="Pfeil: Chevron 22"/>
          <p:cNvSpPr/>
          <p:nvPr/>
        </p:nvSpPr>
        <p:spPr>
          <a:xfrm rot="5400000">
            <a:off x="3324063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74256" y="2143871"/>
            <a:ext cx="1656000" cy="21914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an improved regression learner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predicting revenue directly or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quantity and calculate revenue</a:t>
            </a:r>
          </a:p>
        </p:txBody>
      </p:sp>
      <p:sp>
        <p:nvSpPr>
          <p:cNvPr id="28" name="Rechteck 27"/>
          <p:cNvSpPr/>
          <p:nvPr/>
        </p:nvSpPr>
        <p:spPr>
          <a:xfrm>
            <a:off x="255316" y="5681132"/>
            <a:ext cx="1140201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problem</a:t>
            </a:r>
          </a:p>
        </p:txBody>
      </p:sp>
      <p:sp>
        <p:nvSpPr>
          <p:cNvPr id="29" name="Rechteck 28"/>
          <p:cNvSpPr/>
          <p:nvPr/>
        </p:nvSpPr>
        <p:spPr>
          <a:xfrm>
            <a:off x="242199" y="6032342"/>
            <a:ext cx="1153318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</a:t>
            </a:r>
          </a:p>
        </p:txBody>
      </p:sp>
      <p:sp>
        <p:nvSpPr>
          <p:cNvPr id="27" name="Rechteck 26"/>
          <p:cNvSpPr/>
          <p:nvPr/>
        </p:nvSpPr>
        <p:spPr>
          <a:xfrm>
            <a:off x="4680240" y="1279775"/>
            <a:ext cx="2052000" cy="432048"/>
          </a:xfrm>
          <a:prstGeom prst="rect">
            <a:avLst/>
          </a:prstGeom>
          <a:solidFill>
            <a:srgbClr val="0B70B8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Partial two step model</a:t>
            </a:r>
          </a:p>
        </p:txBody>
      </p:sp>
      <p:sp>
        <p:nvSpPr>
          <p:cNvPr id="30" name="Rechteck 29"/>
          <p:cNvSpPr/>
          <p:nvPr/>
        </p:nvSpPr>
        <p:spPr>
          <a:xfrm>
            <a:off x="4680239" y="1711823"/>
            <a:ext cx="2052000" cy="38774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4860350" y="3861048"/>
            <a:ext cx="1656000" cy="1380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“order” actions</a:t>
            </a:r>
          </a:p>
        </p:txBody>
      </p:sp>
      <p:sp>
        <p:nvSpPr>
          <p:cNvPr id="40" name="Rechteck 39"/>
          <p:cNvSpPr/>
          <p:nvPr/>
        </p:nvSpPr>
        <p:spPr>
          <a:xfrm>
            <a:off x="4878239" y="1988840"/>
            <a:ext cx="1638111" cy="6889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order</a:t>
            </a:r>
          </a:p>
        </p:txBody>
      </p:sp>
      <p:sp>
        <p:nvSpPr>
          <p:cNvPr id="47" name="Pfeil: nach oben gekrümmt 16"/>
          <p:cNvSpPr/>
          <p:nvPr/>
        </p:nvSpPr>
        <p:spPr>
          <a:xfrm flipH="1">
            <a:off x="5877774" y="5597944"/>
            <a:ext cx="2171109" cy="759893"/>
          </a:xfrm>
          <a:prstGeom prst="curvedUp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feil: Chevron 22"/>
          <p:cNvSpPr/>
          <p:nvPr/>
        </p:nvSpPr>
        <p:spPr>
          <a:xfrm rot="5400000">
            <a:off x="5452207" y="3291465"/>
            <a:ext cx="360040" cy="49109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003914" y="2824001"/>
            <a:ext cx="1368286" cy="3697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only highly confident values</a:t>
            </a:r>
          </a:p>
        </p:txBody>
      </p:sp>
    </p:spTree>
    <p:extLst>
      <p:ext uri="{BB962C8B-B14F-4D97-AF65-F5344CB8AC3E}">
        <p14:creationId xmlns:p14="http://schemas.microsoft.com/office/powerpoint/2010/main" val="180582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Transformation, Data Mining </a:t>
            </a:r>
            <a:r>
              <a:rPr lang="de-DE" dirty="0" err="1"/>
              <a:t>and</a:t>
            </a:r>
            <a:r>
              <a:rPr lang="de-DE" dirty="0"/>
              <a:t> Evaluation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032640"/>
            <a:ext cx="8642350" cy="5276680"/>
          </a:xfrm>
        </p:spPr>
        <p:txBody>
          <a:bodyPr/>
          <a:lstStyle/>
          <a:p>
            <a:pPr marL="420688" indent="-285750"/>
            <a:endParaRPr lang="en-US" dirty="0"/>
          </a:p>
          <a:p>
            <a:pPr marL="420688" indent="-285750"/>
            <a:r>
              <a:rPr lang="en-US" dirty="0"/>
              <a:t>Baseline: RMSE = 10.238	(and GBT: 9.679)</a:t>
            </a:r>
          </a:p>
          <a:p>
            <a:pPr marL="420688" indent="-285750"/>
            <a:endParaRPr lang="en-US" dirty="0"/>
          </a:p>
          <a:p>
            <a:pPr marL="134938" indent="0">
              <a:buNone/>
            </a:pPr>
            <a:endParaRPr lang="en-US" b="1" dirty="0"/>
          </a:p>
          <a:p>
            <a:pPr marL="134938" indent="0">
              <a:buNone/>
            </a:pPr>
            <a:r>
              <a:rPr lang="en-US" b="1" dirty="0"/>
              <a:t>Competing approaches:</a:t>
            </a:r>
          </a:p>
          <a:p>
            <a:pPr marL="134938" indent="0">
              <a:buNone/>
            </a:pPr>
            <a:endParaRPr lang="en-US" dirty="0"/>
          </a:p>
          <a:p>
            <a:pPr marL="420688" indent="-285750"/>
            <a:r>
              <a:rPr lang="en-US" dirty="0"/>
              <a:t>Part. Two-Step: RMSE = 9.218 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dirty="0"/>
              <a:t>One-Step: RMSE = 9.161</a:t>
            </a:r>
          </a:p>
          <a:p>
            <a:pPr marL="623888" lvl="1" indent="0">
              <a:buNone/>
            </a:pPr>
            <a:endParaRPr lang="en-US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30" y="2564905"/>
            <a:ext cx="3895515" cy="2592288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5030030" y="5264106"/>
            <a:ext cx="2265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* http://unisci24.com/178087.html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0825" y="2564904"/>
            <a:ext cx="8642350" cy="259228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7175" y="1268761"/>
            <a:ext cx="8642350" cy="79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4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– Regression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	</a:t>
            </a:r>
            <a:r>
              <a:rPr lang="en-US" b="1" dirty="0"/>
              <a:t>RMSE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Regression with 75% accuracy in prior classification		</a:t>
            </a:r>
            <a:r>
              <a:rPr lang="en-US" sz="2000" b="1" dirty="0"/>
              <a:t>XXXX</a:t>
            </a:r>
          </a:p>
          <a:p>
            <a:pPr marL="420688" indent="-285750"/>
            <a:endParaRPr lang="en-US" sz="2000" dirty="0"/>
          </a:p>
          <a:p>
            <a:pPr marL="420688" indent="-285750"/>
            <a:r>
              <a:rPr lang="en-US" sz="2000" dirty="0"/>
              <a:t>Potential result: Regression with „order=1“			</a:t>
            </a:r>
            <a:r>
              <a:rPr lang="en-US" sz="2000" b="1" dirty="0"/>
              <a:t>4.797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100% accuracy, </a:t>
            </a:r>
          </a:p>
          <a:p>
            <a:pPr marL="909638" lvl="1" indent="-285750"/>
            <a:r>
              <a:rPr lang="en-US" sz="1600" dirty="0">
                <a:sym typeface="Wingdings" panose="05000000000000000000" pitchFamily="2" charset="2"/>
              </a:rPr>
              <a:t>hence a perfect classification would lead to a very </a:t>
            </a:r>
          </a:p>
          <a:p>
            <a:pPr marL="62388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	big baseline improvement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Two-step Regression with 82% accuracy due to		</a:t>
            </a:r>
            <a:r>
              <a:rPr lang="en-US" sz="2000" b="1" dirty="0">
                <a:sym typeface="Wingdings" panose="05000000000000000000" pitchFamily="2" charset="2"/>
              </a:rPr>
              <a:t>XXXX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classification improvements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Partial two-step </a:t>
            </a:r>
            <a:r>
              <a:rPr lang="en-US" sz="2000" dirty="0" err="1">
                <a:sym typeface="Wingdings" panose="05000000000000000000" pitchFamily="2" charset="2"/>
              </a:rPr>
              <a:t>Regr</a:t>
            </a:r>
            <a:r>
              <a:rPr lang="en-US" sz="2000" dirty="0">
                <a:sym typeface="Wingdings" panose="05000000000000000000" pitchFamily="2" charset="2"/>
              </a:rPr>
              <a:t>. (high confidence values only)		</a:t>
            </a:r>
            <a:r>
              <a:rPr lang="en-US" sz="2000" b="1" dirty="0">
                <a:sym typeface="Wingdings" panose="05000000000000000000" pitchFamily="2" charset="2"/>
              </a:rPr>
              <a:t>9.218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with 95% accuracy</a:t>
            </a:r>
            <a:endParaRPr lang="en-US" sz="2000" dirty="0"/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3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– Prior </a:t>
            </a:r>
            <a:r>
              <a:rPr lang="de-DE" dirty="0" err="1"/>
              <a:t>Classification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825" y="1176656"/>
            <a:ext cx="8432800" cy="5276680"/>
          </a:xfrm>
        </p:spPr>
        <p:txBody>
          <a:bodyPr/>
          <a:lstStyle/>
          <a:p>
            <a:pPr marL="134938" indent="0">
              <a:buNone/>
            </a:pPr>
            <a:r>
              <a:rPr lang="en-US" b="1" dirty="0"/>
              <a:t>What we have tried</a:t>
            </a:r>
            <a:r>
              <a:rPr lang="en-US" sz="2000" dirty="0"/>
              <a:t>				        </a:t>
            </a:r>
            <a:r>
              <a:rPr lang="en-US" b="1" dirty="0"/>
              <a:t>Accuracy</a:t>
            </a:r>
          </a:p>
          <a:p>
            <a:pPr marL="420688" indent="-285750"/>
            <a:endParaRPr lang="en-US" dirty="0"/>
          </a:p>
          <a:p>
            <a:pPr marL="420688" indent="-285750"/>
            <a:r>
              <a:rPr lang="en-US" sz="2000" dirty="0"/>
              <a:t>Classification Baseline with Naive Bayes			  </a:t>
            </a:r>
            <a:r>
              <a:rPr lang="en-US" sz="2000" b="1" dirty="0"/>
              <a:t>75%</a:t>
            </a:r>
          </a:p>
          <a:p>
            <a:pPr marL="420688" indent="-285750"/>
            <a:endParaRPr lang="en-US" sz="2000" dirty="0"/>
          </a:p>
          <a:p>
            <a:pPr marL="477838" indent="-342900"/>
            <a:r>
              <a:rPr lang="en-US" sz="2000" dirty="0"/>
              <a:t>Using all classification algorithms and an			</a:t>
            </a:r>
            <a:r>
              <a:rPr lang="en-US" sz="2000" b="1" dirty="0"/>
              <a:t>~80%</a:t>
            </a:r>
            <a:br>
              <a:rPr lang="en-US" sz="2000" dirty="0"/>
            </a:br>
            <a:r>
              <a:rPr lang="en-US" sz="2000" dirty="0"/>
              <a:t> evolutionary feature selection</a:t>
            </a:r>
            <a:endParaRPr lang="en-US" sz="2000" b="1" dirty="0"/>
          </a:p>
          <a:p>
            <a:pPr marL="966788" lvl="1" indent="-342900"/>
            <a:r>
              <a:rPr lang="en-US" sz="1600" b="1" dirty="0"/>
              <a:t>Best:</a:t>
            </a:r>
            <a:r>
              <a:rPr lang="en-US" sz="1600" dirty="0"/>
              <a:t> Naive Bayes, Neural Nets, GBT				</a:t>
            </a:r>
            <a:endParaRPr lang="en-US" sz="1600" b="1" dirty="0"/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Trying different ensemble methods				</a:t>
            </a:r>
            <a:r>
              <a:rPr lang="en-US" sz="2000" b="1" dirty="0">
                <a:sym typeface="Wingdings" panose="05000000000000000000" pitchFamily="2" charset="2"/>
              </a:rPr>
              <a:t>82%</a:t>
            </a:r>
          </a:p>
          <a:p>
            <a:pPr marL="909638" lvl="1" indent="-285750"/>
            <a:r>
              <a:rPr lang="en-US" sz="1600" b="1" dirty="0">
                <a:sym typeface="Wingdings" panose="05000000000000000000" pitchFamily="2" charset="2"/>
              </a:rPr>
              <a:t>Best:</a:t>
            </a:r>
            <a:r>
              <a:rPr lang="en-US" sz="1600" dirty="0">
                <a:sym typeface="Wingdings" panose="05000000000000000000" pitchFamily="2" charset="2"/>
              </a:rPr>
              <a:t> Voting 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  <a:p>
            <a:pPr marL="420688" indent="-285750"/>
            <a:r>
              <a:rPr lang="en-US" sz="2000" dirty="0">
                <a:sym typeface="Wingdings" panose="05000000000000000000" pitchFamily="2" charset="2"/>
              </a:rPr>
              <a:t>Using confidence scores to generate an example 		</a:t>
            </a:r>
            <a:r>
              <a:rPr lang="en-US" sz="2000" b="1" dirty="0">
                <a:sym typeface="Wingdings" panose="05000000000000000000" pitchFamily="2" charset="2"/>
              </a:rPr>
              <a:t>95%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subset with higher accuracy</a:t>
            </a:r>
          </a:p>
          <a:p>
            <a:pPr marL="420688" indent="-285750"/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AutoShape 2" descr="https://github.com/sturmti/DMC17/raw/master/Pictures/plot_line_competitorPrice_over_Time_PID%3D8864.pn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2411413" y="6521450"/>
            <a:ext cx="4321175" cy="252413"/>
          </a:xfrm>
        </p:spPr>
        <p:txBody>
          <a:bodyPr/>
          <a:lstStyle/>
          <a:p>
            <a:pPr>
              <a:defRPr/>
            </a:pPr>
            <a:r>
              <a:rPr lang="en-US" dirty="0"/>
              <a:t>DMC 2017 – Final Presentation – FSS 2017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83625" y="488950"/>
            <a:ext cx="215900" cy="215900"/>
          </a:xfrm>
        </p:spPr>
        <p:txBody>
          <a:bodyPr/>
          <a:lstStyle/>
          <a:p>
            <a:pPr>
              <a:defRPr/>
            </a:pPr>
            <a:fld id="{6B9DE6BF-F119-46BE-A2B4-831903F5C4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250825" y="1700808"/>
            <a:ext cx="8432800" cy="0"/>
          </a:xfrm>
          <a:prstGeom prst="line">
            <a:avLst/>
          </a:prstGeom>
          <a:ln w="28575">
            <a:solidFill>
              <a:srgbClr val="085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83795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Englisch V2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gfa Rotis Semi Serif"/>
        <a:ea typeface=""/>
        <a:cs typeface="Arial"/>
      </a:majorFont>
      <a:minorFont>
        <a:latin typeface="Agfa Rotis Semi Serif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E6933ED8993F4DBB8494B5A1A4C25A" ma:contentTypeVersion="0" ma:contentTypeDescription="Ein neues Dokument erstellen." ma:contentTypeScope="" ma:versionID="e677f798020e71798772a150fa1c9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C038A6-0C52-4431-AA9D-2B6D9E759E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E33035-A61E-484C-A48B-228D2BEE3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2BC4F5-D58A-4205-A4E6-06E990B0C9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Präsentation_Englisch V2</Template>
  <TotalTime>0</TotalTime>
  <Words>1439</Words>
  <Application>Microsoft Office PowerPoint</Application>
  <PresentationFormat>Bildschirmpräsentation (4:3)</PresentationFormat>
  <Paragraphs>369</Paragraphs>
  <Slides>24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ＭＳ Ｐゴシック</vt:lpstr>
      <vt:lpstr>Agfa Rotis Semi Serif</vt:lpstr>
      <vt:lpstr>Arial</vt:lpstr>
      <vt:lpstr>Calibri</vt:lpstr>
      <vt:lpstr>Times New Roman</vt:lpstr>
      <vt:lpstr>Webdings</vt:lpstr>
      <vt:lpstr>Wingdings</vt:lpstr>
      <vt:lpstr>Präsentation_Englisch V2</vt:lpstr>
      <vt:lpstr>Data Mining Cup 2017 Revenue Forecast of Mail Order Pharmacy</vt:lpstr>
      <vt:lpstr>Overview</vt:lpstr>
      <vt:lpstr>Preprocessing Features</vt:lpstr>
      <vt:lpstr>Preprocessing Examples</vt:lpstr>
      <vt:lpstr>Transformation, Data Mining and Evaluation</vt:lpstr>
      <vt:lpstr>Different approaches</vt:lpstr>
      <vt:lpstr>Transformation, Data Mining and Evaluation</vt:lpstr>
      <vt:lpstr>Two-Step – Regression</vt:lpstr>
      <vt:lpstr>Two-Step – Prior Classification</vt:lpstr>
      <vt:lpstr>One-Step – Regression</vt:lpstr>
      <vt:lpstr>One-Step – Regression</vt:lpstr>
      <vt:lpstr>Not Finished Approaches</vt:lpstr>
      <vt:lpstr>Summary and Lessons learned</vt:lpstr>
      <vt:lpstr>Questions?</vt:lpstr>
      <vt:lpstr>Backup Slides – Trello Board</vt:lpstr>
      <vt:lpstr>Backup Slides – Github</vt:lpstr>
      <vt:lpstr>Backup Slides – 44 Features</vt:lpstr>
      <vt:lpstr>Feature Understanding and Engineering</vt:lpstr>
      <vt:lpstr>Feature Understanding and Engineering</vt:lpstr>
      <vt:lpstr>Transformation, Data Mining and Evaluation</vt:lpstr>
      <vt:lpstr>Approache – One-Step</vt:lpstr>
      <vt:lpstr>Feature Understanding and Engineering</vt:lpstr>
      <vt:lpstr>DMC 17  - Challenge</vt:lpstr>
      <vt:lpstr>Preprocessing</vt:lpstr>
    </vt:vector>
  </TitlesOfParts>
  <Company>Dekanat BWL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Liane Schwartz</dc:creator>
  <cp:lastModifiedBy>Alex Brink</cp:lastModifiedBy>
  <cp:revision>657</cp:revision>
  <cp:lastPrinted>2013-04-17T11:44:28Z</cp:lastPrinted>
  <dcterms:created xsi:type="dcterms:W3CDTF">2011-05-26T14:08:38Z</dcterms:created>
  <dcterms:modified xsi:type="dcterms:W3CDTF">2017-05-23T09:28:22Z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0x01010019E6933ED8993F4DBB8494B5A1A4C25A</vt:lpwstr>
  </property>
</Properties>
</file>