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382" r:id="rId7"/>
    <p:sldId id="383" r:id="rId8"/>
    <p:sldId id="331" r:id="rId9"/>
    <p:sldId id="377" r:id="rId10"/>
    <p:sldId id="371" r:id="rId11"/>
    <p:sldId id="374" r:id="rId12"/>
    <p:sldId id="390" r:id="rId13"/>
    <p:sldId id="391" r:id="rId14"/>
    <p:sldId id="393" r:id="rId15"/>
    <p:sldId id="385" r:id="rId16"/>
    <p:sldId id="342" r:id="rId17"/>
    <p:sldId id="378" r:id="rId18"/>
    <p:sldId id="387" r:id="rId19"/>
    <p:sldId id="375" r:id="rId20"/>
    <p:sldId id="361" r:id="rId21"/>
    <p:sldId id="370" r:id="rId22"/>
    <p:sldId id="366" r:id="rId23"/>
    <p:sldId id="367" r:id="rId24"/>
    <p:sldId id="365" r:id="rId25"/>
    <p:sldId id="354" r:id="rId26"/>
    <p:sldId id="329" r:id="rId27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8B8"/>
    <a:srgbClr val="0B70B8"/>
    <a:srgbClr val="F6F8FA"/>
    <a:srgbClr val="BDB693"/>
    <a:srgbClr val="0C157D"/>
    <a:srgbClr val="D9D9D9"/>
    <a:srgbClr val="89A4A7"/>
    <a:srgbClr val="C5C5C5"/>
    <a:srgbClr val="E7F3F4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2163" autoAdjust="0"/>
  </p:normalViewPr>
  <p:slideViewPr>
    <p:cSldViewPr snapToObjects="1">
      <p:cViewPr varScale="1">
        <p:scale>
          <a:sx n="65" d="100"/>
          <a:sy n="65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Tonespur</a:t>
            </a:r>
            <a:r>
              <a:rPr lang="de-DE" baseline="0" dirty="0" smtClean="0"/>
              <a:t> !!! Different </a:t>
            </a:r>
            <a:r>
              <a:rPr lang="de-DE" baseline="0" dirty="0" err="1" smtClean="0"/>
              <a:t>algorithmy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discribing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64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665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Information</a:t>
            </a:r>
            <a:r>
              <a:rPr lang="de-DE" baseline="0" dirty="0" err="1" smtClean="0"/>
              <a:t>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3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8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Tonspur</a:t>
            </a:r>
            <a:r>
              <a:rPr lang="de-DE" baseline="0" dirty="0" smtClean="0"/>
              <a:t> </a:t>
            </a:r>
            <a:r>
              <a:rPr lang="de-DE" dirty="0" smtClean="0"/>
              <a:t>!!!!! </a:t>
            </a:r>
            <a:r>
              <a:rPr lang="de-DE" dirty="0" err="1" smtClean="0"/>
              <a:t>Compromised</a:t>
            </a:r>
            <a:r>
              <a:rPr lang="de-DE" dirty="0" smtClean="0"/>
              <a:t> all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!!!!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21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7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22,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Final presentation</a:t>
            </a:r>
            <a:endParaRPr lang="en-US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 smtClean="0">
                <a:latin typeface="Arial" pitchFamily="34" charset="0"/>
              </a:rPr>
              <a:t>23.05.2017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One-Step</a:t>
            </a:r>
            <a:r>
              <a:rPr lang="de-DE" dirty="0" smtClean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tried</a:t>
            </a:r>
            <a:r>
              <a:rPr lang="de-DE" sz="2000" dirty="0" smtClean="0"/>
              <a:t>					</a:t>
            </a:r>
            <a:r>
              <a:rPr lang="de-DE" b="1" dirty="0"/>
              <a:t>RMSE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sz="2000" dirty="0" smtClean="0"/>
              <a:t>Baseline Regression </a:t>
            </a:r>
            <a:r>
              <a:rPr lang="de-DE" sz="2000" dirty="0" err="1" smtClean="0"/>
              <a:t>with</a:t>
            </a:r>
            <a:r>
              <a:rPr lang="de-DE" sz="2000" dirty="0" smtClean="0"/>
              <a:t> „Default </a:t>
            </a:r>
            <a:r>
              <a:rPr lang="de-DE" sz="2000" dirty="0" err="1" smtClean="0"/>
              <a:t>model</a:t>
            </a:r>
            <a:r>
              <a:rPr lang="de-DE" sz="2000" dirty="0" smtClean="0"/>
              <a:t>“			</a:t>
            </a:r>
            <a:r>
              <a:rPr lang="de-DE" sz="2000" b="1" dirty="0" smtClean="0"/>
              <a:t>10.306</a:t>
            </a:r>
            <a:endParaRPr lang="de-DE" sz="2000" dirty="0"/>
          </a:p>
          <a:p>
            <a:pPr marL="420688" indent="-285750"/>
            <a:endParaRPr lang="de-DE" sz="2000" dirty="0" smtClean="0"/>
          </a:p>
          <a:p>
            <a:pPr marL="420688" indent="-285750"/>
            <a:r>
              <a:rPr lang="de-DE" sz="2000" dirty="0" smtClean="0"/>
              <a:t>Regression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b="1" dirty="0" err="1" smtClean="0"/>
              <a:t>quantity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labeling</a:t>
            </a:r>
            <a:r>
              <a:rPr lang="de-DE" sz="2000" dirty="0" smtClean="0"/>
              <a:t>, </a:t>
            </a:r>
            <a:r>
              <a:rPr lang="de-DE" sz="2000" dirty="0" err="1" smtClean="0"/>
              <a:t>best</a:t>
            </a:r>
            <a:r>
              <a:rPr lang="de-DE" sz="2000" dirty="0" smtClean="0"/>
              <a:t> </a:t>
            </a:r>
            <a:r>
              <a:rPr lang="de-DE" sz="2000" dirty="0" err="1" smtClean="0"/>
              <a:t>result</a:t>
            </a:r>
            <a:r>
              <a:rPr lang="de-DE" sz="2000" dirty="0" smtClean="0"/>
              <a:t>:		  </a:t>
            </a:r>
            <a:r>
              <a:rPr lang="de-DE" sz="2000" b="1" dirty="0" smtClean="0"/>
              <a:t>9.361</a:t>
            </a:r>
          </a:p>
          <a:p>
            <a:pPr marL="909638" lvl="1" indent="-285750"/>
            <a:r>
              <a:rPr lang="de-DE" sz="1800" dirty="0" smtClean="0"/>
              <a:t>In </a:t>
            </a:r>
            <a:r>
              <a:rPr lang="de-DE" sz="1800" dirty="0" err="1" smtClean="0"/>
              <a:t>direct</a:t>
            </a:r>
            <a:r>
              <a:rPr lang="de-DE" sz="1800" dirty="0" smtClean="0"/>
              <a:t> </a:t>
            </a:r>
            <a:r>
              <a:rPr lang="de-DE" sz="1800" dirty="0" err="1" smtClean="0"/>
              <a:t>comparison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predicting</a:t>
            </a:r>
            <a:r>
              <a:rPr lang="de-DE" sz="1800" dirty="0" smtClean="0"/>
              <a:t> </a:t>
            </a:r>
            <a:r>
              <a:rPr lang="de-DE" sz="1800" dirty="0" err="1" smtClean="0"/>
              <a:t>quantity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calculating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err="1" smtClean="0"/>
              <a:t>revenue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given</a:t>
            </a:r>
            <a:r>
              <a:rPr lang="de-DE" sz="1800" dirty="0" smtClean="0"/>
              <a:t> </a:t>
            </a:r>
            <a:r>
              <a:rPr lang="de-DE" sz="1800" dirty="0" err="1" smtClean="0"/>
              <a:t>pice</a:t>
            </a:r>
            <a:r>
              <a:rPr lang="de-DE" sz="1800" dirty="0" smtClean="0"/>
              <a:t> </a:t>
            </a:r>
            <a:r>
              <a:rPr lang="de-DE" sz="1800" dirty="0" err="1" smtClean="0"/>
              <a:t>attribute</a:t>
            </a:r>
            <a:r>
              <a:rPr lang="de-DE" sz="1800" dirty="0" smtClean="0"/>
              <a:t> </a:t>
            </a:r>
            <a:r>
              <a:rPr lang="de-DE" sz="1800" dirty="0" err="1" smtClean="0"/>
              <a:t>allways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performed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r>
              <a:rPr lang="de-DE" sz="1800" dirty="0" err="1" smtClean="0"/>
              <a:t>worse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/>
              <a:t> </a:t>
            </a:r>
            <a:r>
              <a:rPr lang="de-DE" sz="1800" dirty="0" err="1" smtClean="0"/>
              <a:t>predicting</a:t>
            </a:r>
            <a:r>
              <a:rPr lang="de-DE" sz="1800" dirty="0" smtClean="0"/>
              <a:t> </a:t>
            </a:r>
            <a:r>
              <a:rPr lang="de-DE" sz="1800" dirty="0" err="1" smtClean="0"/>
              <a:t>revenue</a:t>
            </a:r>
            <a:r>
              <a:rPr lang="de-DE" sz="1800" dirty="0" smtClean="0"/>
              <a:t> </a:t>
            </a:r>
            <a:r>
              <a:rPr lang="de-DE" sz="1800" dirty="0" err="1" smtClean="0"/>
              <a:t>directly</a:t>
            </a:r>
            <a:endParaRPr lang="de-DE" sz="1800" dirty="0"/>
          </a:p>
          <a:p>
            <a:pPr marL="909638" lvl="1" indent="-285750"/>
            <a:r>
              <a:rPr lang="de-DE" sz="1800" dirty="0" err="1" smtClean="0">
                <a:sym typeface="Wingdings" panose="05000000000000000000" pitchFamily="2" charset="2"/>
              </a:rPr>
              <a:t>Rounding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the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quantity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to</a:t>
            </a:r>
            <a:r>
              <a:rPr lang="de-DE" sz="1800" dirty="0" smtClean="0">
                <a:sym typeface="Wingdings" panose="05000000000000000000" pitchFamily="2" charset="2"/>
              </a:rPr>
              <a:t> integer </a:t>
            </a:r>
            <a:r>
              <a:rPr lang="de-DE" sz="1800" dirty="0" err="1" smtClean="0">
                <a:sym typeface="Wingdings" panose="05000000000000000000" pitchFamily="2" charset="2"/>
              </a:rPr>
              <a:t>values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didnt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improve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results</a:t>
            </a:r>
            <a:endParaRPr lang="de-DE" sz="1600" dirty="0">
              <a:sym typeface="Wingdings" panose="05000000000000000000" pitchFamily="2" charset="2"/>
            </a:endParaRPr>
          </a:p>
          <a:p>
            <a:pPr marL="134938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77838" indent="-342900"/>
            <a:r>
              <a:rPr lang="de-DE" sz="2000" dirty="0" smtClean="0">
                <a:sym typeface="Wingdings" panose="05000000000000000000" pitchFamily="2" charset="2"/>
              </a:rPr>
              <a:t>Regression </a:t>
            </a:r>
            <a:r>
              <a:rPr lang="de-DE" sz="2000" dirty="0" err="1" smtClean="0">
                <a:sym typeface="Wingdings" panose="05000000000000000000" pitchFamily="2" charset="2"/>
              </a:rPr>
              <a:t>with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b="1" dirty="0" err="1" smtClean="0">
                <a:sym typeface="Wingdings" panose="05000000000000000000" pitchFamily="2" charset="2"/>
              </a:rPr>
              <a:t>revenue</a:t>
            </a:r>
            <a:r>
              <a:rPr lang="de-DE" sz="2000" b="1" dirty="0" smtClean="0">
                <a:sym typeface="Wingdings" panose="05000000000000000000" pitchFamily="2" charset="2"/>
              </a:rPr>
              <a:t> </a:t>
            </a:r>
            <a:r>
              <a:rPr lang="de-DE" sz="2000" b="1" dirty="0" err="1" smtClean="0">
                <a:sym typeface="Wingdings" panose="05000000000000000000" pitchFamily="2" charset="2"/>
              </a:rPr>
              <a:t>labeling</a:t>
            </a:r>
            <a:r>
              <a:rPr lang="de-DE" sz="2000" dirty="0" smtClean="0">
                <a:sym typeface="Wingdings" panose="05000000000000000000" pitchFamily="2" charset="2"/>
              </a:rPr>
              <a:t>, </a:t>
            </a:r>
            <a:r>
              <a:rPr lang="de-DE" sz="2000" dirty="0" err="1" smtClean="0">
                <a:sym typeface="Wingdings" panose="05000000000000000000" pitchFamily="2" charset="2"/>
              </a:rPr>
              <a:t>best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</a:t>
            </a:r>
            <a:r>
              <a:rPr lang="de-DE" sz="2000" dirty="0">
                <a:sym typeface="Wingdings" panose="05000000000000000000" pitchFamily="2" charset="2"/>
              </a:rPr>
              <a:t>	</a:t>
            </a:r>
            <a:r>
              <a:rPr lang="de-DE" sz="2000" dirty="0" smtClean="0">
                <a:sym typeface="Wingdings" panose="05000000000000000000" pitchFamily="2" charset="2"/>
              </a:rPr>
              <a:t>	  </a:t>
            </a:r>
            <a:r>
              <a:rPr lang="de-DE" sz="2000" b="1" dirty="0" smtClean="0">
                <a:sym typeface="Wingdings" panose="05000000000000000000" pitchFamily="2" charset="2"/>
              </a:rPr>
              <a:t>9.161</a:t>
            </a:r>
          </a:p>
          <a:p>
            <a:pPr marL="966788" lvl="1" indent="-342900"/>
            <a:r>
              <a:rPr lang="de-DE" sz="1600" dirty="0" err="1" smtClean="0">
                <a:sym typeface="Wingdings" panose="05000000000000000000" pitchFamily="2" charset="2"/>
              </a:rPr>
              <a:t>Including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attribute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selection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with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>
                <a:sym typeface="Wingdings" panose="05000000000000000000" pitchFamily="2" charset="2"/>
              </a:rPr>
              <a:t>GBT </a:t>
            </a:r>
            <a:r>
              <a:rPr lang="de-DE" sz="1600" dirty="0" smtClean="0">
                <a:sym typeface="Wingdings" panose="05000000000000000000" pitchFamily="2" charset="2"/>
              </a:rPr>
              <a:t>„</a:t>
            </a:r>
            <a:r>
              <a:rPr lang="de-DE" sz="1600" dirty="0" err="1" smtClean="0">
                <a:sym typeface="Wingdings" panose="05000000000000000000" pitchFamily="2" charset="2"/>
              </a:rPr>
              <a:t>weight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vector</a:t>
            </a:r>
            <a:r>
              <a:rPr lang="de-DE" sz="1600" dirty="0" smtClean="0">
                <a:sym typeface="Wingdings" panose="05000000000000000000" pitchFamily="2" charset="2"/>
              </a:rPr>
              <a:t>“</a:t>
            </a:r>
            <a:endParaRPr lang="de-DE" dirty="0" smtClean="0">
              <a:sym typeface="Wingdings" panose="05000000000000000000" pitchFamily="2" charset="2"/>
            </a:endParaRPr>
          </a:p>
          <a:p>
            <a:pPr marL="966788" lvl="1" indent="-342900"/>
            <a:r>
              <a:rPr lang="de-DE" sz="1600" dirty="0" err="1" smtClean="0">
                <a:sym typeface="Wingdings" panose="05000000000000000000" pitchFamily="2" charset="2"/>
              </a:rPr>
              <a:t>Improving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parameters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og</a:t>
            </a:r>
            <a:r>
              <a:rPr lang="de-DE" sz="1600" dirty="0" smtClean="0">
                <a:sym typeface="Wingdings" panose="05000000000000000000" pitchFamily="2" charset="2"/>
              </a:rPr>
              <a:t> GBT: 35 </a:t>
            </a:r>
            <a:r>
              <a:rPr lang="de-DE" sz="1600" dirty="0" err="1" smtClean="0">
                <a:sym typeface="Wingdings" panose="05000000000000000000" pitchFamily="2" charset="2"/>
              </a:rPr>
              <a:t>Trees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with</a:t>
            </a:r>
            <a:r>
              <a:rPr lang="de-DE" sz="1600" dirty="0" smtClean="0">
                <a:sym typeface="Wingdings" panose="05000000000000000000" pitchFamily="2" charset="2"/>
              </a:rPr>
              <a:t> a </a:t>
            </a:r>
            <a:r>
              <a:rPr lang="de-DE" sz="1600" dirty="0" err="1" smtClean="0">
                <a:sym typeface="Wingdings" panose="05000000000000000000" pitchFamily="2" charset="2"/>
              </a:rPr>
              <a:t>depth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of</a:t>
            </a:r>
            <a:r>
              <a:rPr lang="de-DE" sz="1600" dirty="0" smtClean="0">
                <a:sym typeface="Wingdings" panose="05000000000000000000" pitchFamily="2" charset="2"/>
              </a:rPr>
              <a:t> 7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One-Step</a:t>
            </a:r>
            <a:r>
              <a:rPr lang="de-DE" dirty="0" smtClean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/>
              <a:t>tried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 smtClean="0"/>
              <a:t>didn‘t</a:t>
            </a:r>
            <a:r>
              <a:rPr lang="de-DE" b="1" dirty="0" smtClean="0"/>
              <a:t> 				RMSE</a:t>
            </a:r>
            <a:br>
              <a:rPr lang="de-DE" b="1" dirty="0" smtClean="0"/>
            </a:br>
            <a:r>
              <a:rPr lang="de-DE" b="1" dirty="0" err="1" smtClean="0"/>
              <a:t>improve</a:t>
            </a:r>
            <a:r>
              <a:rPr lang="de-DE" b="1" dirty="0" smtClean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 smtClean="0"/>
              <a:t>result</a:t>
            </a:r>
            <a:endParaRPr lang="de-DE" b="1" dirty="0"/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sz="2000" dirty="0" err="1" smtClean="0">
                <a:sym typeface="Wingdings" panose="05000000000000000000" pitchFamily="2" charset="2"/>
              </a:rPr>
              <a:t>Trying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other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regression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algorithms</a:t>
            </a:r>
            <a:r>
              <a:rPr lang="de-DE" sz="2000" dirty="0" smtClean="0">
                <a:sym typeface="Wingdings" panose="05000000000000000000" pitchFamily="2" charset="2"/>
              </a:rPr>
              <a:t>:		       	     </a:t>
            </a:r>
            <a:r>
              <a:rPr lang="de-DE" sz="1600" b="1" dirty="0" err="1" smtClean="0">
                <a:sym typeface="Wingdings" panose="05000000000000000000" pitchFamily="2" charset="2"/>
              </a:rPr>
              <a:t>no</a:t>
            </a:r>
            <a:r>
              <a:rPr lang="de-DE" sz="1600" b="1" dirty="0" smtClean="0">
                <a:sym typeface="Wingdings" panose="05000000000000000000" pitchFamily="2" charset="2"/>
              </a:rPr>
              <a:t> </a:t>
            </a:r>
            <a:r>
              <a:rPr lang="de-DE" sz="1600" b="1" dirty="0" err="1" smtClean="0">
                <a:sym typeface="Wingdings" panose="05000000000000000000" pitchFamily="2" charset="2"/>
              </a:rPr>
              <a:t>improvement</a:t>
            </a:r>
            <a:endParaRPr lang="de-DE" sz="2000" b="1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de-DE" sz="1600" dirty="0" smtClean="0">
                <a:sym typeface="Wingdings" panose="05000000000000000000" pitchFamily="2" charset="2"/>
              </a:rPr>
              <a:t>i.e. Linear </a:t>
            </a:r>
            <a:r>
              <a:rPr lang="de-DE" sz="1600" dirty="0" err="1">
                <a:sym typeface="Wingdings" panose="05000000000000000000" pitchFamily="2" charset="2"/>
              </a:rPr>
              <a:t>regression</a:t>
            </a:r>
            <a:r>
              <a:rPr lang="de-DE" sz="1600" dirty="0">
                <a:sym typeface="Wingdings" panose="05000000000000000000" pitchFamily="2" charset="2"/>
              </a:rPr>
              <a:t>, Polynominal </a:t>
            </a:r>
            <a:r>
              <a:rPr lang="de-DE" sz="1600" dirty="0" err="1">
                <a:sym typeface="Wingdings" panose="05000000000000000000" pitchFamily="2" charset="2"/>
              </a:rPr>
              <a:t>regression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sym typeface="Wingdings" panose="05000000000000000000" pitchFamily="2" charset="2"/>
              </a:rPr>
              <a:t/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err="1" smtClean="0">
                <a:sym typeface="Wingdings" panose="05000000000000000000" pitchFamily="2" charset="2"/>
              </a:rPr>
              <a:t>and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Local</a:t>
            </a:r>
            <a:r>
              <a:rPr lang="de-DE" sz="1600" dirty="0">
                <a:sym typeface="Wingdings" panose="05000000000000000000" pitchFamily="2" charset="2"/>
              </a:rPr>
              <a:t> Polynominal </a:t>
            </a:r>
            <a:r>
              <a:rPr lang="de-DE" sz="1600" dirty="0" err="1" smtClean="0">
                <a:sym typeface="Wingdings" panose="05000000000000000000" pitchFamily="2" charset="2"/>
              </a:rPr>
              <a:t>regression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909638" lvl="1" indent="-285750"/>
            <a:r>
              <a:rPr lang="de-DE" sz="1600" dirty="0" err="1" smtClean="0">
                <a:sym typeface="Wingdings" panose="05000000000000000000" pitchFamily="2" charset="2"/>
              </a:rPr>
              <a:t>Clearly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the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best</a:t>
            </a:r>
            <a:r>
              <a:rPr lang="de-DE" sz="1600" dirty="0" smtClean="0">
                <a:sym typeface="Wingdings" panose="05000000000000000000" pitchFamily="2" charset="2"/>
              </a:rPr>
              <a:t>: </a:t>
            </a:r>
            <a:r>
              <a:rPr lang="de-DE" sz="1600" b="1" dirty="0" smtClean="0">
                <a:sym typeface="Wingdings" panose="05000000000000000000" pitchFamily="2" charset="2"/>
              </a:rPr>
              <a:t>Gradient </a:t>
            </a:r>
            <a:r>
              <a:rPr lang="de-DE" sz="1600" b="1" dirty="0" err="1" smtClean="0">
                <a:sym typeface="Wingdings" panose="05000000000000000000" pitchFamily="2" charset="2"/>
              </a:rPr>
              <a:t>Boosted</a:t>
            </a:r>
            <a:r>
              <a:rPr lang="de-DE" sz="1600" b="1" dirty="0" smtClean="0">
                <a:sym typeface="Wingdings" panose="05000000000000000000" pitchFamily="2" charset="2"/>
              </a:rPr>
              <a:t> </a:t>
            </a:r>
            <a:r>
              <a:rPr lang="de-DE" sz="1600" b="1" dirty="0" err="1" smtClean="0">
                <a:sym typeface="Wingdings" panose="05000000000000000000" pitchFamily="2" charset="2"/>
              </a:rPr>
              <a:t>Trees</a:t>
            </a:r>
            <a:r>
              <a:rPr lang="de-DE" sz="1600" dirty="0" smtClean="0">
                <a:sym typeface="Wingdings" panose="05000000000000000000" pitchFamily="2" charset="2"/>
              </a:rPr>
              <a:t>				</a:t>
            </a:r>
          </a:p>
          <a:p>
            <a:pPr marL="420688" indent="-285750"/>
            <a:endParaRPr lang="de-DE" sz="2000" dirty="0" smtClean="0">
              <a:sym typeface="Wingdings" panose="05000000000000000000" pitchFamily="2" charset="2"/>
            </a:endParaRPr>
          </a:p>
          <a:p>
            <a:pPr marL="420688" indent="-285750"/>
            <a:r>
              <a:rPr lang="de-DE" sz="2000" dirty="0" smtClean="0">
                <a:sym typeface="Wingdings" panose="05000000000000000000" pitchFamily="2" charset="2"/>
              </a:rPr>
              <a:t>Splitting </a:t>
            </a:r>
            <a:r>
              <a:rPr lang="de-DE" sz="2000" dirty="0" err="1" smtClean="0">
                <a:sym typeface="Wingdings" panose="05000000000000000000" pitchFamily="2" charset="2"/>
              </a:rPr>
              <a:t>according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to</a:t>
            </a:r>
            <a:r>
              <a:rPr lang="de-DE" sz="2000" dirty="0" smtClean="0">
                <a:sym typeface="Wingdings" panose="05000000000000000000" pitchFamily="2" charset="2"/>
              </a:rPr>
              <a:t> different </a:t>
            </a:r>
            <a:r>
              <a:rPr lang="de-DE" sz="2000" dirty="0" err="1" smtClean="0">
                <a:sym typeface="Wingdings" panose="05000000000000000000" pitchFamily="2" charset="2"/>
              </a:rPr>
              <a:t>attribute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values</a:t>
            </a:r>
            <a:r>
              <a:rPr lang="de-DE" sz="2000" dirty="0" smtClean="0">
                <a:sym typeface="Wingdings" panose="05000000000000000000" pitchFamily="2" charset="2"/>
              </a:rPr>
              <a:t>: 	</a:t>
            </a:r>
            <a:r>
              <a:rPr lang="de-DE" sz="2000" b="1" dirty="0">
                <a:sym typeface="Wingdings" panose="05000000000000000000" pitchFamily="2" charset="2"/>
              </a:rPr>
              <a:t>  </a:t>
            </a:r>
            <a:r>
              <a:rPr lang="de-DE" sz="2000" b="1" dirty="0" smtClean="0">
                <a:sym typeface="Wingdings" panose="05000000000000000000" pitchFamily="2" charset="2"/>
              </a:rPr>
              <a:t>   </a:t>
            </a:r>
            <a:r>
              <a:rPr lang="de-DE" sz="1600" b="1" dirty="0" err="1" smtClean="0">
                <a:sym typeface="Wingdings" panose="05000000000000000000" pitchFamily="2" charset="2"/>
              </a:rPr>
              <a:t>no</a:t>
            </a:r>
            <a:r>
              <a:rPr lang="de-DE" sz="1600" b="1" dirty="0" smtClean="0">
                <a:sym typeface="Wingdings" panose="05000000000000000000" pitchFamily="2" charset="2"/>
              </a:rPr>
              <a:t> </a:t>
            </a:r>
            <a:r>
              <a:rPr lang="de-DE" sz="1600" b="1" dirty="0" err="1">
                <a:sym typeface="Wingdings" panose="05000000000000000000" pitchFamily="2" charset="2"/>
              </a:rPr>
              <a:t>improvement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909638" lvl="1" indent="-285750"/>
            <a:r>
              <a:rPr lang="de-DE" sz="1600" dirty="0" err="1" smtClean="0">
                <a:sym typeface="Wingdings" panose="05000000000000000000" pitchFamily="2" charset="2"/>
              </a:rPr>
              <a:t>Sales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index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quantity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regression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909638" lvl="1" indent="-285750"/>
            <a:r>
              <a:rPr lang="de-DE" sz="1600" dirty="0" err="1" smtClean="0">
                <a:sym typeface="Wingdings" panose="05000000000000000000" pitchFamily="2" charset="2"/>
              </a:rPr>
              <a:t>Basket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size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for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reveneue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regression</a:t>
            </a:r>
            <a:endParaRPr lang="de-DE" dirty="0">
              <a:sym typeface="Wingdings" panose="05000000000000000000" pitchFamily="2" charset="2"/>
            </a:endParaRPr>
          </a:p>
          <a:p>
            <a:pPr marL="909638" lvl="1" indent="-285750"/>
            <a:endParaRPr lang="de-DE" sz="1600" dirty="0" smtClean="0">
              <a:sym typeface="Wingdings" panose="05000000000000000000" pitchFamily="2" charset="2"/>
            </a:endParaRPr>
          </a:p>
          <a:p>
            <a:pPr marL="477838" indent="-342900"/>
            <a:r>
              <a:rPr lang="de-DE" sz="2000" dirty="0" err="1" smtClean="0">
                <a:sym typeface="Wingdings" panose="05000000000000000000" pitchFamily="2" charset="2"/>
              </a:rPr>
              <a:t>Sliding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window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evaluation</a:t>
            </a:r>
            <a:r>
              <a:rPr lang="de-DE" sz="2000" dirty="0" smtClean="0">
                <a:sym typeface="Wingdings" panose="05000000000000000000" pitchFamily="2" charset="2"/>
              </a:rPr>
              <a:t> (w/o </a:t>
            </a:r>
            <a:r>
              <a:rPr lang="de-DE" sz="2000" dirty="0" err="1" smtClean="0">
                <a:sym typeface="Wingdings" panose="05000000000000000000" pitchFamily="2" charset="2"/>
              </a:rPr>
              <a:t>Basket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attributes</a:t>
            </a:r>
            <a:r>
              <a:rPr lang="de-DE" sz="2000" dirty="0" smtClean="0">
                <a:sym typeface="Wingdings" panose="05000000000000000000" pitchFamily="2" charset="2"/>
              </a:rPr>
              <a:t>)		</a:t>
            </a:r>
            <a:r>
              <a:rPr lang="de-DE" sz="2000" b="1" dirty="0" smtClean="0">
                <a:sym typeface="Wingdings" panose="05000000000000000000" pitchFamily="2" charset="2"/>
              </a:rPr>
              <a:t>9.701</a:t>
            </a:r>
          </a:p>
          <a:p>
            <a:pPr marL="966788" lvl="1" indent="-342900"/>
            <a:r>
              <a:rPr lang="de-DE" sz="1600" dirty="0" smtClean="0">
                <a:sym typeface="Wingdings" panose="05000000000000000000" pitchFamily="2" charset="2"/>
              </a:rPr>
              <a:t>Day </a:t>
            </a:r>
            <a:r>
              <a:rPr lang="de-DE" sz="1600" dirty="0" err="1" smtClean="0">
                <a:sym typeface="Wingdings" panose="05000000000000000000" pitchFamily="2" charset="2"/>
              </a:rPr>
              <a:t>vs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Week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966788" lvl="1" indent="-342900"/>
            <a:r>
              <a:rPr lang="de-DE" sz="1600" dirty="0" err="1" smtClean="0">
                <a:sym typeface="Wingdings" panose="05000000000000000000" pitchFamily="2" charset="2"/>
              </a:rPr>
              <a:t>Cummulated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vs</a:t>
            </a:r>
            <a:r>
              <a:rPr lang="de-DE" sz="1600" dirty="0" smtClean="0">
                <a:sym typeface="Wingdings" panose="05000000000000000000" pitchFamily="2" charset="2"/>
              </a:rPr>
              <a:t> non-</a:t>
            </a:r>
            <a:r>
              <a:rPr lang="de-DE" sz="1600" dirty="0" err="1" smtClean="0">
                <a:sym typeface="Wingdings" panose="05000000000000000000" pitchFamily="2" charset="2"/>
              </a:rPr>
              <a:t>Cummulated</a:t>
            </a:r>
            <a:endParaRPr lang="de-DE" sz="16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2132856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GB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298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627783" y="1553105"/>
            <a:ext cx="6055841" cy="106584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 smtClean="0"/>
              <a:t>Revenue </a:t>
            </a:r>
            <a:r>
              <a:rPr lang="de-DE" b="1" dirty="0" err="1" smtClean="0"/>
              <a:t>performs</a:t>
            </a:r>
            <a:r>
              <a:rPr lang="de-DE" b="1" dirty="0" smtClean="0"/>
              <a:t> </a:t>
            </a:r>
            <a:r>
              <a:rPr lang="de-DE" b="1" dirty="0" err="1" smtClean="0"/>
              <a:t>better</a:t>
            </a:r>
            <a:endParaRPr lang="de-DE" b="1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deviation</a:t>
            </a:r>
            <a:r>
              <a:rPr lang="de-DE" dirty="0" smtClean="0"/>
              <a:t> per item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2627783" y="2924944"/>
            <a:ext cx="6055841" cy="108012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 smtClean="0"/>
              <a:t>Regression </a:t>
            </a:r>
            <a:r>
              <a:rPr lang="de-DE" b="1" dirty="0" err="1" smtClean="0"/>
              <a:t>only</a:t>
            </a:r>
            <a:r>
              <a:rPr lang="de-DE" b="1" dirty="0" smtClean="0"/>
              <a:t> (</a:t>
            </a:r>
            <a:r>
              <a:rPr lang="de-DE" b="1" dirty="0" err="1" smtClean="0"/>
              <a:t>One-Step</a:t>
            </a:r>
            <a:r>
              <a:rPr lang="de-DE" b="1" dirty="0" smtClean="0"/>
              <a:t>)</a:t>
            </a:r>
            <a:r>
              <a:rPr lang="de-DE" dirty="0" smtClean="0"/>
              <a:t> </a:t>
            </a:r>
            <a:r>
              <a:rPr lang="de-DE" b="1" dirty="0" err="1" smtClean="0"/>
              <a:t>performs</a:t>
            </a:r>
            <a:r>
              <a:rPr lang="de-DE" b="1" dirty="0" smtClean="0"/>
              <a:t> </a:t>
            </a:r>
            <a:r>
              <a:rPr lang="de-DE" b="1" dirty="0" err="1" smtClean="0"/>
              <a:t>better</a:t>
            </a:r>
            <a:endParaRPr lang="de-DE" b="1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100%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two-step</a:t>
            </a:r>
            <a:r>
              <a:rPr lang="de-DE" dirty="0" smtClean="0"/>
              <a:t>, </a:t>
            </a:r>
            <a:r>
              <a:rPr lang="de-DE" dirty="0" err="1" smtClean="0"/>
              <a:t>hence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in subsequent </a:t>
            </a:r>
            <a:r>
              <a:rPr lang="de-DE" dirty="0" err="1" smtClean="0"/>
              <a:t>step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5189" y="1535288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Revenue vs. </a:t>
            </a:r>
            <a:r>
              <a:rPr lang="de-DE" sz="2400" dirty="0" err="1" smtClean="0">
                <a:solidFill>
                  <a:schemeClr val="tx1"/>
                </a:solidFill>
              </a:rPr>
              <a:t>Quantity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5189" y="2924944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One-step</a:t>
            </a:r>
            <a:r>
              <a:rPr lang="de-DE" sz="2400" dirty="0" smtClean="0">
                <a:solidFill>
                  <a:schemeClr val="tx1"/>
                </a:solidFill>
              </a:rPr>
              <a:t> vs. </a:t>
            </a:r>
            <a:r>
              <a:rPr lang="de-DE" sz="2400" dirty="0" err="1" smtClean="0">
                <a:solidFill>
                  <a:schemeClr val="tx1"/>
                </a:solidFill>
              </a:rPr>
              <a:t>two-step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2627784" y="4293096"/>
            <a:ext cx="6055840" cy="187220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dirty="0" smtClean="0"/>
              <a:t>Iterative Project Approach </a:t>
            </a:r>
            <a:r>
              <a:rPr lang="de-DE" dirty="0" err="1" smtClean="0"/>
              <a:t>helpful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exploition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patters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Mining Environment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Python &amp; R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Analysis not </a:t>
            </a:r>
            <a:r>
              <a:rPr lang="de-DE" dirty="0" err="1"/>
              <a:t>used</a:t>
            </a:r>
            <a:r>
              <a:rPr lang="de-DE" dirty="0"/>
              <a:t> </a:t>
            </a:r>
          </a:p>
          <a:p>
            <a:r>
              <a:rPr lang="de-DE" dirty="0" err="1"/>
              <a:t>Collaboration</a:t>
            </a:r>
            <a:r>
              <a:rPr lang="de-DE" dirty="0"/>
              <a:t>: </a:t>
            </a:r>
            <a:r>
              <a:rPr lang="de-DE" dirty="0" err="1" smtClean="0"/>
              <a:t>Trello</a:t>
            </a:r>
            <a:r>
              <a:rPr lang="de-DE" dirty="0" smtClean="0"/>
              <a:t>, </a:t>
            </a:r>
            <a:r>
              <a:rPr lang="de-DE" dirty="0" err="1" smtClean="0"/>
              <a:t>Googledrive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395189" y="4293096"/>
            <a:ext cx="201622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Other </a:t>
            </a:r>
            <a:r>
              <a:rPr lang="de-DE" sz="2400" dirty="0" err="1" smtClean="0">
                <a:solidFill>
                  <a:schemeClr val="tx1"/>
                </a:solidFill>
              </a:rPr>
              <a:t>insights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 smtClean="0"/>
              <a:t>Slides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Trello</a:t>
            </a:r>
            <a:r>
              <a:rPr lang="de-DE" dirty="0" smtClean="0"/>
              <a:t> Board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79562"/>
            <a:ext cx="8680096" cy="37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 smtClean="0"/>
              <a:t>Slides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3" y="1271885"/>
            <a:ext cx="5892834" cy="4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350838"/>
            <a:ext cx="8642350" cy="49212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 smtClean="0"/>
              <a:t>Slides</a:t>
            </a:r>
            <a:r>
              <a:rPr lang="de-DE" dirty="0" smtClean="0"/>
              <a:t> – 44 Features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894"/>
              </p:ext>
            </p:extLst>
          </p:nvPr>
        </p:nvGraphicFramePr>
        <p:xfrm>
          <a:off x="878067" y="1268760"/>
          <a:ext cx="3672408" cy="362480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/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Basket_Size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productOrderRatio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manufacturer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DayTime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diff_rrp_price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basket_position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pharmForm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competitorPrice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priceNorm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weekday_number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priceCategory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319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differenceDailyPriceDifferenceCompetitorPriceDifference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Week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4202"/>
              </p:ext>
            </p:extLst>
          </p:nvPr>
        </p:nvGraphicFramePr>
        <p:xfrm>
          <a:off x="4788024" y="1268760"/>
          <a:ext cx="3672408" cy="382742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/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variance(price)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ratio_diff_rrp_competitorPrice_to_rrp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lineIDPerDay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priceMeanPriceVariance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diffPriceCompetitorPrice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dailyCompetitorPriceDifference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dailyPriceChange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ProductManufacturerRevenueRatio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GroupSizeSameProductAttributes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quantityByPackage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ProductManufacturerOrderRatio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productOrderCounter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productActionCounter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pharmFormGroup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dailyPriceFlexibility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 smtClean="0">
                <a:solidFill>
                  <a:srgbClr val="C00000"/>
                </a:solidFill>
              </a:rPr>
              <a:t>On hold</a:t>
            </a:r>
            <a:endParaRPr lang="de-DE" b="1" dirty="0" smtClean="0">
              <a:solidFill>
                <a:srgbClr val="C00000"/>
              </a:solidFill>
            </a:endParaRPr>
          </a:p>
          <a:p>
            <a:pPr marL="542925" lvl="1" indent="0">
              <a:buNone/>
            </a:pPr>
            <a:r>
              <a:rPr lang="de-DE" b="1" dirty="0" smtClean="0"/>
              <a:t>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understanding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analysed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– e.g. </a:t>
            </a:r>
            <a:r>
              <a:rPr lang="de-DE" dirty="0" err="1" smtClean="0"/>
              <a:t>competitor</a:t>
            </a:r>
            <a:r>
              <a:rPr lang="de-DE" dirty="0" err="1"/>
              <a:t>P</a:t>
            </a:r>
            <a:r>
              <a:rPr lang="de-DE" dirty="0" err="1" smtClean="0"/>
              <a:t>rice</a:t>
            </a:r>
            <a:endParaRPr lang="de-DE" dirty="0" smtClean="0"/>
          </a:p>
          <a:p>
            <a:pPr lvl="1"/>
            <a:r>
              <a:rPr lang="de-DE" dirty="0" err="1" smtClean="0"/>
              <a:t>searched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outliers</a:t>
            </a:r>
            <a:endParaRPr lang="de-DE" dirty="0" smtClean="0"/>
          </a:p>
          <a:p>
            <a:pPr lvl="1"/>
            <a:r>
              <a:rPr lang="de-DE" dirty="0" err="1" smtClean="0"/>
              <a:t>Releted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: „</a:t>
            </a:r>
            <a:r>
              <a:rPr lang="de-DE" dirty="0" err="1" smtClean="0"/>
              <a:t>pharmForm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278 in 3-digit </a:t>
            </a:r>
            <a:r>
              <a:rPr lang="de-DE" dirty="0" err="1" smtClean="0"/>
              <a:t>strings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interviewed</a:t>
            </a:r>
            <a:r>
              <a:rPr lang="de-DE" dirty="0" smtClean="0"/>
              <a:t> a </a:t>
            </a:r>
            <a:r>
              <a:rPr lang="de-DE" dirty="0" err="1" smtClean="0"/>
              <a:t>pharmacist</a:t>
            </a:r>
            <a:r>
              <a:rPr lang="de-DE" dirty="0" smtClean="0"/>
              <a:t>,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dosage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acronyms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e.g. „NTR“ = „Nasentropfen“ </a:t>
            </a:r>
          </a:p>
          <a:p>
            <a:pPr lvl="1"/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/>
              <a:t> </a:t>
            </a:r>
            <a:r>
              <a:rPr lang="de-DE" dirty="0" smtClean="0"/>
              <a:t>was </a:t>
            </a:r>
            <a:r>
              <a:rPr lang="de-DE" dirty="0" err="1" smtClean="0"/>
              <a:t>descriped</a:t>
            </a:r>
            <a:r>
              <a:rPr lang="de-DE" dirty="0" smtClean="0"/>
              <a:t> in </a:t>
            </a:r>
            <a:r>
              <a:rPr lang="de-DE" dirty="0" err="1" smtClean="0"/>
              <a:t>dispensing</a:t>
            </a:r>
            <a:r>
              <a:rPr lang="de-DE" dirty="0" smtClean="0"/>
              <a:t> </a:t>
            </a:r>
            <a:r>
              <a:rPr lang="de-DE" dirty="0" err="1" smtClean="0"/>
              <a:t>regulation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analysied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we</a:t>
            </a:r>
            <a:r>
              <a:rPr lang="de-DE" dirty="0" smtClean="0"/>
              <a:t> find out </a:t>
            </a:r>
            <a:r>
              <a:rPr lang="de-DE" dirty="0" err="1" smtClean="0"/>
              <a:t>that</a:t>
            </a:r>
            <a:r>
              <a:rPr lang="de-DE" dirty="0" smtClean="0"/>
              <a:t> 82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„</a:t>
            </a:r>
            <a:r>
              <a:rPr lang="de-DE" dirty="0" err="1" smtClean="0"/>
              <a:t>always</a:t>
            </a:r>
            <a:r>
              <a:rPr lang="de-DE" dirty="0" smtClean="0"/>
              <a:t>“ </a:t>
            </a:r>
            <a:r>
              <a:rPr lang="de-DE" dirty="0" err="1" smtClean="0"/>
              <a:t>bougth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saw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3100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22nd </a:t>
            </a:r>
            <a:r>
              <a:rPr lang="de-DE" dirty="0" err="1" smtClean="0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88586" y="1700808"/>
            <a:ext cx="87045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analyzing </a:t>
            </a:r>
            <a:r>
              <a:rPr lang="en-US" dirty="0"/>
              <a:t>the number of order, basket and click transactions, we discovered</a:t>
            </a:r>
          </a:p>
          <a:p>
            <a:r>
              <a:rPr lang="en-US" dirty="0"/>
              <a:t>that during the first 22 days of our training set the number of click transactions</a:t>
            </a:r>
          </a:p>
          <a:p>
            <a:r>
              <a:rPr lang="en-US" dirty="0"/>
              <a:t>was noticeably lower than during the following days.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Reasons </a:t>
            </a:r>
            <a:r>
              <a:rPr lang="en-US" dirty="0"/>
              <a:t>for that may be </a:t>
            </a:r>
            <a:r>
              <a:rPr lang="en-US" dirty="0" smtClean="0"/>
              <a:t>for example </a:t>
            </a:r>
            <a:r>
              <a:rPr lang="en-US" dirty="0"/>
              <a:t>different data creation processes. We decided to exclude these 22 </a:t>
            </a:r>
            <a:r>
              <a:rPr lang="en-US" dirty="0" smtClean="0"/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Judgment of the Court </a:t>
            </a:r>
            <a:r>
              <a:rPr lang="en-US" dirty="0"/>
              <a:t>(First Chamber - </a:t>
            </a:r>
            <a:r>
              <a:rPr lang="en-US" dirty="0" err="1"/>
              <a:t>EuGH</a:t>
            </a:r>
            <a:r>
              <a:rPr lang="en-US" dirty="0"/>
              <a:t>) of 19 October 2016:</a:t>
            </a:r>
          </a:p>
          <a:p>
            <a:pPr marL="268288"/>
            <a:r>
              <a:rPr lang="en-US" sz="1400" dirty="0" smtClean="0"/>
              <a:t>Deutsche </a:t>
            </a:r>
            <a:r>
              <a:rPr lang="en-US" sz="1400" dirty="0"/>
              <a:t>Parkinson </a:t>
            </a:r>
            <a:r>
              <a:rPr lang="en-US" sz="1400" dirty="0" err="1"/>
              <a:t>Vereinigung</a:t>
            </a:r>
            <a:r>
              <a:rPr lang="en-US" sz="1400" dirty="0"/>
              <a:t> eV vs </a:t>
            </a:r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zur</a:t>
            </a:r>
            <a:r>
              <a:rPr lang="en-US" sz="1400" dirty="0"/>
              <a:t> </a:t>
            </a:r>
            <a:r>
              <a:rPr lang="en-US" sz="1400" dirty="0" err="1"/>
              <a:t>Bekämpfung</a:t>
            </a:r>
            <a:r>
              <a:rPr lang="en-US" sz="1400" dirty="0"/>
              <a:t> </a:t>
            </a:r>
            <a:r>
              <a:rPr lang="en-US" sz="1400" dirty="0" err="1"/>
              <a:t>unlauteren</a:t>
            </a:r>
            <a:r>
              <a:rPr lang="en-US" sz="1400" dirty="0"/>
              <a:t> </a:t>
            </a:r>
            <a:r>
              <a:rPr lang="en-US" sz="1400" dirty="0" err="1"/>
              <a:t>Wettbewerbs</a:t>
            </a:r>
            <a:r>
              <a:rPr lang="en-US" sz="1400" dirty="0"/>
              <a:t> </a:t>
            </a:r>
            <a:r>
              <a:rPr lang="en-US" sz="1400" dirty="0" smtClean="0"/>
              <a:t>eV</a:t>
            </a:r>
            <a:br>
              <a:rPr lang="en-US" sz="1400" dirty="0" smtClean="0"/>
            </a:br>
            <a:r>
              <a:rPr lang="de-DE" sz="1400" dirty="0" smtClean="0"/>
              <a:t>Setting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prices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medicine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on </a:t>
            </a:r>
            <a:r>
              <a:rPr lang="de-DE" sz="1400" dirty="0" err="1"/>
              <a:t>prescription</a:t>
            </a:r>
            <a:r>
              <a:rPr lang="de-DE" sz="1400" dirty="0"/>
              <a:t>,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against</a:t>
            </a:r>
            <a:r>
              <a:rPr lang="de-DE" sz="1400" dirty="0"/>
              <a:t> European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Transformation, Data </a:t>
            </a:r>
            <a:r>
              <a:rPr lang="de-DE" dirty="0"/>
              <a:t>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Baseline</a:t>
            </a:r>
            <a:endParaRPr lang="de-DE" dirty="0" smtClean="0"/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defauft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model: Average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</a:t>
            </a:r>
            <a:r>
              <a:rPr lang="en-US" dirty="0" smtClean="0"/>
              <a:t>Final </a:t>
            </a:r>
            <a:r>
              <a:rPr lang="en-US" dirty="0"/>
              <a:t>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Approache</a:t>
            </a:r>
            <a:r>
              <a:rPr lang="de-DE" dirty="0" smtClean="0"/>
              <a:t> – </a:t>
            </a:r>
            <a:r>
              <a:rPr lang="de-DE" dirty="0" err="1" smtClean="0"/>
              <a:t>One-Step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One-Step</a:t>
            </a:r>
            <a:endParaRPr lang="de-DE" dirty="0" smtClean="0"/>
          </a:p>
          <a:p>
            <a:pPr marL="420688" indent="-285750"/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9.161 by using GTB (Gradient Boosted Trees)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</a:t>
            </a:r>
            <a:r>
              <a:rPr lang="de-DE" dirty="0" smtClean="0"/>
              <a:t>Understanding/Engineering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on hold</a:t>
            </a:r>
            <a:endParaRPr lang="de-DE" sz="2000" b="1" dirty="0">
              <a:solidFill>
                <a:srgbClr val="C00000"/>
              </a:solidFill>
            </a:endParaRPr>
          </a:p>
          <a:p>
            <a:pPr marL="542925" lvl="1" indent="0">
              <a:buNone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111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95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only16 </a:t>
            </a:r>
            <a:r>
              <a:rPr lang="de-DE" dirty="0" err="1"/>
              <a:t>start</a:t>
            </a:r>
            <a:r>
              <a:rPr lang="de-DE" dirty="0"/>
              <a:t> initial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approache</a:t>
            </a:r>
            <a:r>
              <a:rPr lang="de-DE" dirty="0"/>
              <a:t> = RMSE 9.747 </a:t>
            </a:r>
          </a:p>
          <a:p>
            <a:pPr lvl="1"/>
            <a:r>
              <a:rPr lang="de-DE" dirty="0"/>
              <a:t>After </a:t>
            </a:r>
            <a:r>
              <a:rPr lang="de-DE" dirty="0" err="1"/>
              <a:t>analyises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GTB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44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groupig</a:t>
            </a:r>
            <a:r>
              <a:rPr lang="de-DE" dirty="0"/>
              <a:t> multiple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b="1" dirty="0" smtClean="0"/>
              <a:t>Summary </a:t>
            </a:r>
            <a:r>
              <a:rPr lang="de-DE" b="1" dirty="0" err="1" smtClean="0"/>
              <a:t>about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feature</a:t>
            </a:r>
            <a:r>
              <a:rPr lang="de-DE" b="1" dirty="0" smtClean="0"/>
              <a:t> </a:t>
            </a:r>
            <a:r>
              <a:rPr lang="de-DE" b="1" dirty="0" err="1" smtClean="0"/>
              <a:t>engineering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542925" lvl="1" indent="0">
              <a:buNone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smtClean="0"/>
              <a:t>was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basket</a:t>
            </a:r>
            <a:r>
              <a:rPr lang="de-DE" dirty="0" smtClean="0"/>
              <a:t> was </a:t>
            </a:r>
            <a:r>
              <a:rPr lang="de-DE" dirty="0" err="1" smtClean="0"/>
              <a:t>orderd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</a:t>
            </a:r>
          </a:p>
          <a:p>
            <a:pPr lvl="1"/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imbalance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Recall 49.45%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precision</a:t>
            </a:r>
            <a:r>
              <a:rPr lang="de-DE" dirty="0" smtClean="0"/>
              <a:t> 15.93%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GTB.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32193" y="1988839"/>
            <a:ext cx="3944958" cy="4248473"/>
          </a:xfrm>
          <a:ln>
            <a:solidFill>
              <a:schemeClr val="bg2"/>
            </a:solidFill>
          </a:ln>
        </p:spPr>
        <p:txBody>
          <a:bodyPr/>
          <a:lstStyle/>
          <a:p>
            <a:pPr marL="420688" indent="-285750"/>
            <a:endParaRPr lang="de-DE" sz="2000" dirty="0" smtClean="0"/>
          </a:p>
          <a:p>
            <a:pPr marL="420688" indent="-285750"/>
            <a:r>
              <a:rPr lang="de-DE" sz="2000" dirty="0" smtClean="0"/>
              <a:t>Main </a:t>
            </a:r>
            <a:r>
              <a:rPr lang="de-DE" sz="2000" dirty="0" err="1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endParaRPr lang="de-DE" sz="2000" dirty="0" smtClean="0"/>
          </a:p>
          <a:p>
            <a:pPr marL="909638" lvl="1" indent="-285750"/>
            <a:r>
              <a:rPr lang="de-DE" sz="1600" dirty="0" err="1" smtClean="0"/>
              <a:t>Basket</a:t>
            </a:r>
            <a:r>
              <a:rPr lang="de-DE" sz="1600" dirty="0"/>
              <a:t> </a:t>
            </a:r>
            <a:r>
              <a:rPr lang="de-DE" sz="1600" dirty="0" smtClean="0"/>
              <a:t>(#4)</a:t>
            </a:r>
          </a:p>
          <a:p>
            <a:pPr marL="909638" lvl="1" indent="-285750"/>
            <a:r>
              <a:rPr lang="de-DE" sz="1600" dirty="0" smtClean="0"/>
              <a:t>Day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(#5)</a:t>
            </a:r>
          </a:p>
          <a:p>
            <a:pPr marL="909638" lvl="1" indent="-285750"/>
            <a:r>
              <a:rPr lang="de-DE" sz="1600" dirty="0" err="1" smtClean="0"/>
              <a:t>Week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(#3)</a:t>
            </a:r>
          </a:p>
          <a:p>
            <a:pPr marL="909638" lvl="1" indent="-285750"/>
            <a:r>
              <a:rPr lang="de-DE" sz="1600" dirty="0" smtClean="0"/>
              <a:t>Price (#17)</a:t>
            </a:r>
          </a:p>
          <a:p>
            <a:pPr marL="909638" lvl="1" indent="-285750"/>
            <a:r>
              <a:rPr lang="de-DE" sz="1600" dirty="0" smtClean="0"/>
              <a:t>Order (#2)</a:t>
            </a:r>
            <a:endParaRPr lang="de-DE" sz="1600" dirty="0" smtClean="0"/>
          </a:p>
          <a:p>
            <a:pPr marL="909638" lvl="1" indent="-285750"/>
            <a:r>
              <a:rPr lang="de-DE" sz="1600" dirty="0" err="1" smtClean="0"/>
              <a:t>Others</a:t>
            </a:r>
            <a:r>
              <a:rPr lang="de-DE" sz="1600" dirty="0" smtClean="0"/>
              <a:t> (#13)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1560" y="1988839"/>
            <a:ext cx="3944957" cy="424847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endParaRPr lang="de-DE" dirty="0" smtClean="0"/>
          </a:p>
          <a:p>
            <a:r>
              <a:rPr lang="de-DE" dirty="0" smtClean="0"/>
              <a:t>95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biggest</a:t>
            </a:r>
            <a:r>
              <a:rPr lang="de-DE" dirty="0" smtClean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 smtClean="0"/>
              <a:t>: </a:t>
            </a:r>
            <a:r>
              <a:rPr lang="de-DE" dirty="0" err="1" smtClean="0"/>
              <a:t>Basket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et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GTB </a:t>
            </a:r>
            <a:r>
              <a:rPr lang="de-DE" dirty="0" err="1" smtClean="0"/>
              <a:t>from</a:t>
            </a:r>
            <a:r>
              <a:rPr lang="de-DE" dirty="0" smtClean="0"/>
              <a:t> 111 </a:t>
            </a:r>
            <a:r>
              <a:rPr lang="de-DE" dirty="0" err="1" smtClean="0"/>
              <a:t>to</a:t>
            </a:r>
            <a:r>
              <a:rPr lang="de-DE" dirty="0" smtClean="0"/>
              <a:t> 44 </a:t>
            </a:r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11560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Development </a:t>
            </a:r>
            <a:r>
              <a:rPr lang="de-DE" sz="2400" dirty="0" err="1" smtClean="0">
                <a:solidFill>
                  <a:schemeClr val="tx1"/>
                </a:solidFill>
              </a:rPr>
              <a:t>of</a:t>
            </a:r>
            <a:r>
              <a:rPr lang="de-DE" sz="2400" dirty="0" smtClean="0">
                <a:solidFill>
                  <a:schemeClr val="tx1"/>
                </a:solidFill>
              </a:rPr>
              <a:t> Features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732193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Use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of</a:t>
            </a:r>
            <a:r>
              <a:rPr lang="de-DE" sz="2400" dirty="0" smtClean="0">
                <a:solidFill>
                  <a:schemeClr val="tx1"/>
                </a:solidFill>
              </a:rPr>
              <a:t> Features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892433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 44 Features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2751799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 111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6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Preprocessing Examples</a:t>
            </a:r>
            <a:endParaRPr lang="en-GB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DE6BF-F119-46BE-A2B4-831903F5C4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 Dataset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Training  	Days 22 – 63 (</a:t>
            </a:r>
            <a:r>
              <a:rPr lang="de-DE" dirty="0" err="1" smtClean="0"/>
              <a:t>Sunday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Saturday</a:t>
            </a:r>
            <a:r>
              <a:rPr lang="de-DE" dirty="0" smtClean="0"/>
              <a:t>, </a:t>
            </a:r>
            <a:r>
              <a:rPr lang="de-DE" dirty="0" err="1" smtClean="0"/>
              <a:t>cut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						</a:t>
            </a:r>
            <a:r>
              <a:rPr lang="de-DE" dirty="0" err="1" smtClean="0"/>
              <a:t>court</a:t>
            </a:r>
            <a:r>
              <a:rPr lang="de-DE" dirty="0" smtClean="0"/>
              <a:t> </a:t>
            </a:r>
            <a:r>
              <a:rPr lang="de-DE" dirty="0" err="1" smtClean="0"/>
              <a:t>judgement</a:t>
            </a:r>
            <a:r>
              <a:rPr lang="de-DE" dirty="0" smtClean="0"/>
              <a:t> on </a:t>
            </a:r>
            <a:r>
              <a:rPr lang="de-DE" dirty="0" err="1" smtClean="0"/>
              <a:t>day</a:t>
            </a:r>
            <a:r>
              <a:rPr lang="de-DE" dirty="0" smtClean="0"/>
              <a:t> 19 </a:t>
            </a:r>
            <a:r>
              <a:rPr lang="de-DE" dirty="0" err="1" smtClean="0"/>
              <a:t>Oct</a:t>
            </a:r>
            <a:r>
              <a:rPr lang="de-DE" dirty="0" smtClean="0"/>
              <a:t>.)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Evaluation</a:t>
            </a:r>
            <a:r>
              <a:rPr lang="de-DE" dirty="0" smtClean="0"/>
              <a:t>	Days 64 – 93 (</a:t>
            </a:r>
            <a:r>
              <a:rPr lang="de-DE" dirty="0" err="1" smtClean="0"/>
              <a:t>Sunday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….) 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Class Dataset</a:t>
            </a:r>
            <a:endParaRPr lang="de-DE" dirty="0"/>
          </a:p>
          <a:p>
            <a:pPr lvl="1"/>
            <a:r>
              <a:rPr lang="de-DE" dirty="0" smtClean="0"/>
              <a:t>Task		Days 94 – 123 (</a:t>
            </a:r>
            <a:r>
              <a:rPr lang="de-DE" dirty="0" err="1" smtClean="0"/>
              <a:t>Sunday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…) 		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250825" y="4077072"/>
            <a:ext cx="8432800" cy="72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508104" y="315206"/>
            <a:ext cx="3816424" cy="17159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TIMO &amp; Co: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preprocessing</a:t>
            </a:r>
            <a:r>
              <a:rPr lang="de-DE" dirty="0" smtClean="0"/>
              <a:t>???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4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Transformation, Data </a:t>
            </a:r>
            <a:r>
              <a:rPr lang="de-DE" dirty="0"/>
              <a:t>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approaches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7625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87625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9040" y="2744905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2329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(Orders with Classification)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650126" y="3879878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regression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74256" y="2143871"/>
            <a:ext cx="1656000" cy="2191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an improved regression learner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predicting revenue directl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or</a:t>
            </a:r>
          </a:p>
          <a:p>
            <a:pPr marL="171450" indent="-171450" algn="ctr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quantity and calculate revenue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4680240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Partial two step model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80239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4860350" y="3861048"/>
            <a:ext cx="1656000" cy="138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all “order” actions</a:t>
            </a:r>
          </a:p>
        </p:txBody>
      </p:sp>
      <p:sp>
        <p:nvSpPr>
          <p:cNvPr id="40" name="Rechteck 39"/>
          <p:cNvSpPr/>
          <p:nvPr/>
        </p:nvSpPr>
        <p:spPr>
          <a:xfrm>
            <a:off x="4878239" y="1988840"/>
            <a:ext cx="1638111" cy="6889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Pfeil: nach oben gekrümmt 16"/>
          <p:cNvSpPr/>
          <p:nvPr/>
        </p:nvSpPr>
        <p:spPr>
          <a:xfrm flipH="1">
            <a:off x="5877774" y="5597944"/>
            <a:ext cx="2171109" cy="759893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feil: Chevron 22"/>
          <p:cNvSpPr/>
          <p:nvPr/>
        </p:nvSpPr>
        <p:spPr>
          <a:xfrm rot="5400000">
            <a:off x="5452207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003914" y="2824001"/>
            <a:ext cx="1368286" cy="369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only highly confident values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Transformation, Data </a:t>
            </a:r>
            <a:r>
              <a:rPr lang="de-DE" dirty="0"/>
              <a:t>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smtClean="0"/>
              <a:t>Baseline: RMSE = 10.238	(</a:t>
            </a:r>
            <a:r>
              <a:rPr lang="de-DE" dirty="0" err="1" smtClean="0"/>
              <a:t>and</a:t>
            </a:r>
            <a:r>
              <a:rPr lang="de-DE" dirty="0" smtClean="0"/>
              <a:t> GBT: 9.679)</a:t>
            </a:r>
            <a:endParaRPr lang="de-DE" dirty="0"/>
          </a:p>
          <a:p>
            <a:pPr marL="420688" indent="-285750"/>
            <a:endParaRPr lang="de-DE" dirty="0" smtClean="0"/>
          </a:p>
          <a:p>
            <a:pPr marL="134938" indent="0">
              <a:buNone/>
            </a:pPr>
            <a:endParaRPr lang="de-DE" b="1" dirty="0" smtClean="0"/>
          </a:p>
          <a:p>
            <a:pPr marL="134938" indent="0">
              <a:buNone/>
            </a:pPr>
            <a:r>
              <a:rPr lang="de-DE" b="1" dirty="0" err="1" smtClean="0"/>
              <a:t>Competing</a:t>
            </a:r>
            <a:r>
              <a:rPr lang="de-DE" b="1" dirty="0" smtClean="0"/>
              <a:t> </a:t>
            </a:r>
            <a:r>
              <a:rPr lang="de-DE" b="1" dirty="0" err="1" smtClean="0"/>
              <a:t>approaches</a:t>
            </a:r>
            <a:r>
              <a:rPr lang="de-DE" b="1" dirty="0" smtClean="0"/>
              <a:t>:</a:t>
            </a:r>
            <a:endParaRPr lang="de-DE" b="1" dirty="0"/>
          </a:p>
          <a:p>
            <a:pPr marL="134938" indent="0">
              <a:buNone/>
            </a:pPr>
            <a:endParaRPr lang="de-DE" dirty="0" smtClean="0"/>
          </a:p>
          <a:p>
            <a:pPr marL="420688" indent="-285750"/>
            <a:r>
              <a:rPr lang="de-DE" dirty="0" smtClean="0"/>
              <a:t>Part. </a:t>
            </a:r>
            <a:r>
              <a:rPr lang="de-DE" dirty="0" err="1" smtClean="0"/>
              <a:t>Two-Step</a:t>
            </a:r>
            <a:r>
              <a:rPr lang="de-DE" dirty="0" smtClean="0"/>
              <a:t>: RMSE = 9.218 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err="1" smtClean="0"/>
              <a:t>One-Step</a:t>
            </a:r>
            <a:r>
              <a:rPr lang="de-DE" dirty="0" smtClean="0"/>
              <a:t>: RMSE = 9.161</a:t>
            </a:r>
          </a:p>
          <a:p>
            <a:pPr marL="623888" lvl="1" indent="0">
              <a:buNone/>
            </a:pPr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30" y="2564905"/>
            <a:ext cx="3895515" cy="25922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30030" y="5264106"/>
            <a:ext cx="2265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* http</a:t>
            </a:r>
            <a:r>
              <a:rPr lang="de-DE" sz="1100" dirty="0"/>
              <a:t>://unisci24.com/178087.html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0825" y="2564904"/>
            <a:ext cx="8642350" cy="25922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5" y="1268761"/>
            <a:ext cx="8642350" cy="79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Two-Step</a:t>
            </a:r>
            <a:r>
              <a:rPr lang="de-DE" dirty="0" smtClean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tried</a:t>
            </a:r>
            <a:r>
              <a:rPr lang="de-DE" sz="2000" dirty="0" smtClean="0"/>
              <a:t>					</a:t>
            </a:r>
            <a:r>
              <a:rPr lang="de-DE" b="1" dirty="0"/>
              <a:t>RMSE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sz="2000" dirty="0" smtClean="0"/>
              <a:t>Regression </a:t>
            </a:r>
            <a:r>
              <a:rPr lang="de-DE" sz="2000" dirty="0" err="1" smtClean="0"/>
              <a:t>with</a:t>
            </a:r>
            <a:r>
              <a:rPr lang="de-DE" sz="2000" dirty="0" smtClean="0"/>
              <a:t> 75% </a:t>
            </a:r>
            <a:r>
              <a:rPr lang="de-DE" sz="2000" dirty="0" err="1" smtClean="0"/>
              <a:t>accuracy</a:t>
            </a:r>
            <a:r>
              <a:rPr lang="de-DE" sz="2000" dirty="0" smtClean="0"/>
              <a:t> in </a:t>
            </a:r>
            <a:r>
              <a:rPr lang="de-DE" sz="2000" dirty="0" err="1" smtClean="0"/>
              <a:t>prior</a:t>
            </a:r>
            <a:r>
              <a:rPr lang="de-DE" sz="2000" dirty="0" smtClean="0"/>
              <a:t>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		</a:t>
            </a:r>
            <a:r>
              <a:rPr lang="de-DE" sz="2000" b="1" dirty="0" smtClean="0"/>
              <a:t>XXXX</a:t>
            </a:r>
          </a:p>
          <a:p>
            <a:pPr marL="420688" indent="-285750"/>
            <a:endParaRPr lang="de-DE" sz="2000" dirty="0" smtClean="0"/>
          </a:p>
          <a:p>
            <a:pPr marL="420688" indent="-285750"/>
            <a:r>
              <a:rPr lang="de-DE" sz="2000" dirty="0" smtClean="0"/>
              <a:t>Potential </a:t>
            </a:r>
            <a:r>
              <a:rPr lang="de-DE" sz="2000" dirty="0" err="1" smtClean="0"/>
              <a:t>result</a:t>
            </a:r>
            <a:r>
              <a:rPr lang="de-DE" sz="2000" dirty="0" smtClean="0"/>
              <a:t>: Regression </a:t>
            </a:r>
            <a:r>
              <a:rPr lang="de-DE" sz="2000" dirty="0" err="1" smtClean="0"/>
              <a:t>with</a:t>
            </a:r>
            <a:r>
              <a:rPr lang="de-DE" sz="2000" dirty="0" smtClean="0"/>
              <a:t> „</a:t>
            </a:r>
            <a:r>
              <a:rPr lang="de-DE" sz="2000" dirty="0" err="1" smtClean="0"/>
              <a:t>order</a:t>
            </a:r>
            <a:r>
              <a:rPr lang="de-DE" sz="2000" dirty="0" smtClean="0"/>
              <a:t>=1“	</a:t>
            </a:r>
            <a:r>
              <a:rPr lang="de-DE" sz="2000" dirty="0"/>
              <a:t>	</a:t>
            </a:r>
            <a:r>
              <a:rPr lang="de-DE" sz="2000" dirty="0" smtClean="0"/>
              <a:t>	</a:t>
            </a:r>
            <a:r>
              <a:rPr lang="de-DE" sz="2000" b="1" dirty="0" smtClean="0"/>
              <a:t>4.797</a:t>
            </a:r>
          </a:p>
          <a:p>
            <a:pPr marL="909638" lvl="1" indent="-285750"/>
            <a:r>
              <a:rPr lang="de-DE" sz="1600" dirty="0" smtClean="0">
                <a:sym typeface="Wingdings" panose="05000000000000000000" pitchFamily="2" charset="2"/>
              </a:rPr>
              <a:t>100% </a:t>
            </a:r>
            <a:r>
              <a:rPr lang="de-DE" sz="1600" dirty="0" err="1" smtClean="0">
                <a:sym typeface="Wingdings" panose="05000000000000000000" pitchFamily="2" charset="2"/>
              </a:rPr>
              <a:t>accuracy</a:t>
            </a:r>
            <a:r>
              <a:rPr lang="de-DE" sz="1600" dirty="0" smtClean="0">
                <a:sym typeface="Wingdings" panose="05000000000000000000" pitchFamily="2" charset="2"/>
              </a:rPr>
              <a:t>, </a:t>
            </a:r>
          </a:p>
          <a:p>
            <a:pPr marL="909638" lvl="1" indent="-285750"/>
            <a:r>
              <a:rPr lang="de-DE" sz="1600" dirty="0" err="1" smtClean="0">
                <a:sym typeface="Wingdings" panose="05000000000000000000" pitchFamily="2" charset="2"/>
              </a:rPr>
              <a:t>hence</a:t>
            </a:r>
            <a:r>
              <a:rPr lang="de-DE" sz="1600" dirty="0" smtClean="0">
                <a:sym typeface="Wingdings" panose="05000000000000000000" pitchFamily="2" charset="2"/>
              </a:rPr>
              <a:t> a </a:t>
            </a:r>
            <a:r>
              <a:rPr lang="de-DE" sz="1600" dirty="0" err="1" smtClean="0">
                <a:sym typeface="Wingdings" panose="05000000000000000000" pitchFamily="2" charset="2"/>
              </a:rPr>
              <a:t>perfect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classification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would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lead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to</a:t>
            </a:r>
            <a:r>
              <a:rPr lang="de-DE" sz="1600" dirty="0" smtClean="0">
                <a:sym typeface="Wingdings" panose="05000000000000000000" pitchFamily="2" charset="2"/>
              </a:rPr>
              <a:t> a </a:t>
            </a:r>
            <a:r>
              <a:rPr lang="de-DE" sz="1600" dirty="0" err="1" smtClean="0">
                <a:sym typeface="Wingdings" panose="05000000000000000000" pitchFamily="2" charset="2"/>
              </a:rPr>
              <a:t>very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</a:p>
          <a:p>
            <a:pPr marL="623888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	</a:t>
            </a:r>
            <a:r>
              <a:rPr lang="de-DE" sz="1600" dirty="0" err="1" smtClean="0">
                <a:sym typeface="Wingdings" panose="05000000000000000000" pitchFamily="2" charset="2"/>
              </a:rPr>
              <a:t>big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baseline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improvement</a:t>
            </a:r>
            <a:endParaRPr lang="de-DE" sz="1600" dirty="0" smtClean="0">
              <a:sym typeface="Wingdings" panose="05000000000000000000" pitchFamily="2" charset="2"/>
            </a:endParaRPr>
          </a:p>
          <a:p>
            <a:pPr marL="420688" indent="-285750"/>
            <a:endParaRPr lang="de-DE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de-DE" sz="2000" dirty="0" err="1" smtClean="0">
                <a:sym typeface="Wingdings" panose="05000000000000000000" pitchFamily="2" charset="2"/>
              </a:rPr>
              <a:t>Two-step</a:t>
            </a:r>
            <a:r>
              <a:rPr lang="de-DE" sz="2000" dirty="0" smtClean="0">
                <a:sym typeface="Wingdings" panose="05000000000000000000" pitchFamily="2" charset="2"/>
              </a:rPr>
              <a:t> Regression </a:t>
            </a:r>
            <a:r>
              <a:rPr lang="de-DE" sz="2000" dirty="0" err="1">
                <a:sym typeface="Wingdings" panose="05000000000000000000" pitchFamily="2" charset="2"/>
              </a:rPr>
              <a:t>w</a:t>
            </a:r>
            <a:r>
              <a:rPr lang="de-DE" sz="2000" dirty="0" err="1" smtClean="0">
                <a:sym typeface="Wingdings" panose="05000000000000000000" pitchFamily="2" charset="2"/>
              </a:rPr>
              <a:t>ith</a:t>
            </a:r>
            <a:r>
              <a:rPr lang="de-DE" sz="2000" dirty="0" smtClean="0">
                <a:sym typeface="Wingdings" panose="05000000000000000000" pitchFamily="2" charset="2"/>
              </a:rPr>
              <a:t> 82% </a:t>
            </a:r>
            <a:r>
              <a:rPr lang="de-DE" sz="2000" dirty="0" err="1" smtClean="0">
                <a:sym typeface="Wingdings" panose="05000000000000000000" pitchFamily="2" charset="2"/>
              </a:rPr>
              <a:t>accuracy</a:t>
            </a:r>
            <a:r>
              <a:rPr lang="de-DE" sz="2000" dirty="0" smtClean="0">
                <a:sym typeface="Wingdings" panose="05000000000000000000" pitchFamily="2" charset="2"/>
              </a:rPr>
              <a:t> due </a:t>
            </a:r>
            <a:r>
              <a:rPr lang="de-DE" sz="2000" dirty="0" err="1" smtClean="0">
                <a:sym typeface="Wingdings" panose="05000000000000000000" pitchFamily="2" charset="2"/>
              </a:rPr>
              <a:t>to</a:t>
            </a:r>
            <a:r>
              <a:rPr lang="de-DE" sz="2000" dirty="0" smtClean="0">
                <a:sym typeface="Wingdings" panose="05000000000000000000" pitchFamily="2" charset="2"/>
              </a:rPr>
              <a:t>		</a:t>
            </a:r>
            <a:r>
              <a:rPr lang="de-DE" sz="2000" b="1" dirty="0" smtClean="0">
                <a:sym typeface="Wingdings" panose="05000000000000000000" pitchFamily="2" charset="2"/>
              </a:rPr>
              <a:t>XXXX</a:t>
            </a:r>
            <a:r>
              <a:rPr lang="de-DE" sz="2000" dirty="0">
                <a:sym typeface="Wingdings" panose="05000000000000000000" pitchFamily="2" charset="2"/>
              </a:rPr>
              <a:t/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 smtClean="0">
                <a:sym typeface="Wingdings" panose="05000000000000000000" pitchFamily="2" charset="2"/>
              </a:rPr>
              <a:t>classification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improvements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420688" indent="-285750"/>
            <a:endParaRPr lang="de-DE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de-DE" sz="2000" dirty="0" smtClean="0">
                <a:sym typeface="Wingdings" panose="05000000000000000000" pitchFamily="2" charset="2"/>
              </a:rPr>
              <a:t>Partial </a:t>
            </a:r>
            <a:r>
              <a:rPr lang="de-DE" sz="2000" dirty="0" err="1">
                <a:sym typeface="Wingdings" panose="05000000000000000000" pitchFamily="2" charset="2"/>
              </a:rPr>
              <a:t>t</a:t>
            </a:r>
            <a:r>
              <a:rPr lang="de-DE" sz="2000" dirty="0" err="1" smtClean="0">
                <a:sym typeface="Wingdings" panose="05000000000000000000" pitchFamily="2" charset="2"/>
              </a:rPr>
              <a:t>wo-step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Regr</a:t>
            </a:r>
            <a:r>
              <a:rPr lang="de-DE" sz="2000" dirty="0" smtClean="0">
                <a:sym typeface="Wingdings" panose="05000000000000000000" pitchFamily="2" charset="2"/>
              </a:rPr>
              <a:t>. (high </a:t>
            </a:r>
            <a:r>
              <a:rPr lang="de-DE" sz="2000" dirty="0" err="1" smtClean="0">
                <a:sym typeface="Wingdings" panose="05000000000000000000" pitchFamily="2" charset="2"/>
              </a:rPr>
              <a:t>confidence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values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only</a:t>
            </a:r>
            <a:r>
              <a:rPr lang="de-DE" sz="2000" dirty="0" smtClean="0">
                <a:sym typeface="Wingdings" panose="05000000000000000000" pitchFamily="2" charset="2"/>
              </a:rPr>
              <a:t>)</a:t>
            </a:r>
            <a:r>
              <a:rPr lang="de-DE" sz="2000" dirty="0">
                <a:sym typeface="Wingdings" panose="05000000000000000000" pitchFamily="2" charset="2"/>
              </a:rPr>
              <a:t>	</a:t>
            </a:r>
            <a:r>
              <a:rPr lang="de-DE" sz="2000" dirty="0" smtClean="0">
                <a:sym typeface="Wingdings" panose="05000000000000000000" pitchFamily="2" charset="2"/>
              </a:rPr>
              <a:t>	</a:t>
            </a:r>
            <a:r>
              <a:rPr lang="de-DE" sz="2000" b="1" dirty="0" smtClean="0">
                <a:sym typeface="Wingdings" panose="05000000000000000000" pitchFamily="2" charset="2"/>
              </a:rPr>
              <a:t>9.218</a:t>
            </a:r>
            <a:r>
              <a:rPr lang="de-DE" sz="2000" dirty="0" smtClean="0">
                <a:sym typeface="Wingdings" panose="05000000000000000000" pitchFamily="2" charset="2"/>
              </a:rPr>
              <a:t/>
            </a:r>
            <a:br>
              <a:rPr lang="de-DE" sz="2000" dirty="0" smtClean="0">
                <a:sym typeface="Wingdings" panose="05000000000000000000" pitchFamily="2" charset="2"/>
              </a:rPr>
            </a:br>
            <a:r>
              <a:rPr lang="de-DE" sz="2000" dirty="0" err="1" smtClean="0">
                <a:sym typeface="Wingdings" panose="05000000000000000000" pitchFamily="2" charset="2"/>
              </a:rPr>
              <a:t>with</a:t>
            </a:r>
            <a:r>
              <a:rPr lang="de-DE" sz="2000" dirty="0" smtClean="0">
                <a:sym typeface="Wingdings" panose="05000000000000000000" pitchFamily="2" charset="2"/>
              </a:rPr>
              <a:t> 95% </a:t>
            </a:r>
            <a:r>
              <a:rPr lang="de-DE" sz="2000" dirty="0" err="1" smtClean="0">
                <a:sym typeface="Wingdings" panose="05000000000000000000" pitchFamily="2" charset="2"/>
              </a:rPr>
              <a:t>accurancy</a:t>
            </a:r>
            <a:endParaRPr lang="de-DE" sz="2000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Two-Step</a:t>
            </a:r>
            <a:r>
              <a:rPr lang="de-DE" dirty="0" smtClean="0"/>
              <a:t> </a:t>
            </a:r>
            <a:r>
              <a:rPr lang="de-DE" dirty="0"/>
              <a:t>– Prior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tried</a:t>
            </a:r>
            <a:r>
              <a:rPr lang="de-DE" sz="2000" dirty="0" smtClean="0"/>
              <a:t>				        </a:t>
            </a:r>
            <a:r>
              <a:rPr lang="de-DE" b="1" dirty="0" err="1" smtClean="0"/>
              <a:t>Accuracy</a:t>
            </a:r>
            <a:endParaRPr lang="de-DE" b="1" dirty="0"/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sz="2000" dirty="0" err="1" smtClean="0"/>
              <a:t>Classification</a:t>
            </a:r>
            <a:r>
              <a:rPr lang="de-DE" sz="2000" dirty="0" smtClean="0"/>
              <a:t> Baseline </a:t>
            </a:r>
            <a:r>
              <a:rPr lang="de-DE" sz="2000" dirty="0" err="1" smtClean="0"/>
              <a:t>with</a:t>
            </a:r>
            <a:r>
              <a:rPr lang="de-DE" sz="2000" dirty="0" smtClean="0"/>
              <a:t> Naive </a:t>
            </a:r>
            <a:r>
              <a:rPr lang="de-DE" sz="2000" dirty="0" err="1" smtClean="0"/>
              <a:t>Bayes</a:t>
            </a:r>
            <a:r>
              <a:rPr lang="de-DE" sz="2000" dirty="0" smtClean="0"/>
              <a:t>			  </a:t>
            </a:r>
            <a:r>
              <a:rPr lang="de-DE" sz="2000" b="1" dirty="0" smtClean="0"/>
              <a:t>75%</a:t>
            </a:r>
            <a:endParaRPr lang="de-DE" sz="2000" b="1" dirty="0" smtClean="0"/>
          </a:p>
          <a:p>
            <a:pPr marL="420688" indent="-285750"/>
            <a:endParaRPr lang="de-DE" sz="2000" dirty="0" smtClean="0"/>
          </a:p>
          <a:p>
            <a:pPr marL="477838" indent="-342900"/>
            <a:r>
              <a:rPr lang="de-DE" sz="2000" dirty="0" err="1" smtClean="0"/>
              <a:t>Using</a:t>
            </a:r>
            <a:r>
              <a:rPr lang="de-DE" sz="2000" dirty="0" smtClean="0"/>
              <a:t> all </a:t>
            </a:r>
            <a:r>
              <a:rPr lang="de-DE" sz="2000" dirty="0" err="1"/>
              <a:t>c</a:t>
            </a:r>
            <a:r>
              <a:rPr lang="de-DE" sz="2000" dirty="0" err="1" smtClean="0"/>
              <a:t>lassfication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algorithms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an			</a:t>
            </a:r>
            <a:r>
              <a:rPr lang="de-DE" sz="2000" b="1" dirty="0" smtClean="0"/>
              <a:t>~</a:t>
            </a:r>
            <a:r>
              <a:rPr lang="de-DE" sz="2000" b="1" dirty="0"/>
              <a:t>80%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2000" dirty="0" err="1" smtClean="0"/>
              <a:t>evolutionary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 </a:t>
            </a:r>
            <a:r>
              <a:rPr lang="de-DE" sz="2000" dirty="0" err="1" smtClean="0"/>
              <a:t>selection</a:t>
            </a:r>
            <a:endParaRPr lang="de-DE" sz="2000" b="1" dirty="0"/>
          </a:p>
          <a:p>
            <a:pPr marL="966788" lvl="1" indent="-342900"/>
            <a:r>
              <a:rPr lang="de-DE" sz="1600" b="1" dirty="0" smtClean="0"/>
              <a:t>Best:</a:t>
            </a:r>
            <a:r>
              <a:rPr lang="de-DE" sz="1600" dirty="0" smtClean="0"/>
              <a:t> Naive </a:t>
            </a:r>
            <a:r>
              <a:rPr lang="de-DE" sz="1600" dirty="0" err="1" smtClean="0"/>
              <a:t>Bayes</a:t>
            </a:r>
            <a:r>
              <a:rPr lang="de-DE" sz="1600" dirty="0" smtClean="0"/>
              <a:t>, </a:t>
            </a:r>
            <a:r>
              <a:rPr lang="de-DE" sz="1600" dirty="0" err="1" smtClean="0"/>
              <a:t>Neural</a:t>
            </a:r>
            <a:r>
              <a:rPr lang="de-DE" sz="1600" dirty="0" smtClean="0"/>
              <a:t> Nets, GBT</a:t>
            </a:r>
            <a:r>
              <a:rPr lang="de-DE" sz="1600" dirty="0"/>
              <a:t>	</a:t>
            </a:r>
            <a:r>
              <a:rPr lang="de-DE" sz="1600" dirty="0" smtClean="0"/>
              <a:t>			</a:t>
            </a:r>
            <a:endParaRPr lang="de-DE" sz="1600" b="1" dirty="0" smtClean="0"/>
          </a:p>
          <a:p>
            <a:pPr marL="420688" indent="-285750"/>
            <a:endParaRPr lang="de-DE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de-DE" sz="2000" dirty="0" err="1" smtClean="0">
                <a:sym typeface="Wingdings" panose="05000000000000000000" pitchFamily="2" charset="2"/>
              </a:rPr>
              <a:t>Trying</a:t>
            </a:r>
            <a:r>
              <a:rPr lang="de-DE" sz="2000" dirty="0" smtClean="0">
                <a:sym typeface="Wingdings" panose="05000000000000000000" pitchFamily="2" charset="2"/>
              </a:rPr>
              <a:t> different </a:t>
            </a:r>
            <a:r>
              <a:rPr lang="de-DE" sz="2000" dirty="0" err="1" smtClean="0">
                <a:sym typeface="Wingdings" panose="05000000000000000000" pitchFamily="2" charset="2"/>
              </a:rPr>
              <a:t>ensemble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methods</a:t>
            </a:r>
            <a:r>
              <a:rPr lang="de-DE" sz="2000" dirty="0" smtClean="0">
                <a:sym typeface="Wingdings" panose="05000000000000000000" pitchFamily="2" charset="2"/>
              </a:rPr>
              <a:t>				</a:t>
            </a:r>
            <a:r>
              <a:rPr lang="de-DE" sz="2000" b="1" dirty="0" smtClean="0">
                <a:sym typeface="Wingdings" panose="05000000000000000000" pitchFamily="2" charset="2"/>
              </a:rPr>
              <a:t>82%</a:t>
            </a:r>
          </a:p>
          <a:p>
            <a:pPr marL="909638" lvl="1" indent="-285750"/>
            <a:r>
              <a:rPr lang="de-DE" sz="1600" b="1" dirty="0" smtClean="0">
                <a:sym typeface="Wingdings" panose="05000000000000000000" pitchFamily="2" charset="2"/>
              </a:rPr>
              <a:t>Best: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  <a:r>
              <a:rPr lang="de-DE" sz="1600" dirty="0" err="1" smtClean="0">
                <a:sym typeface="Wingdings" panose="05000000000000000000" pitchFamily="2" charset="2"/>
              </a:rPr>
              <a:t>Voting</a:t>
            </a:r>
            <a:r>
              <a:rPr lang="de-DE" sz="1600" dirty="0" smtClean="0">
                <a:sym typeface="Wingdings" panose="05000000000000000000" pitchFamily="2" charset="2"/>
              </a:rPr>
              <a:t> </a:t>
            </a:r>
          </a:p>
          <a:p>
            <a:pPr marL="420688" indent="-285750"/>
            <a:endParaRPr lang="de-DE" sz="2000" dirty="0" smtClean="0">
              <a:sym typeface="Wingdings" panose="05000000000000000000" pitchFamily="2" charset="2"/>
            </a:endParaRPr>
          </a:p>
          <a:p>
            <a:pPr marL="420688" indent="-285750"/>
            <a:r>
              <a:rPr lang="de-DE" sz="2000" dirty="0" err="1" smtClean="0">
                <a:sym typeface="Wingdings" panose="05000000000000000000" pitchFamily="2" charset="2"/>
              </a:rPr>
              <a:t>Using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confidence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scores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to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generate</a:t>
            </a:r>
            <a:r>
              <a:rPr lang="de-DE" sz="2000" dirty="0" smtClean="0">
                <a:sym typeface="Wingdings" panose="05000000000000000000" pitchFamily="2" charset="2"/>
              </a:rPr>
              <a:t> an </a:t>
            </a:r>
            <a:r>
              <a:rPr lang="de-DE" sz="2000" dirty="0" err="1" smtClean="0">
                <a:sym typeface="Wingdings" panose="05000000000000000000" pitchFamily="2" charset="2"/>
              </a:rPr>
              <a:t>example</a:t>
            </a:r>
            <a:r>
              <a:rPr lang="de-DE" sz="2000" dirty="0" smtClean="0">
                <a:sym typeface="Wingdings" panose="05000000000000000000" pitchFamily="2" charset="2"/>
              </a:rPr>
              <a:t> 		</a:t>
            </a:r>
            <a:r>
              <a:rPr lang="de-DE" sz="2000" b="1" dirty="0">
                <a:sym typeface="Wingdings" panose="05000000000000000000" pitchFamily="2" charset="2"/>
              </a:rPr>
              <a:t>95%</a:t>
            </a:r>
            <a:r>
              <a:rPr lang="de-DE" sz="2000" dirty="0" smtClean="0">
                <a:sym typeface="Wingdings" panose="05000000000000000000" pitchFamily="2" charset="2"/>
              </a:rPr>
              <a:t/>
            </a:r>
            <a:br>
              <a:rPr lang="de-DE" sz="2000" dirty="0" smtClean="0">
                <a:sym typeface="Wingdings" panose="05000000000000000000" pitchFamily="2" charset="2"/>
              </a:rPr>
            </a:br>
            <a:r>
              <a:rPr lang="de-DE" sz="2000" dirty="0" err="1" smtClean="0">
                <a:sym typeface="Wingdings" panose="05000000000000000000" pitchFamily="2" charset="2"/>
              </a:rPr>
              <a:t>subset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with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higher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accuracy</a:t>
            </a:r>
            <a:endParaRPr lang="de-DE" sz="2000" dirty="0" smtClean="0">
              <a:sym typeface="Wingdings" panose="05000000000000000000" pitchFamily="2" charset="2"/>
            </a:endParaRPr>
          </a:p>
          <a:p>
            <a:pPr marL="420688" indent="-285750"/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1256</Words>
  <Application>Microsoft Office PowerPoint</Application>
  <PresentationFormat>Bildschirmpräsentation (4:3)</PresentationFormat>
  <Paragraphs>352</Paragraphs>
  <Slides>23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ＭＳ Ｐゴシック</vt:lpstr>
      <vt:lpstr>Agfa Rotis Semi Serif</vt:lpstr>
      <vt:lpstr>Arial</vt:lpstr>
      <vt:lpstr>Calibri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Preprocessing Features</vt:lpstr>
      <vt:lpstr>Preprocessing Examples</vt:lpstr>
      <vt:lpstr>Transformation, Data Mining and Evaluation</vt:lpstr>
      <vt:lpstr>Different approaches</vt:lpstr>
      <vt:lpstr>Transformation, Data Mining and Evaluation</vt:lpstr>
      <vt:lpstr>Two-Step – Regression</vt:lpstr>
      <vt:lpstr>Two-Step – Prior Classification</vt:lpstr>
      <vt:lpstr>One-Step – Regression</vt:lpstr>
      <vt:lpstr>One-Step – Regression</vt:lpstr>
      <vt:lpstr>Summary and Lessons learned</vt:lpstr>
      <vt:lpstr>Questions?</vt:lpstr>
      <vt:lpstr>Backup Slides – Trello Board</vt:lpstr>
      <vt:lpstr>Backup Slides – Github</vt:lpstr>
      <vt:lpstr>Backup Slides – 44 Features</vt:lpstr>
      <vt:lpstr>Feature Understanding and Engineering</vt:lpstr>
      <vt:lpstr>Feature Understanding and Engineering</vt:lpstr>
      <vt:lpstr>Transformation, Data Mining and Evaluation</vt:lpstr>
      <vt:lpstr>Approache – One-Step</vt:lpstr>
      <vt:lpstr>Feature Understanding and Engineering</vt:lpstr>
      <vt:lpstr>DMC 17  - Challenge</vt:lpstr>
      <vt:lpstr>Preprocessing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Christoph</cp:lastModifiedBy>
  <cp:revision>650</cp:revision>
  <cp:lastPrinted>2013-04-17T11:44:28Z</cp:lastPrinted>
  <dcterms:created xsi:type="dcterms:W3CDTF">2011-05-26T14:08:38Z</dcterms:created>
  <dcterms:modified xsi:type="dcterms:W3CDTF">2017-05-22T19:01:13Z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