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8" r:id="rId6"/>
    <p:sldId id="354" r:id="rId7"/>
    <p:sldId id="329" r:id="rId8"/>
    <p:sldId id="361" r:id="rId9"/>
    <p:sldId id="370" r:id="rId10"/>
    <p:sldId id="365" r:id="rId11"/>
    <p:sldId id="331" r:id="rId12"/>
    <p:sldId id="362" r:id="rId13"/>
    <p:sldId id="366" r:id="rId14"/>
    <p:sldId id="367" r:id="rId15"/>
    <p:sldId id="371" r:id="rId16"/>
    <p:sldId id="373" r:id="rId17"/>
    <p:sldId id="368" r:id="rId18"/>
    <p:sldId id="374" r:id="rId19"/>
    <p:sldId id="369" r:id="rId20"/>
    <p:sldId id="372" r:id="rId21"/>
    <p:sldId id="363" r:id="rId22"/>
    <p:sldId id="342" r:id="rId23"/>
    <p:sldId id="360" r:id="rId24"/>
    <p:sldId id="375" r:id="rId25"/>
    <p:sldId id="364" r:id="rId26"/>
  </p:sldIdLst>
  <p:sldSz cx="9144000" cy="6858000" type="screen4x3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Timo Sturm" initials="TS [6]" lastIdx="1" clrIdx="6">
    <p:extLst/>
  </p:cmAuthor>
  <p:cmAuthor id="1" name="Lukas Hughes" initials="LH" lastIdx="1" clrIdx="0">
    <p:extLst/>
  </p:cmAuthor>
  <p:cmAuthor id="8" name="Timo Sturm" initials="TS [7]" lastIdx="1" clrIdx="7">
    <p:extLst/>
  </p:cmAuthor>
  <p:cmAuthor id="2" name="Timo Sturm" initials="TS" lastIdx="1" clrIdx="1">
    <p:extLst/>
  </p:cmAuthor>
  <p:cmAuthor id="9" name="Timo Sturm" initials="TS [8]" lastIdx="1" clrIdx="8">
    <p:extLst/>
  </p:cmAuthor>
  <p:cmAuthor id="3" name="Timo Sturm" initials="TS [2]" lastIdx="1" clrIdx="2">
    <p:extLst/>
  </p:cmAuthor>
  <p:cmAuthor id="10" name="Timo Sturm" initials="TS [9]" lastIdx="1" clrIdx="9">
    <p:extLst/>
  </p:cmAuthor>
  <p:cmAuthor id="4" name="Timo Sturm" initials="TS [3]" lastIdx="1" clrIdx="3">
    <p:extLst/>
  </p:cmAuthor>
  <p:cmAuthor id="11" name="Timo Sturm" initials="TS [10]" lastIdx="1" clrIdx="10">
    <p:extLst/>
  </p:cmAuthor>
  <p:cmAuthor id="5" name="Timo Sturm" initials="TS [4]" lastIdx="1" clrIdx="4">
    <p:extLst/>
  </p:cmAuthor>
  <p:cmAuthor id="12" name="Timo Sturm" initials="TS [11]" lastIdx="1" clrIdx="11">
    <p:extLst/>
  </p:cmAuthor>
  <p:cmAuthor id="6" name="Timo Sturm" initials="TS [5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0B8"/>
    <a:srgbClr val="F6F8FA"/>
    <a:srgbClr val="BDB693"/>
    <a:srgbClr val="0C157D"/>
    <a:srgbClr val="D9D9D9"/>
    <a:srgbClr val="89A4A7"/>
    <a:srgbClr val="C5C5C5"/>
    <a:srgbClr val="E7F3F4"/>
    <a:srgbClr val="BBE0E3"/>
    <a:srgbClr val="F3F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17" autoAdjust="0"/>
    <p:restoredTop sz="92163" autoAdjust="0"/>
  </p:normalViewPr>
  <p:slideViewPr>
    <p:cSldViewPr snapToObjects="1">
      <p:cViewPr varScale="1">
        <p:scale>
          <a:sx n="104" d="100"/>
          <a:sy n="104" d="100"/>
        </p:scale>
        <p:origin x="207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2" d="100"/>
          <a:sy n="62" d="100"/>
        </p:scale>
        <p:origin x="335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B84FB8D-DAD1-4654-B9AB-EB7FDB031A1D}" type="datetimeFigureOut">
              <a:rPr lang="en-US"/>
              <a:pPr>
                <a:defRPr/>
              </a:pPr>
              <a:t>5/22/2017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463CEFD-4640-4202-995E-F260489A948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91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1D2C857-4C65-41BB-98C9-FEEE88BE1D2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2760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569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Information</a:t>
            </a:r>
            <a:r>
              <a:rPr lang="de-DE" baseline="0" dirty="0" err="1" smtClean="0"/>
              <a:t>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baseline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13288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Outlier</a:t>
            </a:r>
            <a:r>
              <a:rPr lang="de-DE" dirty="0"/>
              <a:t> – 0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low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14352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Information</a:t>
            </a:r>
            <a:r>
              <a:rPr lang="de-DE" baseline="0" dirty="0" err="1" smtClean="0"/>
              <a:t>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baseline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73446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Outlier</a:t>
            </a:r>
            <a:r>
              <a:rPr lang="de-DE" dirty="0"/>
              <a:t> – 0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low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99333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Information</a:t>
            </a:r>
            <a:r>
              <a:rPr lang="de-DE" baseline="0" dirty="0" err="1" smtClean="0"/>
              <a:t>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baseline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75121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Outlier</a:t>
            </a:r>
            <a:r>
              <a:rPr lang="de-DE" dirty="0"/>
              <a:t> – 0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low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98464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Outlier</a:t>
            </a:r>
            <a:r>
              <a:rPr lang="de-DE" dirty="0"/>
              <a:t> – 0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low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18951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131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319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Outlier</a:t>
            </a:r>
            <a:r>
              <a:rPr lang="de-DE" dirty="0"/>
              <a:t> – 0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low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32422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Outlier</a:t>
            </a:r>
            <a:r>
              <a:rPr lang="de-DE" dirty="0"/>
              <a:t> – 0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low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43787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Outlier</a:t>
            </a:r>
            <a:r>
              <a:rPr lang="de-DE" dirty="0"/>
              <a:t> – 0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low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10193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482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Outlier</a:t>
            </a:r>
            <a:r>
              <a:rPr lang="de-DE" dirty="0"/>
              <a:t> – 0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low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30704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Information</a:t>
            </a:r>
            <a:r>
              <a:rPr lang="de-DE" baseline="0" dirty="0" err="1" smtClean="0"/>
              <a:t>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baseline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37511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Tit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2420887"/>
            <a:ext cx="9144000" cy="1355775"/>
          </a:xfrm>
          <a:prstGeom prst="rect">
            <a:avLst/>
          </a:prstGeom>
          <a:solidFill>
            <a:srgbClr val="0B70B8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957638"/>
            <a:ext cx="6400800" cy="1752600"/>
          </a:xfrm>
        </p:spPr>
        <p:txBody>
          <a:bodyPr/>
          <a:lstStyle>
            <a:lvl1pPr marL="0" indent="0">
              <a:buFont typeface="Webdings" pitchFamily="18" charset="2"/>
              <a:buNone/>
              <a:defRPr sz="3000" smtClean="0">
                <a:solidFill>
                  <a:srgbClr val="808080"/>
                </a:solidFill>
              </a:defRPr>
            </a:lvl1pPr>
          </a:lstStyle>
          <a:p>
            <a:pPr lvl="0"/>
            <a:r>
              <a:rPr lang="de-DE" noProof="0" dirty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29703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0825" y="2130475"/>
            <a:ext cx="8640763" cy="1569660"/>
          </a:xfrm>
        </p:spPr>
        <p:txBody>
          <a:bodyPr anchor="b">
            <a:spAutoFit/>
          </a:bodyPr>
          <a:lstStyle>
            <a:lvl1pPr>
              <a:defRPr sz="3400" smtClean="0"/>
            </a:lvl1pPr>
          </a:lstStyle>
          <a:p>
            <a:pPr lvl="0"/>
            <a:r>
              <a:rPr lang="de-DE" noProof="0" dirty="0"/>
              <a:t>Titelmasterformat durch Klicken bearbeiten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endParaRPr lang="en-US" noProof="0" dirty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250825" y="501967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80808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CDDCB00-B8BD-4AEC-B091-A91C56747AC0}" type="datetime4">
              <a:rPr lang="en-US" smtClean="0"/>
              <a:pPr>
                <a:defRPr/>
              </a:pPr>
              <a:t>May 22, 2017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64288" y="4170989"/>
            <a:ext cx="1345134" cy="134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4279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DMC 2017 – Final Presentation – FSS 2017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DE6BF-F119-46BE-A2B4-831903F5C44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0825" y="1173163"/>
            <a:ext cx="8642350" cy="516413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8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4" descr="Title Strip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538"/>
            <a:ext cx="91440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0" y="350838"/>
            <a:ext cx="9144000" cy="492125"/>
          </a:xfrm>
          <a:prstGeom prst="rect">
            <a:avLst/>
          </a:prstGeom>
          <a:solidFill>
            <a:srgbClr val="0B70B8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73163"/>
            <a:ext cx="8642350" cy="516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413" y="6521450"/>
            <a:ext cx="4321175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0808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DMC 2017 – Final Presentation – FSS 2017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3625" y="488950"/>
            <a:ext cx="215900" cy="215900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EF3A872-4DB1-4A25-9FA9-F8A4157369A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350838"/>
            <a:ext cx="86423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876256" y="6429937"/>
            <a:ext cx="2016224" cy="3729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6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9pPr>
    </p:titleStyle>
    <p:bodyStyle>
      <a:lvl1pPr marL="363538" indent="-363538" algn="l" rtl="0" eaLnBrk="1" fontAlgn="base" hangingPunct="1">
        <a:spcBef>
          <a:spcPct val="20000"/>
        </a:spcBef>
        <a:spcAft>
          <a:spcPct val="0"/>
        </a:spcAft>
        <a:buClr>
          <a:srgbClr val="0B70B8"/>
        </a:buClr>
        <a:buFont typeface="Webdings" pitchFamily="18" charset="2"/>
        <a:buChar char="4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852488" indent="-309563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2pPr>
      <a:lvl3pPr marL="1260475" indent="-228600" algn="l" rtl="0" eaLnBrk="1" fontAlgn="base" hangingPunct="1">
        <a:spcBef>
          <a:spcPct val="20000"/>
        </a:spcBef>
        <a:spcAft>
          <a:spcPct val="0"/>
        </a:spcAft>
        <a:buClr>
          <a:srgbClr val="0B70B8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3pPr>
      <a:lvl4pPr marL="1668463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Agfa Rotis Semi Serif" pitchFamily="2" charset="0"/>
        <a:buChar char="–"/>
        <a:defRPr sz="2000">
          <a:solidFill>
            <a:schemeClr val="tx1"/>
          </a:solidFill>
          <a:latin typeface="Arial" charset="0"/>
          <a:cs typeface="+mn-cs"/>
        </a:defRPr>
      </a:lvl4pPr>
      <a:lvl5pPr marL="2076450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564904"/>
            <a:ext cx="8640763" cy="1046440"/>
          </a:xfrm>
        </p:spPr>
        <p:txBody>
          <a:bodyPr/>
          <a:lstStyle/>
          <a:p>
            <a:r>
              <a:rPr lang="en-US" dirty="0">
                <a:latin typeface="Arial" pitchFamily="34" charset="0"/>
              </a:rPr>
              <a:t>Data Mining Cup 2017</a:t>
            </a:r>
            <a:br>
              <a:rPr lang="en-US" dirty="0">
                <a:latin typeface="Arial" pitchFamily="34" charset="0"/>
              </a:rPr>
            </a:br>
            <a:r>
              <a:rPr lang="en-US" dirty="0">
                <a:latin typeface="Arial" pitchFamily="34" charset="0"/>
              </a:rPr>
              <a:t>Revenue Forecast of Mail Order Pharmacy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957638"/>
            <a:ext cx="6400800" cy="2185214"/>
          </a:xfrm>
        </p:spPr>
        <p:txBody>
          <a:bodyPr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Final presentation</a:t>
            </a:r>
            <a:endParaRPr lang="en-US" dirty="0">
              <a:latin typeface="Arial" pitchFamily="34" charset="0"/>
            </a:endParaRPr>
          </a:p>
          <a:p>
            <a:r>
              <a:rPr lang="en-US" sz="1600" dirty="0">
                <a:latin typeface="Arial" pitchFamily="34" charset="0"/>
              </a:rPr>
              <a:t>Data and Web Science Group</a:t>
            </a:r>
          </a:p>
          <a:p>
            <a:r>
              <a:rPr lang="en-US" sz="1600" dirty="0">
                <a:latin typeface="Arial" pitchFamily="34" charset="0"/>
              </a:rPr>
              <a:t>University of Mannheim</a:t>
            </a:r>
          </a:p>
          <a:p>
            <a:endParaRPr lang="en-US" sz="1600" dirty="0">
              <a:latin typeface="Arial" pitchFamily="34" charset="0"/>
            </a:endParaRPr>
          </a:p>
          <a:p>
            <a:r>
              <a:rPr lang="en-US" sz="1600" dirty="0">
                <a:latin typeface="Arial" pitchFamily="34" charset="0"/>
              </a:rPr>
              <a:t>Alexander </a:t>
            </a:r>
            <a:r>
              <a:rPr lang="en-US" sz="1600" dirty="0" err="1">
                <a:latin typeface="Arial" pitchFamily="34" charset="0"/>
              </a:rPr>
              <a:t>Brinkmann</a:t>
            </a:r>
            <a:r>
              <a:rPr lang="en-US" sz="1600" dirty="0">
                <a:latin typeface="Arial" pitchFamily="34" charset="0"/>
              </a:rPr>
              <a:t>, Liane </a:t>
            </a:r>
            <a:r>
              <a:rPr lang="en-US" sz="1600" dirty="0" err="1">
                <a:latin typeface="Arial" pitchFamily="34" charset="0"/>
              </a:rPr>
              <a:t>Gybas</a:t>
            </a:r>
            <a:r>
              <a:rPr lang="en-US" sz="1600" dirty="0">
                <a:latin typeface="Arial" pitchFamily="34" charset="0"/>
              </a:rPr>
              <a:t>, Daniel Helfer, Nancy </a:t>
            </a:r>
            <a:r>
              <a:rPr lang="en-US" sz="1600" dirty="0" err="1">
                <a:latin typeface="Arial" pitchFamily="34" charset="0"/>
              </a:rPr>
              <a:t>Kunath</a:t>
            </a:r>
            <a:r>
              <a:rPr lang="en-US" sz="1600" dirty="0">
                <a:latin typeface="Arial" pitchFamily="34" charset="0"/>
              </a:rPr>
              <a:t>, Florian Schrage, Timo Sturm, Steffen </a:t>
            </a:r>
            <a:r>
              <a:rPr lang="en-US" sz="1600" dirty="0" err="1">
                <a:latin typeface="Arial" pitchFamily="34" charset="0"/>
              </a:rPr>
              <a:t>Terheiden</a:t>
            </a:r>
            <a:r>
              <a:rPr lang="en-US" sz="1600" dirty="0">
                <a:latin typeface="Arial" pitchFamily="34" charset="0"/>
              </a:rPr>
              <a:t>, Christoph Wagner</a:t>
            </a:r>
          </a:p>
          <a:p>
            <a:r>
              <a:rPr lang="en-US" sz="1600" dirty="0" smtClean="0">
                <a:latin typeface="Arial" pitchFamily="34" charset="0"/>
              </a:rPr>
              <a:t>23.05.2017</a:t>
            </a:r>
            <a:endParaRPr lang="en-US" sz="16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Mining </a:t>
            </a:r>
            <a:r>
              <a:rPr lang="de-DE" dirty="0" err="1"/>
              <a:t>and</a:t>
            </a:r>
            <a:r>
              <a:rPr lang="de-DE" dirty="0"/>
              <a:t> Evaluation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032640"/>
            <a:ext cx="8642350" cy="5276680"/>
          </a:xfrm>
        </p:spPr>
        <p:txBody>
          <a:bodyPr/>
          <a:lstStyle/>
          <a:p>
            <a:pPr marL="420688" indent="-285750"/>
            <a:r>
              <a:rPr lang="de-DE" dirty="0" smtClean="0"/>
              <a:t>Baseline</a:t>
            </a:r>
          </a:p>
          <a:p>
            <a:pPr marL="420688" indent="-285750"/>
            <a:endParaRPr lang="de-DE" dirty="0" smtClean="0"/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845840" y="1835294"/>
            <a:ext cx="7452320" cy="1332582"/>
            <a:chOff x="845840" y="1553742"/>
            <a:chExt cx="7452320" cy="1332582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5840" y="1553742"/>
              <a:ext cx="7452320" cy="1332582"/>
            </a:xfrm>
            <a:prstGeom prst="rect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1" name="Rechteck 10"/>
            <p:cNvSpPr/>
            <p:nvPr/>
          </p:nvSpPr>
          <p:spPr>
            <a:xfrm>
              <a:off x="854468" y="1787985"/>
              <a:ext cx="269776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hteck 11"/>
          <p:cNvSpPr/>
          <p:nvPr/>
        </p:nvSpPr>
        <p:spPr>
          <a:xfrm>
            <a:off x="845840" y="3326877"/>
            <a:ext cx="7452320" cy="359389"/>
          </a:xfrm>
          <a:prstGeom prst="rect">
            <a:avLst/>
          </a:prstGeom>
          <a:solidFill>
            <a:srgbClr val="BDB693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 of the Default Model</a:t>
            </a:r>
          </a:p>
        </p:txBody>
      </p:sp>
      <p:sp>
        <p:nvSpPr>
          <p:cNvPr id="13" name="Rechteck 12"/>
          <p:cNvSpPr/>
          <p:nvPr/>
        </p:nvSpPr>
        <p:spPr>
          <a:xfrm>
            <a:off x="845840" y="3686266"/>
            <a:ext cx="7452320" cy="168307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Median: RMSE* = 10.904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Average: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 = 10.238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comparison, basic Gradient Boosted Tree: RMSE = 9.679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854468" y="6152093"/>
            <a:ext cx="3366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*RMSE : Root Mean Squared Error</a:t>
            </a:r>
          </a:p>
        </p:txBody>
      </p:sp>
    </p:spTree>
    <p:extLst>
      <p:ext uri="{BB962C8B-B14F-4D97-AF65-F5344CB8AC3E}">
        <p14:creationId xmlns:p14="http://schemas.microsoft.com/office/powerpoint/2010/main" val="29559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Mining </a:t>
            </a:r>
            <a:r>
              <a:rPr lang="de-DE" dirty="0" err="1"/>
              <a:t>and</a:t>
            </a:r>
            <a:r>
              <a:rPr lang="de-DE" dirty="0"/>
              <a:t> Evaluation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032640"/>
            <a:ext cx="8642350" cy="5276680"/>
          </a:xfrm>
        </p:spPr>
        <p:txBody>
          <a:bodyPr/>
          <a:lstStyle/>
          <a:p>
            <a:pPr marL="420688" indent="-285750"/>
            <a:r>
              <a:rPr lang="de-DE" dirty="0" err="1" smtClean="0"/>
              <a:t>One-Step</a:t>
            </a:r>
            <a:endParaRPr lang="de-DE" dirty="0" smtClean="0"/>
          </a:p>
          <a:p>
            <a:pPr marL="420688" indent="-285750"/>
            <a:endParaRPr lang="de-DE" dirty="0" smtClean="0"/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854468" y="2069537"/>
            <a:ext cx="26977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845840" y="3690788"/>
            <a:ext cx="7452320" cy="359389"/>
          </a:xfrm>
          <a:prstGeom prst="rect">
            <a:avLst/>
          </a:prstGeom>
          <a:solidFill>
            <a:srgbClr val="BDB693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 of the Default Model</a:t>
            </a:r>
          </a:p>
        </p:txBody>
      </p:sp>
      <p:sp>
        <p:nvSpPr>
          <p:cNvPr id="13" name="Rechteck 12"/>
          <p:cNvSpPr/>
          <p:nvPr/>
        </p:nvSpPr>
        <p:spPr>
          <a:xfrm>
            <a:off x="845840" y="4050177"/>
            <a:ext cx="7452320" cy="103500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Median: RMSE*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9.161 by using GTB (Gradient Boosted Trees)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854468" y="6152093"/>
            <a:ext cx="3366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*RMSE : Root Mean Squared Error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40" y="1556793"/>
            <a:ext cx="7452320" cy="21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Mining </a:t>
            </a:r>
            <a:r>
              <a:rPr lang="de-DE" dirty="0" err="1"/>
              <a:t>and</a:t>
            </a:r>
            <a:r>
              <a:rPr lang="de-DE" dirty="0"/>
              <a:t> Evaluation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032640"/>
            <a:ext cx="8642350" cy="5276680"/>
          </a:xfrm>
        </p:spPr>
        <p:txBody>
          <a:bodyPr/>
          <a:lstStyle/>
          <a:p>
            <a:pPr marL="420688" indent="-285750"/>
            <a:r>
              <a:rPr lang="de-DE" dirty="0" err="1" smtClean="0"/>
              <a:t>One-Step</a:t>
            </a:r>
            <a:endParaRPr lang="de-DE" dirty="0" smtClean="0"/>
          </a:p>
          <a:p>
            <a:pPr marL="420688" indent="-285750"/>
            <a:endParaRPr lang="de-DE" dirty="0"/>
          </a:p>
          <a:p>
            <a:pPr marL="420688" indent="-285750"/>
            <a:r>
              <a:rPr lang="de-DE" dirty="0" smtClean="0"/>
              <a:t>Definition des Aufbaus</a:t>
            </a:r>
          </a:p>
          <a:p>
            <a:pPr marL="420688" indent="-285750"/>
            <a:r>
              <a:rPr lang="de-DE" dirty="0" smtClean="0"/>
              <a:t>Und Gründe warum wir diesen fokussiert haben</a:t>
            </a:r>
          </a:p>
          <a:p>
            <a:pPr marL="420688" indent="-285750"/>
            <a:endParaRPr lang="de-DE" dirty="0"/>
          </a:p>
          <a:p>
            <a:pPr marL="420688" indent="-285750"/>
            <a:r>
              <a:rPr lang="de-DE" dirty="0" smtClean="0"/>
              <a:t>Aus dem Report:</a:t>
            </a:r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4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Mining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smtClean="0"/>
              <a:t>Evaluation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Evaluation takes place on example level</a:t>
            </a:r>
          </a:p>
          <a:p>
            <a:r>
              <a:rPr lang="en-GB" dirty="0">
                <a:sym typeface="Wingdings" panose="05000000000000000000" pitchFamily="2" charset="2"/>
              </a:rPr>
              <a:t>Difference between actual value and prediction is squared</a:t>
            </a: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/>
              <a:t>Performance </a:t>
            </a:r>
            <a:r>
              <a:rPr lang="en-GB" dirty="0" smtClean="0"/>
              <a:t>Measurement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 smtClean="0">
                <a:sym typeface="Wingdings" panose="05000000000000000000" pitchFamily="2" charset="2"/>
              </a:rPr>
              <a:t>Our result: E = 8.5xx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endParaRPr lang="en-GB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472" y="2008936"/>
            <a:ext cx="3212232" cy="75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4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Mining </a:t>
            </a:r>
            <a:r>
              <a:rPr lang="de-DE" dirty="0" err="1"/>
              <a:t>and</a:t>
            </a:r>
            <a:r>
              <a:rPr lang="de-DE" dirty="0"/>
              <a:t> Evaluation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032640"/>
            <a:ext cx="8642350" cy="5276680"/>
          </a:xfrm>
        </p:spPr>
        <p:txBody>
          <a:bodyPr/>
          <a:lstStyle/>
          <a:p>
            <a:pPr marL="420688" indent="-285750"/>
            <a:r>
              <a:rPr lang="de-DE" dirty="0" err="1" smtClean="0"/>
              <a:t>Two-Step</a:t>
            </a:r>
            <a:endParaRPr lang="de-DE" dirty="0" smtClean="0"/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845840" y="4050828"/>
            <a:ext cx="7452320" cy="359389"/>
          </a:xfrm>
          <a:prstGeom prst="rect">
            <a:avLst/>
          </a:prstGeom>
          <a:solidFill>
            <a:srgbClr val="BDB693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 of the Default Model</a:t>
            </a:r>
          </a:p>
        </p:txBody>
      </p:sp>
      <p:sp>
        <p:nvSpPr>
          <p:cNvPr id="13" name="Rechteck 12"/>
          <p:cNvSpPr/>
          <p:nvPr/>
        </p:nvSpPr>
        <p:spPr>
          <a:xfrm>
            <a:off x="845840" y="4410217"/>
            <a:ext cx="7452320" cy="117902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Median: RMSE* =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9.218 by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GTB (Gradient Boosted Trees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and including high confidence classification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854468" y="6152093"/>
            <a:ext cx="3366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*RMSE : Root Mean Squared Error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40" y="1484784"/>
            <a:ext cx="7452320" cy="256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Mining </a:t>
            </a:r>
            <a:r>
              <a:rPr lang="de-DE" dirty="0" err="1"/>
              <a:t>and</a:t>
            </a:r>
            <a:r>
              <a:rPr lang="de-DE" dirty="0"/>
              <a:t> Evaluation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032640"/>
            <a:ext cx="8642350" cy="5276680"/>
          </a:xfrm>
        </p:spPr>
        <p:txBody>
          <a:bodyPr/>
          <a:lstStyle/>
          <a:p>
            <a:pPr marL="420688" indent="-285750"/>
            <a:r>
              <a:rPr lang="de-DE" dirty="0" err="1" smtClean="0"/>
              <a:t>Two-Step</a:t>
            </a:r>
            <a:endParaRPr lang="de-DE" dirty="0" smtClean="0"/>
          </a:p>
          <a:p>
            <a:pPr marL="420688" indent="-285750"/>
            <a:endParaRPr lang="de-DE" dirty="0"/>
          </a:p>
          <a:p>
            <a:pPr marL="420688" indent="-285750"/>
            <a:r>
              <a:rPr lang="de-DE" dirty="0" smtClean="0"/>
              <a:t>Definition des </a:t>
            </a:r>
            <a:r>
              <a:rPr lang="de-DE" dirty="0" smtClean="0"/>
              <a:t>Aufbaus</a:t>
            </a:r>
          </a:p>
          <a:p>
            <a:pPr marL="420688" indent="-285750"/>
            <a:r>
              <a:rPr lang="de-DE" dirty="0" err="1" smtClean="0"/>
              <a:t>Classification</a:t>
            </a:r>
            <a:endParaRPr lang="de-DE" dirty="0" smtClean="0"/>
          </a:p>
          <a:p>
            <a:pPr marL="420688" indent="-285750"/>
            <a:r>
              <a:rPr lang="de-DE" dirty="0" smtClean="0"/>
              <a:t>Und Gründe warum wir diesen NICHT fokussiert haben</a:t>
            </a:r>
          </a:p>
          <a:p>
            <a:pPr marL="420688" indent="-285750"/>
            <a:endParaRPr lang="de-DE" dirty="0"/>
          </a:p>
          <a:p>
            <a:pPr marL="420688" indent="-285750"/>
            <a:r>
              <a:rPr lang="de-DE" dirty="0"/>
              <a:t>Aus dem Report:</a:t>
            </a:r>
            <a:endParaRPr lang="de-DE" dirty="0" smtClean="0"/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3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Mining </a:t>
            </a:r>
            <a:r>
              <a:rPr lang="de-DE" dirty="0" err="1"/>
              <a:t>and</a:t>
            </a:r>
            <a:r>
              <a:rPr lang="de-DE" dirty="0"/>
              <a:t> Evaluation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032640"/>
            <a:ext cx="8642350" cy="5276680"/>
          </a:xfrm>
        </p:spPr>
        <p:txBody>
          <a:bodyPr/>
          <a:lstStyle/>
          <a:p>
            <a:pPr marL="420688" indent="-285750"/>
            <a:r>
              <a:rPr lang="de-DE" dirty="0" smtClean="0"/>
              <a:t>Other </a:t>
            </a:r>
            <a:r>
              <a:rPr lang="de-DE" dirty="0" err="1" smtClean="0"/>
              <a:t>approach</a:t>
            </a:r>
            <a:r>
              <a:rPr lang="de-DE" dirty="0" smtClean="0"/>
              <a:t> </a:t>
            </a:r>
            <a:r>
              <a:rPr lang="de-DE" dirty="0" err="1" smtClean="0"/>
              <a:t>sliding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endParaRPr lang="de-DE" dirty="0" smtClean="0"/>
          </a:p>
          <a:p>
            <a:pPr marL="420688" indent="-285750"/>
            <a:endParaRPr lang="de-DE" dirty="0"/>
          </a:p>
          <a:p>
            <a:pPr marL="420688" indent="-285750"/>
            <a:r>
              <a:rPr lang="de-DE" dirty="0" smtClean="0"/>
              <a:t>--- Bild fehlt noch</a:t>
            </a:r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845840" y="3906812"/>
            <a:ext cx="7452320" cy="359389"/>
          </a:xfrm>
          <a:prstGeom prst="rect">
            <a:avLst/>
          </a:prstGeom>
          <a:solidFill>
            <a:srgbClr val="BDB693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 of the Default Model</a:t>
            </a:r>
          </a:p>
        </p:txBody>
      </p:sp>
      <p:sp>
        <p:nvSpPr>
          <p:cNvPr id="13" name="Rechteck 12"/>
          <p:cNvSpPr/>
          <p:nvPr/>
        </p:nvSpPr>
        <p:spPr>
          <a:xfrm>
            <a:off x="845840" y="4266201"/>
            <a:ext cx="7452320" cy="103500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Median: RMSE* =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9.701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using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Sliding window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854468" y="6152093"/>
            <a:ext cx="3366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*RMSE : Root Mean Squared Error</a:t>
            </a:r>
          </a:p>
        </p:txBody>
      </p:sp>
    </p:spTree>
    <p:extLst>
      <p:ext uri="{BB962C8B-B14F-4D97-AF65-F5344CB8AC3E}">
        <p14:creationId xmlns:p14="http://schemas.microsoft.com/office/powerpoint/2010/main" val="272745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Mining </a:t>
            </a:r>
            <a:r>
              <a:rPr lang="de-DE" dirty="0" err="1"/>
              <a:t>and</a:t>
            </a:r>
            <a:r>
              <a:rPr lang="de-DE" dirty="0"/>
              <a:t> Evaluation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032640"/>
            <a:ext cx="8642350" cy="5276680"/>
          </a:xfrm>
        </p:spPr>
        <p:txBody>
          <a:bodyPr/>
          <a:lstStyle/>
          <a:p>
            <a:pPr marL="420688" indent="-285750"/>
            <a:r>
              <a:rPr lang="de-DE" dirty="0" smtClean="0"/>
              <a:t>Other Approach</a:t>
            </a:r>
          </a:p>
          <a:p>
            <a:pPr marL="420688" indent="-285750"/>
            <a:endParaRPr lang="de-DE" dirty="0"/>
          </a:p>
          <a:p>
            <a:pPr marL="420688" indent="-285750"/>
            <a:r>
              <a:rPr lang="de-DE" dirty="0" smtClean="0"/>
              <a:t>Was war hier der Ansatz wenn wir rausfinden wollten</a:t>
            </a:r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4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032640"/>
            <a:ext cx="8642350" cy="5276680"/>
          </a:xfrm>
        </p:spPr>
        <p:txBody>
          <a:bodyPr/>
          <a:lstStyle/>
          <a:p>
            <a:pPr marL="420688" indent="-285750"/>
            <a:r>
              <a:rPr lang="de-DE" dirty="0" smtClean="0"/>
              <a:t>Was haben wir gelernt?</a:t>
            </a:r>
          </a:p>
          <a:p>
            <a:pPr marL="420688" indent="-285750"/>
            <a:r>
              <a:rPr lang="de-DE" dirty="0" smtClean="0"/>
              <a:t>Was haben wir alles verwendet?</a:t>
            </a:r>
            <a:endParaRPr lang="de-DE" dirty="0" smtClean="0"/>
          </a:p>
          <a:p>
            <a:pPr marL="420688" indent="-285750"/>
            <a:r>
              <a:rPr lang="de-DE" dirty="0" smtClean="0"/>
              <a:t>Rapid </a:t>
            </a:r>
            <a:r>
              <a:rPr lang="de-DE" dirty="0" err="1" smtClean="0"/>
              <a:t>Miner</a:t>
            </a:r>
            <a:r>
              <a:rPr lang="de-DE" dirty="0" smtClean="0"/>
              <a:t> </a:t>
            </a:r>
          </a:p>
          <a:p>
            <a:pPr marL="420688" indent="-285750"/>
            <a:r>
              <a:rPr lang="de-DE" dirty="0" smtClean="0"/>
              <a:t>Datenverständnis, Organisation in größeren Projektteams  </a:t>
            </a:r>
          </a:p>
          <a:p>
            <a:pPr marL="420688" indent="-285750"/>
            <a:r>
              <a:rPr lang="de-DE" dirty="0" err="1" smtClean="0"/>
              <a:t>Realworld</a:t>
            </a:r>
            <a:r>
              <a:rPr lang="de-DE" dirty="0" smtClean="0"/>
              <a:t> Projektumsetzung</a:t>
            </a:r>
            <a:endParaRPr lang="de-DE" dirty="0"/>
          </a:p>
          <a:p>
            <a:pPr marL="420688" indent="-285750"/>
            <a:r>
              <a:rPr lang="de-DE" dirty="0" smtClean="0"/>
              <a:t>Python</a:t>
            </a:r>
          </a:p>
          <a:p>
            <a:pPr marL="420688" indent="-285750"/>
            <a:r>
              <a:rPr lang="de-DE" dirty="0" smtClean="0"/>
              <a:t>R</a:t>
            </a:r>
          </a:p>
          <a:p>
            <a:pPr marL="420688" indent="-285750"/>
            <a:endParaRPr lang="de-DE" dirty="0"/>
          </a:p>
          <a:p>
            <a:pPr marL="420688" indent="-285750"/>
            <a:r>
              <a:rPr lang="de-DE" dirty="0" smtClean="0"/>
              <a:t>Was hätten besser machen </a:t>
            </a:r>
            <a:r>
              <a:rPr lang="de-DE" dirty="0" smtClean="0"/>
              <a:t>können?</a:t>
            </a:r>
            <a:endParaRPr lang="de-DE" dirty="0" smtClean="0"/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5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Feel free to ask!</a:t>
            </a:r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</p:spTree>
    <p:extLst>
      <p:ext uri="{BB962C8B-B14F-4D97-AF65-F5344CB8AC3E}">
        <p14:creationId xmlns:p14="http://schemas.microsoft.com/office/powerpoint/2010/main" val="263356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</a:t>
            </a:r>
            <a:r>
              <a:rPr lang="en-US" dirty="0" smtClean="0"/>
              <a:t>Final </a:t>
            </a:r>
            <a:r>
              <a:rPr lang="en-US" dirty="0"/>
              <a:t>Presentation – FSS 2017</a:t>
            </a:r>
          </a:p>
        </p:txBody>
      </p:sp>
    </p:spTree>
    <p:extLst>
      <p:ext uri="{BB962C8B-B14F-4D97-AF65-F5344CB8AC3E}">
        <p14:creationId xmlns:p14="http://schemas.microsoft.com/office/powerpoint/2010/main" val="122040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 </a:t>
            </a:r>
            <a:r>
              <a:rPr lang="de-DE" dirty="0" err="1"/>
              <a:t>Slides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Slide </a:t>
            </a:r>
            <a:r>
              <a:rPr lang="de-DE" dirty="0" smtClean="0"/>
              <a:t>mit R </a:t>
            </a:r>
            <a:r>
              <a:rPr lang="de-DE" dirty="0" smtClean="0"/>
              <a:t>Code 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err="1" smtClean="0"/>
              <a:t>engineering</a:t>
            </a:r>
            <a:r>
              <a:rPr lang="de-DE" dirty="0" smtClean="0"/>
              <a:t>?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887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 </a:t>
            </a:r>
            <a:r>
              <a:rPr lang="de-DE" dirty="0" err="1" smtClean="0"/>
              <a:t>Slides</a:t>
            </a:r>
            <a:r>
              <a:rPr lang="de-DE" dirty="0" smtClean="0"/>
              <a:t> – 44 Features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20894"/>
              </p:ext>
            </p:extLst>
          </p:nvPr>
        </p:nvGraphicFramePr>
        <p:xfrm>
          <a:off x="878067" y="1268760"/>
          <a:ext cx="3672408" cy="3490932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3672408"/>
              </a:tblGrid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Basket_Size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rrp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productOrderRatio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manufacturer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price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group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DayTime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BasketPrice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basket_id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diff_rrp_price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basket_position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pharmForm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DayID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competitorPrice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weekday_name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priceNorm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weekday_number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priceCategory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3193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differenceDailyPriceDifferenceCompetitorPriceDifference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Week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694202"/>
              </p:ext>
            </p:extLst>
          </p:nvPr>
        </p:nvGraphicFramePr>
        <p:xfrm>
          <a:off x="4788024" y="1268760"/>
          <a:ext cx="3672408" cy="3672416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3672408"/>
              </a:tblGrid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variance(price)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ratio_diff_rrp_competitorPrice_to_rrp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lineIDPerDay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day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priceMeanPriceVariance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diffPriceCompetitorPrice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dailyCompetitorPriceDifference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dailyPriceChange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dailyPriceDifference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ratioDiffPriceCompetitorPriceToPrice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ProductManufacturerRevenueRatio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GroupSizeSameProductAttributes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ratio_diff_rrp_price_to_rrp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quantityByPackage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ProductManufacturerOrderRatio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productOrderCounter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ratioDiffPriceCompetitorPriceToCompetitorPrice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productActionCounter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SameProductAttributes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pid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pharmFormGroup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dailyPriceFlexibility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74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Backup Slide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 smtClean="0"/>
              <a:t>Hier </a:t>
            </a:r>
            <a:r>
              <a:rPr lang="de-DE" dirty="0" err="1" smtClean="0"/>
              <a:t>evtl</a:t>
            </a:r>
            <a:r>
              <a:rPr lang="de-DE" dirty="0" smtClean="0"/>
              <a:t> noch 2-3 Screenshots von Graphen Diagrammen </a:t>
            </a:r>
            <a:r>
              <a:rPr lang="de-DE" dirty="0" err="1" smtClean="0"/>
              <a:t>etc</a:t>
            </a:r>
            <a:r>
              <a:rPr lang="de-DE" dirty="0" smtClean="0"/>
              <a:t> 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644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DMC 17  - Challenge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250825" y="1279775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Original task</a:t>
            </a:r>
          </a:p>
        </p:txBody>
      </p:sp>
      <p:sp>
        <p:nvSpPr>
          <p:cNvPr id="10" name="Rechteck 9"/>
          <p:cNvSpPr/>
          <p:nvPr/>
        </p:nvSpPr>
        <p:spPr>
          <a:xfrm>
            <a:off x="2446376" y="1279775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Two step model</a:t>
            </a:r>
          </a:p>
        </p:txBody>
      </p:sp>
      <p:sp>
        <p:nvSpPr>
          <p:cNvPr id="11" name="Rechteck 10"/>
          <p:cNvSpPr/>
          <p:nvPr/>
        </p:nvSpPr>
        <p:spPr>
          <a:xfrm>
            <a:off x="4641927" y="1279775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Adjusted two step model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0826" y="1711823"/>
            <a:ext cx="2052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2446376" y="1711823"/>
            <a:ext cx="2052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4641926" y="1711823"/>
            <a:ext cx="2052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feil: nach oben gekrümmt 15"/>
          <p:cNvSpPr/>
          <p:nvPr/>
        </p:nvSpPr>
        <p:spPr>
          <a:xfrm>
            <a:off x="1510394" y="5589240"/>
            <a:ext cx="1910292" cy="731102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Pfeil: nach oben gekrümmt 16"/>
          <p:cNvSpPr/>
          <p:nvPr/>
        </p:nvSpPr>
        <p:spPr>
          <a:xfrm>
            <a:off x="3526299" y="5589240"/>
            <a:ext cx="2197829" cy="731102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33056" y="3012401"/>
            <a:ext cx="1675569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every user action</a:t>
            </a:r>
          </a:p>
        </p:txBody>
      </p:sp>
      <p:sp>
        <p:nvSpPr>
          <p:cNvPr id="21" name="Rechteck 20"/>
          <p:cNvSpPr/>
          <p:nvPr/>
        </p:nvSpPr>
        <p:spPr>
          <a:xfrm>
            <a:off x="2676083" y="1980034"/>
            <a:ext cx="1656000" cy="1368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type of user action (Click/Basket =1 vs.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=1)</a:t>
            </a:r>
          </a:p>
        </p:txBody>
      </p:sp>
      <p:sp>
        <p:nvSpPr>
          <p:cNvPr id="22" name="Rechteck 21"/>
          <p:cNvSpPr/>
          <p:nvPr/>
        </p:nvSpPr>
        <p:spPr>
          <a:xfrm>
            <a:off x="2676083" y="3941939"/>
            <a:ext cx="1656000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all “order” actions</a:t>
            </a:r>
          </a:p>
        </p:txBody>
      </p:sp>
      <p:sp>
        <p:nvSpPr>
          <p:cNvPr id="23" name="Pfeil: Chevron 22"/>
          <p:cNvSpPr/>
          <p:nvPr/>
        </p:nvSpPr>
        <p:spPr>
          <a:xfrm rot="5400000">
            <a:off x="3324063" y="3415818"/>
            <a:ext cx="360040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4861742" y="1982419"/>
            <a:ext cx="1656000" cy="1368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type of user action (Click/Basket =1 vs.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=1)</a:t>
            </a:r>
          </a:p>
        </p:txBody>
      </p:sp>
      <p:sp>
        <p:nvSpPr>
          <p:cNvPr id="25" name="Rechteck 24"/>
          <p:cNvSpPr/>
          <p:nvPr/>
        </p:nvSpPr>
        <p:spPr>
          <a:xfrm>
            <a:off x="4861742" y="3921336"/>
            <a:ext cx="1656000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all “order” actions</a:t>
            </a:r>
          </a:p>
        </p:txBody>
      </p:sp>
      <p:sp>
        <p:nvSpPr>
          <p:cNvPr id="26" name="Pfeil: Chevron 25"/>
          <p:cNvSpPr/>
          <p:nvPr/>
        </p:nvSpPr>
        <p:spPr>
          <a:xfrm rot="5400000">
            <a:off x="5509722" y="3409535"/>
            <a:ext cx="360040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255316" y="5681132"/>
            <a:ext cx="1140201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problem</a:t>
            </a:r>
          </a:p>
        </p:txBody>
      </p:sp>
      <p:sp>
        <p:nvSpPr>
          <p:cNvPr id="29" name="Rechteck 28"/>
          <p:cNvSpPr/>
          <p:nvPr/>
        </p:nvSpPr>
        <p:spPr>
          <a:xfrm>
            <a:off x="242199" y="6032342"/>
            <a:ext cx="1153318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problem</a:t>
            </a:r>
          </a:p>
        </p:txBody>
      </p:sp>
      <p:sp>
        <p:nvSpPr>
          <p:cNvPr id="27" name="Rechteck 26"/>
          <p:cNvSpPr/>
          <p:nvPr/>
        </p:nvSpPr>
        <p:spPr>
          <a:xfrm>
            <a:off x="6837478" y="1279775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Trend splitting model</a:t>
            </a:r>
          </a:p>
        </p:txBody>
      </p:sp>
      <p:sp>
        <p:nvSpPr>
          <p:cNvPr id="30" name="Rechteck 29"/>
          <p:cNvSpPr/>
          <p:nvPr/>
        </p:nvSpPr>
        <p:spPr>
          <a:xfrm>
            <a:off x="6837477" y="1711823"/>
            <a:ext cx="2052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7035477" y="2789845"/>
            <a:ext cx="1656000" cy="75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type of user action (Click/Basket =1 vs.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=1)</a:t>
            </a:r>
          </a:p>
        </p:txBody>
      </p:sp>
      <p:sp>
        <p:nvSpPr>
          <p:cNvPr id="32" name="Rechteck 31"/>
          <p:cNvSpPr/>
          <p:nvPr/>
        </p:nvSpPr>
        <p:spPr>
          <a:xfrm>
            <a:off x="7027625" y="3794886"/>
            <a:ext cx="1656000" cy="75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quantity/revenue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all “order” actions</a:t>
            </a:r>
          </a:p>
        </p:txBody>
      </p:sp>
      <p:sp>
        <p:nvSpPr>
          <p:cNvPr id="33" name="Pfeil: Chevron 32"/>
          <p:cNvSpPr/>
          <p:nvPr/>
        </p:nvSpPr>
        <p:spPr>
          <a:xfrm rot="5400000">
            <a:off x="7763189" y="2414121"/>
            <a:ext cx="200575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7037673" y="4799926"/>
            <a:ext cx="1656000" cy="75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 result based on trend analysis</a:t>
            </a:r>
          </a:p>
        </p:txBody>
      </p:sp>
      <p:sp>
        <p:nvSpPr>
          <p:cNvPr id="35" name="Rechteck 34"/>
          <p:cNvSpPr/>
          <p:nvPr/>
        </p:nvSpPr>
        <p:spPr>
          <a:xfrm>
            <a:off x="7045530" y="1784804"/>
            <a:ext cx="1656000" cy="75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 data based on trend analysis</a:t>
            </a:r>
          </a:p>
        </p:txBody>
      </p:sp>
      <p:sp>
        <p:nvSpPr>
          <p:cNvPr id="36" name="Pfeil: Chevron 35"/>
          <p:cNvSpPr/>
          <p:nvPr/>
        </p:nvSpPr>
        <p:spPr>
          <a:xfrm rot="5400000">
            <a:off x="7763189" y="4433995"/>
            <a:ext cx="200575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Pfeil: Chevron 36"/>
          <p:cNvSpPr/>
          <p:nvPr/>
        </p:nvSpPr>
        <p:spPr>
          <a:xfrm rot="5400000">
            <a:off x="7763189" y="3418452"/>
            <a:ext cx="200575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242199" y="6383552"/>
            <a:ext cx="1153318" cy="28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 analysis</a:t>
            </a:r>
          </a:p>
        </p:txBody>
      </p:sp>
      <p:sp>
        <p:nvSpPr>
          <p:cNvPr id="39" name="Pfeil: nach oben gekrümmt 38"/>
          <p:cNvSpPr/>
          <p:nvPr/>
        </p:nvSpPr>
        <p:spPr>
          <a:xfrm>
            <a:off x="5829741" y="5599288"/>
            <a:ext cx="2197829" cy="731102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-280966" y="960413"/>
            <a:ext cx="5133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de-DE" dirty="0" smtClean="0">
                <a:solidFill>
                  <a:srgbClr val="FF0000"/>
                </a:solidFill>
              </a:rPr>
              <a:t>Hier Informationen aus Kapitel 1 Report ???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00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Preprocessing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 dirty="0" err="1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  <a:endParaRPr lang="en-GB" sz="1500" dirty="0">
                  <a:solidFill>
                    <a:srgbClr val="00009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i="1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4"/>
          <p:cNvSpPr/>
          <p:nvPr/>
        </p:nvSpPr>
        <p:spPr>
          <a:xfrm>
            <a:off x="6077955" y="2077275"/>
            <a:ext cx="2948491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4"/>
          <p:cNvSpPr/>
          <p:nvPr/>
        </p:nvSpPr>
        <p:spPr>
          <a:xfrm flipV="1">
            <a:off x="199540" y="5939152"/>
            <a:ext cx="5235148" cy="31258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4"/>
          <p:cNvSpPr/>
          <p:nvPr/>
        </p:nvSpPr>
        <p:spPr>
          <a:xfrm>
            <a:off x="5497819" y="2526767"/>
            <a:ext cx="580524" cy="90257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</p:spTree>
    <p:extLst>
      <p:ext uri="{BB962C8B-B14F-4D97-AF65-F5344CB8AC3E}">
        <p14:creationId xmlns:p14="http://schemas.microsoft.com/office/powerpoint/2010/main" val="218480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032640"/>
            <a:ext cx="8642350" cy="5276680"/>
          </a:xfrm>
        </p:spPr>
        <p:txBody>
          <a:bodyPr/>
          <a:lstStyle/>
          <a:p>
            <a:r>
              <a:rPr lang="de-DE" dirty="0" err="1"/>
              <a:t>Preprocessing</a:t>
            </a:r>
            <a:r>
              <a:rPr lang="de-DE" dirty="0"/>
              <a:t> – Feature Understanding/Engineering</a:t>
            </a:r>
          </a:p>
          <a:p>
            <a:pPr marL="542925" lvl="1" indent="0">
              <a:buNone/>
            </a:pPr>
            <a:endParaRPr lang="de-DE" b="1" dirty="0" smtClean="0"/>
          </a:p>
          <a:p>
            <a:pPr marL="542925" lvl="1" indent="0">
              <a:buNone/>
            </a:pPr>
            <a:r>
              <a:rPr lang="de-DE" b="1" dirty="0" smtClean="0"/>
              <a:t>Summary </a:t>
            </a:r>
            <a:r>
              <a:rPr lang="de-DE" b="1" dirty="0" err="1" smtClean="0"/>
              <a:t>about</a:t>
            </a:r>
            <a:r>
              <a:rPr lang="de-DE" b="1" dirty="0" smtClean="0"/>
              <a:t> </a:t>
            </a:r>
            <a:r>
              <a:rPr lang="de-DE" b="1" dirty="0" err="1" smtClean="0"/>
              <a:t>our</a:t>
            </a:r>
            <a:r>
              <a:rPr lang="de-DE" b="1" dirty="0" smtClean="0"/>
              <a:t> </a:t>
            </a:r>
            <a:r>
              <a:rPr lang="de-DE" b="1" dirty="0" err="1" smtClean="0"/>
              <a:t>feature</a:t>
            </a:r>
            <a:r>
              <a:rPr lang="de-DE" b="1" dirty="0" smtClean="0"/>
              <a:t> </a:t>
            </a:r>
            <a:r>
              <a:rPr lang="de-DE" b="1" dirty="0" err="1" smtClean="0"/>
              <a:t>understanding</a:t>
            </a:r>
            <a:r>
              <a:rPr lang="de-DE" b="1" dirty="0" smtClean="0"/>
              <a:t> </a:t>
            </a:r>
            <a:r>
              <a:rPr lang="de-DE" b="1" dirty="0" err="1" smtClean="0"/>
              <a:t>steps</a:t>
            </a:r>
            <a:r>
              <a:rPr lang="de-DE" b="1" dirty="0" smtClean="0"/>
              <a:t>:</a:t>
            </a:r>
          </a:p>
          <a:p>
            <a:pPr lvl="1"/>
            <a:r>
              <a:rPr lang="de-DE" dirty="0" err="1" smtClean="0"/>
              <a:t>analysed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missing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– e.g</a:t>
            </a:r>
            <a:r>
              <a:rPr lang="de-DE" dirty="0" smtClean="0"/>
              <a:t>. </a:t>
            </a:r>
            <a:r>
              <a:rPr lang="de-DE" dirty="0" err="1" smtClean="0"/>
              <a:t>competitor</a:t>
            </a:r>
            <a:r>
              <a:rPr lang="de-DE" dirty="0" err="1"/>
              <a:t>P</a:t>
            </a:r>
            <a:r>
              <a:rPr lang="de-DE" dirty="0" err="1" smtClean="0"/>
              <a:t>rice</a:t>
            </a:r>
            <a:endParaRPr lang="de-DE" dirty="0" smtClean="0"/>
          </a:p>
          <a:p>
            <a:pPr lvl="1"/>
            <a:r>
              <a:rPr lang="de-DE" dirty="0" err="1" smtClean="0"/>
              <a:t>searched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outliers</a:t>
            </a:r>
            <a:endParaRPr lang="de-DE" dirty="0" smtClean="0"/>
          </a:p>
          <a:p>
            <a:pPr lvl="1"/>
            <a:r>
              <a:rPr lang="de-DE" dirty="0" err="1" smtClean="0"/>
              <a:t>Releted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field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: „</a:t>
            </a:r>
            <a:r>
              <a:rPr lang="de-DE" dirty="0" err="1" smtClean="0"/>
              <a:t>pharmForm</a:t>
            </a:r>
            <a:r>
              <a:rPr lang="de-DE" dirty="0" smtClean="0"/>
              <a:t>“ </a:t>
            </a:r>
            <a:r>
              <a:rPr lang="de-DE" dirty="0" err="1" smtClean="0"/>
              <a:t>with</a:t>
            </a:r>
            <a:r>
              <a:rPr lang="de-DE" dirty="0" smtClean="0"/>
              <a:t> 278 in 3-digit </a:t>
            </a:r>
            <a:r>
              <a:rPr lang="de-DE" dirty="0" err="1" smtClean="0"/>
              <a:t>strings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interviewed</a:t>
            </a:r>
            <a:r>
              <a:rPr lang="de-DE" dirty="0" smtClean="0"/>
              <a:t> a </a:t>
            </a:r>
            <a:r>
              <a:rPr lang="de-DE" dirty="0" err="1" smtClean="0"/>
              <a:t>pharmacist</a:t>
            </a:r>
            <a:r>
              <a:rPr lang="de-DE" dirty="0" smtClean="0"/>
              <a:t>, so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policy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dosage</a:t>
            </a:r>
            <a:r>
              <a:rPr lang="de-DE" dirty="0" smtClean="0"/>
              <a:t> </a:t>
            </a:r>
            <a:r>
              <a:rPr lang="de-DE" dirty="0" err="1" smtClean="0"/>
              <a:t>codes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/>
              <a:t> </a:t>
            </a:r>
            <a:r>
              <a:rPr lang="de-DE" dirty="0" err="1" smtClean="0"/>
              <a:t>acronyms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e.g. „NTR“ = „Nasentropfen“ </a:t>
            </a:r>
          </a:p>
          <a:p>
            <a:pPr lvl="1"/>
            <a:r>
              <a:rPr lang="de-DE" dirty="0" err="1" smtClean="0"/>
              <a:t>Sales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/>
              <a:t> </a:t>
            </a:r>
            <a:r>
              <a:rPr lang="de-DE" dirty="0" smtClean="0"/>
              <a:t>was </a:t>
            </a:r>
            <a:r>
              <a:rPr lang="de-DE" dirty="0" err="1" smtClean="0"/>
              <a:t>descriped</a:t>
            </a:r>
            <a:r>
              <a:rPr lang="de-DE" dirty="0" smtClean="0"/>
              <a:t> in </a:t>
            </a:r>
            <a:r>
              <a:rPr lang="de-DE" dirty="0" err="1" smtClean="0"/>
              <a:t>dispensing</a:t>
            </a:r>
            <a:r>
              <a:rPr lang="de-DE" dirty="0" smtClean="0"/>
              <a:t> </a:t>
            </a:r>
            <a:r>
              <a:rPr lang="de-DE" dirty="0" err="1" smtClean="0"/>
              <a:t>regulation</a:t>
            </a:r>
            <a:r>
              <a:rPr lang="de-DE" dirty="0" smtClean="0"/>
              <a:t> </a:t>
            </a:r>
            <a:r>
              <a:rPr lang="de-DE" dirty="0" err="1" smtClean="0"/>
              <a:t>codes</a:t>
            </a:r>
            <a:endParaRPr lang="de-DE" dirty="0" smtClean="0"/>
          </a:p>
          <a:p>
            <a:pPr lvl="1"/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analysied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correlation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attributes</a:t>
            </a:r>
            <a:endParaRPr lang="de-DE" dirty="0" smtClean="0"/>
          </a:p>
          <a:p>
            <a:pPr lvl="1"/>
            <a:r>
              <a:rPr lang="de-DE" dirty="0" smtClean="0"/>
              <a:t>Also </a:t>
            </a:r>
            <a:r>
              <a:rPr lang="de-DE" dirty="0" err="1" smtClean="0"/>
              <a:t>we</a:t>
            </a:r>
            <a:r>
              <a:rPr lang="de-DE" dirty="0" smtClean="0"/>
              <a:t> find out </a:t>
            </a:r>
            <a:r>
              <a:rPr lang="de-DE" dirty="0" err="1" smtClean="0"/>
              <a:t>that</a:t>
            </a:r>
            <a:r>
              <a:rPr lang="de-DE" dirty="0" smtClean="0"/>
              <a:t> 82 </a:t>
            </a:r>
            <a:r>
              <a:rPr lang="de-DE" dirty="0" err="1" smtClean="0"/>
              <a:t>products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„</a:t>
            </a:r>
            <a:r>
              <a:rPr lang="de-DE" dirty="0" err="1" smtClean="0"/>
              <a:t>always</a:t>
            </a:r>
            <a:r>
              <a:rPr lang="de-DE" dirty="0" smtClean="0"/>
              <a:t>“ </a:t>
            </a:r>
            <a:r>
              <a:rPr lang="de-DE" dirty="0" err="1" smtClean="0"/>
              <a:t>bougth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saw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3100 </a:t>
            </a:r>
            <a:r>
              <a:rPr lang="de-DE" dirty="0" err="1" smtClean="0"/>
              <a:t>products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never</a:t>
            </a:r>
            <a:r>
              <a:rPr lang="de-DE" dirty="0" smtClean="0"/>
              <a:t> </a:t>
            </a:r>
            <a:r>
              <a:rPr lang="de-DE" dirty="0" err="1" smtClean="0"/>
              <a:t>bought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import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r>
              <a:rPr lang="de-DE" dirty="0" smtClean="0"/>
              <a:t> </a:t>
            </a:r>
            <a:r>
              <a:rPr lang="de-DE" dirty="0" err="1" smtClean="0"/>
              <a:t>split</a:t>
            </a:r>
            <a:r>
              <a:rPr lang="de-DE" dirty="0" smtClean="0"/>
              <a:t> after </a:t>
            </a:r>
            <a:r>
              <a:rPr lang="de-DE" dirty="0" err="1" smtClean="0"/>
              <a:t>the</a:t>
            </a:r>
            <a:r>
              <a:rPr lang="de-DE" dirty="0" smtClean="0"/>
              <a:t> 22nd </a:t>
            </a:r>
            <a:r>
              <a:rPr lang="de-DE" dirty="0" err="1" smtClean="0"/>
              <a:t>day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 and Engineering</a:t>
            </a: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6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 and Engineering</a:t>
            </a: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188586" y="1700808"/>
            <a:ext cx="8704589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After analyzing </a:t>
            </a:r>
            <a:r>
              <a:rPr lang="en-US" dirty="0"/>
              <a:t>the number of order, basket and click transactions, we discovered</a:t>
            </a:r>
          </a:p>
          <a:p>
            <a:r>
              <a:rPr lang="en-US" dirty="0"/>
              <a:t>that during the first 22 days of our training set the number of click transactions</a:t>
            </a:r>
          </a:p>
          <a:p>
            <a:r>
              <a:rPr lang="en-US" dirty="0"/>
              <a:t>was noticeably lower than during the following days. 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Reasons </a:t>
            </a:r>
            <a:r>
              <a:rPr lang="en-US" dirty="0"/>
              <a:t>for that may be </a:t>
            </a:r>
            <a:r>
              <a:rPr lang="en-US" dirty="0" smtClean="0"/>
              <a:t>for example </a:t>
            </a:r>
            <a:r>
              <a:rPr lang="en-US" dirty="0"/>
              <a:t>different data creation processes. We decided to exclude these 22 </a:t>
            </a:r>
            <a:r>
              <a:rPr lang="en-US" dirty="0" smtClean="0"/>
              <a:t>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Judgment of the Court </a:t>
            </a:r>
            <a:r>
              <a:rPr lang="en-US" dirty="0"/>
              <a:t>(First Chamber - </a:t>
            </a:r>
            <a:r>
              <a:rPr lang="en-US" dirty="0" err="1"/>
              <a:t>EuGH</a:t>
            </a:r>
            <a:r>
              <a:rPr lang="en-US" dirty="0"/>
              <a:t>) of 19 October 2016:</a:t>
            </a:r>
          </a:p>
          <a:p>
            <a:pPr marL="268288"/>
            <a:r>
              <a:rPr lang="en-US" sz="1400" dirty="0" smtClean="0"/>
              <a:t>Deutsche </a:t>
            </a:r>
            <a:r>
              <a:rPr lang="en-US" sz="1400" dirty="0"/>
              <a:t>Parkinson </a:t>
            </a:r>
            <a:r>
              <a:rPr lang="en-US" sz="1400" dirty="0" err="1"/>
              <a:t>Vereinigung</a:t>
            </a:r>
            <a:r>
              <a:rPr lang="en-US" sz="1400" dirty="0"/>
              <a:t> eV vs </a:t>
            </a:r>
            <a:r>
              <a:rPr lang="en-US" sz="1400" dirty="0" err="1"/>
              <a:t>Zentrale</a:t>
            </a:r>
            <a:r>
              <a:rPr lang="en-US" sz="1400" dirty="0"/>
              <a:t> </a:t>
            </a:r>
            <a:r>
              <a:rPr lang="en-US" sz="1400" dirty="0" err="1"/>
              <a:t>zur</a:t>
            </a:r>
            <a:r>
              <a:rPr lang="en-US" sz="1400" dirty="0"/>
              <a:t> </a:t>
            </a:r>
            <a:r>
              <a:rPr lang="en-US" sz="1400" dirty="0" err="1"/>
              <a:t>Bekämpfung</a:t>
            </a:r>
            <a:r>
              <a:rPr lang="en-US" sz="1400" dirty="0"/>
              <a:t> </a:t>
            </a:r>
            <a:r>
              <a:rPr lang="en-US" sz="1400" dirty="0" err="1"/>
              <a:t>unlauteren</a:t>
            </a:r>
            <a:r>
              <a:rPr lang="en-US" sz="1400" dirty="0"/>
              <a:t> </a:t>
            </a:r>
            <a:r>
              <a:rPr lang="en-US" sz="1400" dirty="0" err="1"/>
              <a:t>Wettbewerbs</a:t>
            </a:r>
            <a:r>
              <a:rPr lang="en-US" sz="1400" dirty="0"/>
              <a:t> </a:t>
            </a:r>
            <a:r>
              <a:rPr lang="en-US" sz="1400" dirty="0" smtClean="0"/>
              <a:t>eV</a:t>
            </a:r>
            <a:br>
              <a:rPr lang="en-US" sz="1400" dirty="0" smtClean="0"/>
            </a:br>
            <a:r>
              <a:rPr lang="de-DE" sz="1400" dirty="0" smtClean="0"/>
              <a:t>Setting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fixed</a:t>
            </a:r>
            <a:r>
              <a:rPr lang="de-DE" sz="1400" dirty="0"/>
              <a:t> </a:t>
            </a:r>
            <a:r>
              <a:rPr lang="de-DE" sz="1400" dirty="0" err="1"/>
              <a:t>prices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medicine</a:t>
            </a:r>
            <a:r>
              <a:rPr lang="de-DE" sz="1400" dirty="0"/>
              <a:t>, </a:t>
            </a:r>
            <a:r>
              <a:rPr lang="de-DE" sz="1400" dirty="0" err="1"/>
              <a:t>which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only</a:t>
            </a:r>
            <a:r>
              <a:rPr lang="de-DE" sz="1400" dirty="0"/>
              <a:t> </a:t>
            </a:r>
            <a:r>
              <a:rPr lang="de-DE" sz="1400" dirty="0" err="1"/>
              <a:t>available</a:t>
            </a:r>
            <a:r>
              <a:rPr lang="de-DE" sz="1400" dirty="0"/>
              <a:t> on </a:t>
            </a:r>
            <a:r>
              <a:rPr lang="de-DE" sz="1400" dirty="0" err="1"/>
              <a:t>prescription</a:t>
            </a:r>
            <a:r>
              <a:rPr lang="de-DE" sz="1400" dirty="0"/>
              <a:t>,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against</a:t>
            </a:r>
            <a:r>
              <a:rPr lang="de-DE" sz="1400" dirty="0"/>
              <a:t> European Law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726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 and Engineering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032640"/>
            <a:ext cx="8642350" cy="5276680"/>
          </a:xfrm>
        </p:spPr>
        <p:txBody>
          <a:bodyPr/>
          <a:lstStyle/>
          <a:p>
            <a:r>
              <a:rPr lang="de-DE" dirty="0" err="1"/>
              <a:t>Preprocessing</a:t>
            </a:r>
            <a:r>
              <a:rPr lang="de-DE" dirty="0"/>
              <a:t> – Feature Understanding/Engineering</a:t>
            </a:r>
          </a:p>
          <a:p>
            <a:pPr marL="542925" lvl="1" indent="0">
              <a:buNone/>
            </a:pPr>
            <a:r>
              <a:rPr lang="de-DE" b="1" dirty="0" smtClean="0"/>
              <a:t>Summary </a:t>
            </a:r>
            <a:r>
              <a:rPr lang="de-DE" b="1" dirty="0" err="1" smtClean="0"/>
              <a:t>about</a:t>
            </a:r>
            <a:r>
              <a:rPr lang="de-DE" b="1" dirty="0" smtClean="0"/>
              <a:t> </a:t>
            </a:r>
            <a:r>
              <a:rPr lang="de-DE" b="1" dirty="0" err="1" smtClean="0"/>
              <a:t>our</a:t>
            </a:r>
            <a:r>
              <a:rPr lang="de-DE" b="1" dirty="0" smtClean="0"/>
              <a:t> </a:t>
            </a:r>
            <a:r>
              <a:rPr lang="de-DE" b="1" dirty="0" err="1" smtClean="0"/>
              <a:t>feature</a:t>
            </a:r>
            <a:r>
              <a:rPr lang="de-DE" b="1" dirty="0" smtClean="0"/>
              <a:t> </a:t>
            </a:r>
            <a:r>
              <a:rPr lang="de-DE" b="1" dirty="0" err="1" smtClean="0"/>
              <a:t>engineering</a:t>
            </a:r>
            <a:r>
              <a:rPr lang="de-DE" b="1" dirty="0" smtClean="0"/>
              <a:t> </a:t>
            </a:r>
            <a:r>
              <a:rPr lang="de-DE" b="1" dirty="0" err="1" smtClean="0"/>
              <a:t>steps</a:t>
            </a:r>
            <a:r>
              <a:rPr lang="de-DE" b="1" dirty="0" smtClean="0"/>
              <a:t>:</a:t>
            </a:r>
          </a:p>
          <a:p>
            <a:pPr marL="542925" lvl="1" indent="0">
              <a:buNone/>
            </a:pPr>
            <a:r>
              <a:rPr lang="de-DE" dirty="0" err="1"/>
              <a:t>Mainly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 </a:t>
            </a:r>
            <a:r>
              <a:rPr lang="de-DE" dirty="0" err="1"/>
              <a:t>and</a:t>
            </a:r>
            <a:r>
              <a:rPr lang="de-DE" dirty="0"/>
              <a:t> Python</a:t>
            </a:r>
          </a:p>
          <a:p>
            <a:pPr lvl="1"/>
            <a:r>
              <a:rPr lang="de-DE" dirty="0" smtClean="0"/>
              <a:t>in </a:t>
            </a:r>
            <a:r>
              <a:rPr lang="de-DE" dirty="0" err="1" smtClean="0"/>
              <a:t>whole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final </a:t>
            </a:r>
            <a:r>
              <a:rPr lang="de-DE" dirty="0" err="1" smtClean="0"/>
              <a:t>dataset</a:t>
            </a:r>
            <a:r>
              <a:rPr lang="de-DE" dirty="0" smtClean="0"/>
              <a:t> </a:t>
            </a:r>
            <a:r>
              <a:rPr lang="de-DE" dirty="0" err="1" smtClean="0"/>
              <a:t>holds</a:t>
            </a:r>
            <a:r>
              <a:rPr lang="de-DE" dirty="0" smtClean="0"/>
              <a:t> 111 </a:t>
            </a:r>
            <a:r>
              <a:rPr lang="de-DE" dirty="0" err="1" smtClean="0"/>
              <a:t>features</a:t>
            </a:r>
            <a:endParaRPr lang="de-DE" dirty="0" smtClean="0"/>
          </a:p>
          <a:p>
            <a:pPr lvl="1"/>
            <a:r>
              <a:rPr lang="de-DE" dirty="0" smtClean="0"/>
              <a:t>95 </a:t>
            </a:r>
            <a:r>
              <a:rPr lang="de-DE" dirty="0" err="1" smtClean="0"/>
              <a:t>features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transformation</a:t>
            </a:r>
            <a:r>
              <a:rPr lang="de-DE" dirty="0" smtClean="0"/>
              <a:t>, </a:t>
            </a:r>
            <a:r>
              <a:rPr lang="de-DE" dirty="0" err="1" smtClean="0"/>
              <a:t>combination</a:t>
            </a:r>
            <a:r>
              <a:rPr lang="de-DE" dirty="0" smtClean="0"/>
              <a:t>, </a:t>
            </a:r>
            <a:r>
              <a:rPr lang="de-DE" dirty="0" err="1" smtClean="0"/>
              <a:t>interpretation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influence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informations</a:t>
            </a:r>
            <a:r>
              <a:rPr lang="de-DE" dirty="0" smtClean="0"/>
              <a:t>. </a:t>
            </a:r>
            <a:r>
              <a:rPr lang="de-DE" dirty="0" smtClean="0"/>
              <a:t>(</a:t>
            </a:r>
            <a:r>
              <a:rPr lang="de-DE" dirty="0" smtClean="0"/>
              <a:t>16</a:t>
            </a:r>
            <a:r>
              <a:rPr lang="de-DE" dirty="0" smtClean="0"/>
              <a:t> initial </a:t>
            </a:r>
            <a:r>
              <a:rPr lang="de-DE" dirty="0" err="1" smtClean="0"/>
              <a:t>features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only16 initial </a:t>
            </a:r>
            <a:r>
              <a:rPr lang="de-DE" dirty="0" err="1" smtClean="0"/>
              <a:t>features</a:t>
            </a:r>
            <a:r>
              <a:rPr lang="de-DE" dirty="0"/>
              <a:t> </a:t>
            </a:r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final </a:t>
            </a:r>
            <a:r>
              <a:rPr lang="de-DE" dirty="0" err="1" smtClean="0"/>
              <a:t>approache</a:t>
            </a:r>
            <a:r>
              <a:rPr lang="de-DE" dirty="0" smtClean="0"/>
              <a:t> = RMSE 9.747 </a:t>
            </a:r>
            <a:endParaRPr lang="de-DE" dirty="0" smtClean="0"/>
          </a:p>
          <a:p>
            <a:pPr lvl="1"/>
            <a:r>
              <a:rPr lang="de-DE" dirty="0" smtClean="0"/>
              <a:t>After </a:t>
            </a:r>
            <a:r>
              <a:rPr lang="de-DE" dirty="0" err="1" smtClean="0"/>
              <a:t>analyises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weight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GTB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reduced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final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44 </a:t>
            </a:r>
            <a:r>
              <a:rPr lang="de-DE" dirty="0" err="1" smtClean="0"/>
              <a:t>features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>
                <a:solidFill>
                  <a:srgbClr val="FF0000"/>
                </a:solidFill>
              </a:rPr>
              <a:t>One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of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biggest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performance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improvement</a:t>
            </a:r>
            <a:r>
              <a:rPr lang="de-DE" dirty="0" smtClean="0">
                <a:solidFill>
                  <a:srgbClr val="FF0000"/>
                </a:solidFill>
              </a:rPr>
              <a:t>: </a:t>
            </a:r>
            <a:r>
              <a:rPr lang="de-DE" dirty="0" err="1" smtClean="0">
                <a:solidFill>
                  <a:srgbClr val="FF0000"/>
                </a:solidFill>
              </a:rPr>
              <a:t>we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created</a:t>
            </a:r>
            <a:r>
              <a:rPr lang="de-DE" dirty="0" smtClean="0">
                <a:solidFill>
                  <a:srgbClr val="FF0000"/>
                </a:solidFill>
              </a:rPr>
              <a:t> a </a:t>
            </a:r>
            <a:r>
              <a:rPr lang="de-DE" dirty="0" err="1" smtClean="0">
                <a:solidFill>
                  <a:srgbClr val="FF0000"/>
                </a:solidFill>
              </a:rPr>
              <a:t>Basket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feature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based</a:t>
            </a:r>
            <a:r>
              <a:rPr lang="de-DE" dirty="0" smtClean="0">
                <a:solidFill>
                  <a:srgbClr val="FF0000"/>
                </a:solidFill>
              </a:rPr>
              <a:t> on </a:t>
            </a:r>
            <a:r>
              <a:rPr lang="de-DE" dirty="0" err="1" smtClean="0">
                <a:solidFill>
                  <a:srgbClr val="FF0000"/>
                </a:solidFill>
              </a:rPr>
              <a:t>groupig</a:t>
            </a:r>
            <a:r>
              <a:rPr lang="de-DE" dirty="0" smtClean="0">
                <a:solidFill>
                  <a:srgbClr val="FF0000"/>
                </a:solidFill>
              </a:rPr>
              <a:t> multiple </a:t>
            </a:r>
            <a:r>
              <a:rPr lang="de-DE" dirty="0" err="1" smtClean="0">
                <a:solidFill>
                  <a:srgbClr val="FF0000"/>
                </a:solidFill>
              </a:rPr>
              <a:t>user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transactions</a:t>
            </a:r>
            <a:r>
              <a:rPr lang="de-DE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de-DE" dirty="0" err="1" smtClean="0">
                <a:solidFill>
                  <a:srgbClr val="FF0000"/>
                </a:solidFill>
              </a:rPr>
              <a:t>Correlation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values</a:t>
            </a:r>
            <a:r>
              <a:rPr lang="de-DE" dirty="0" smtClean="0">
                <a:solidFill>
                  <a:srgbClr val="FF0000"/>
                </a:solidFill>
              </a:rPr>
              <a:t> ???</a:t>
            </a:r>
            <a:endParaRPr lang="de-DE" dirty="0">
              <a:solidFill>
                <a:srgbClr val="FF0000"/>
              </a:solidFill>
            </a:endParaRPr>
          </a:p>
          <a:p>
            <a:pPr lvl="1"/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was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basket</a:t>
            </a:r>
            <a:r>
              <a:rPr lang="de-DE" dirty="0" smtClean="0"/>
              <a:t> was </a:t>
            </a:r>
            <a:r>
              <a:rPr lang="de-DE" dirty="0" err="1" smtClean="0"/>
              <a:t>orderd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not</a:t>
            </a:r>
          </a:p>
          <a:p>
            <a:pPr lvl="1"/>
            <a:r>
              <a:rPr lang="de-DE" dirty="0" err="1" smtClean="0"/>
              <a:t>Highly</a:t>
            </a:r>
            <a:r>
              <a:rPr lang="de-DE" dirty="0" smtClean="0"/>
              <a:t> </a:t>
            </a:r>
            <a:r>
              <a:rPr lang="de-DE" dirty="0" err="1" smtClean="0"/>
              <a:t>imbalance</a:t>
            </a:r>
            <a:r>
              <a:rPr lang="de-DE" dirty="0" smtClean="0"/>
              <a:t> </a:t>
            </a:r>
            <a:r>
              <a:rPr lang="de-DE" dirty="0" err="1" smtClean="0"/>
              <a:t>training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: Recall 49.45%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precision</a:t>
            </a:r>
            <a:r>
              <a:rPr lang="de-DE" dirty="0" smtClean="0"/>
              <a:t> 15.93%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GTB.</a:t>
            </a:r>
            <a:endParaRPr lang="de-DE" dirty="0" smtClean="0"/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2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Mining </a:t>
            </a:r>
            <a:r>
              <a:rPr lang="de-DE" dirty="0" err="1"/>
              <a:t>and</a:t>
            </a:r>
            <a:r>
              <a:rPr lang="de-DE" dirty="0"/>
              <a:t> Evaluation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4"/>
          <p:cNvSpPr/>
          <p:nvPr/>
        </p:nvSpPr>
        <p:spPr>
          <a:xfrm flipV="1">
            <a:off x="199540" y="5939152"/>
            <a:ext cx="5235148" cy="31258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4"/>
          <p:cNvSpPr/>
          <p:nvPr/>
        </p:nvSpPr>
        <p:spPr>
          <a:xfrm>
            <a:off x="156266" y="2061360"/>
            <a:ext cx="3299237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4"/>
          <p:cNvSpPr/>
          <p:nvPr/>
        </p:nvSpPr>
        <p:spPr>
          <a:xfrm>
            <a:off x="3452594" y="2346928"/>
            <a:ext cx="153586" cy="1061875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</p:spTree>
    <p:extLst>
      <p:ext uri="{BB962C8B-B14F-4D97-AF65-F5344CB8AC3E}">
        <p14:creationId xmlns:p14="http://schemas.microsoft.com/office/powerpoint/2010/main" val="99629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Mining </a:t>
            </a:r>
            <a:r>
              <a:rPr lang="de-DE" dirty="0" err="1"/>
              <a:t>and</a:t>
            </a:r>
            <a:r>
              <a:rPr lang="de-DE" dirty="0"/>
              <a:t> Evaluation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032640"/>
            <a:ext cx="8642350" cy="5276680"/>
          </a:xfrm>
        </p:spPr>
        <p:txBody>
          <a:bodyPr/>
          <a:lstStyle/>
          <a:p>
            <a:pPr marL="420688" indent="-285750"/>
            <a:r>
              <a:rPr lang="de-DE" dirty="0" smtClean="0"/>
              <a:t>Erklärung für Monate mit M1 – M3 und Starttag Sonntag im Oktober.</a:t>
            </a:r>
            <a:endParaRPr lang="de-DE" dirty="0" smtClean="0"/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21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_Englisch V2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gfa Rotis Semi Serif"/>
        <a:ea typeface=""/>
        <a:cs typeface="Arial"/>
      </a:majorFont>
      <a:minorFont>
        <a:latin typeface="Agfa Rotis Semi Serif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9E6933ED8993F4DBB8494B5A1A4C25A" ma:contentTypeVersion="0" ma:contentTypeDescription="Ein neues Dokument erstellen." ma:contentTypeScope="" ma:versionID="e677f798020e71798772a150fa1c9d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6c4a6dd5ef775a5269b08f7de37f93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2BC4F5-D58A-4205-A4E6-06E990B0C9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E33035-A61E-484C-A48B-228D2BEE31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AC038A6-0C52-4431-AA9D-2B6D9E759E25}">
  <ds:schemaRefs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Präsentation_Englisch V2</Template>
  <TotalTime>0</TotalTime>
  <Words>1175</Words>
  <Application>Microsoft Office PowerPoint</Application>
  <PresentationFormat>Bildschirmpräsentation (4:3)</PresentationFormat>
  <Paragraphs>286</Paragraphs>
  <Slides>22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0" baseType="lpstr">
      <vt:lpstr>MS PGothic</vt:lpstr>
      <vt:lpstr>Agfa Rotis Semi Serif</vt:lpstr>
      <vt:lpstr>Arial</vt:lpstr>
      <vt:lpstr>Calibri</vt:lpstr>
      <vt:lpstr>Times New Roman</vt:lpstr>
      <vt:lpstr>Webdings</vt:lpstr>
      <vt:lpstr>Wingdings</vt:lpstr>
      <vt:lpstr>Präsentation_Englisch V2</vt:lpstr>
      <vt:lpstr>Data Mining Cup 2017 Revenue Forecast of Mail Order Pharmacy</vt:lpstr>
      <vt:lpstr>Overview</vt:lpstr>
      <vt:lpstr>DMC 17  - Challenge</vt:lpstr>
      <vt:lpstr>Preprocessing</vt:lpstr>
      <vt:lpstr>Feature Understanding and Engineering</vt:lpstr>
      <vt:lpstr>Feature Understanding and Engineering</vt:lpstr>
      <vt:lpstr>Feature Understanding and Engineering</vt:lpstr>
      <vt:lpstr>Data Mining and Evaluation</vt:lpstr>
      <vt:lpstr>Data Mining and Evaluation</vt:lpstr>
      <vt:lpstr>Data Mining and Evaluation</vt:lpstr>
      <vt:lpstr>Data Mining and Evaluation</vt:lpstr>
      <vt:lpstr>Data Mining and Evaluation</vt:lpstr>
      <vt:lpstr>Data Mining and Evaluation</vt:lpstr>
      <vt:lpstr>Data Mining and Evaluation</vt:lpstr>
      <vt:lpstr>Data Mining and Evaluation</vt:lpstr>
      <vt:lpstr>Data Mining and Evaluation</vt:lpstr>
      <vt:lpstr>Data Mining and Evaluation</vt:lpstr>
      <vt:lpstr>Summary and Lessons learned</vt:lpstr>
      <vt:lpstr>Questions?</vt:lpstr>
      <vt:lpstr>Backup Slides</vt:lpstr>
      <vt:lpstr>Backup Slides – 44 Features</vt:lpstr>
      <vt:lpstr>Backup Slide</vt:lpstr>
    </vt:vector>
  </TitlesOfParts>
  <Company>Dekanat BWL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Liane Schwartz</dc:creator>
  <cp:lastModifiedBy>Christoph</cp:lastModifiedBy>
  <cp:revision>591</cp:revision>
  <cp:lastPrinted>2013-04-17T11:44:28Z</cp:lastPrinted>
  <dcterms:created xsi:type="dcterms:W3CDTF">2011-05-26T14:08:38Z</dcterms:created>
  <dcterms:modified xsi:type="dcterms:W3CDTF">2017-05-22T07:24:29Z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0x01010019E6933ED8993F4DBB8494B5A1A4C25A</vt:lpwstr>
  </property>
</Properties>
</file>