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41" r:id="rId6"/>
    <p:sldId id="258" r:id="rId7"/>
    <p:sldId id="329" r:id="rId8"/>
    <p:sldId id="343" r:id="rId9"/>
    <p:sldId id="348" r:id="rId10"/>
    <p:sldId id="344" r:id="rId11"/>
    <p:sldId id="345" r:id="rId12"/>
    <p:sldId id="346" r:id="rId13"/>
    <p:sldId id="349" r:id="rId14"/>
    <p:sldId id="350" r:id="rId15"/>
    <p:sldId id="347" r:id="rId16"/>
    <p:sldId id="331" r:id="rId17"/>
    <p:sldId id="337" r:id="rId18"/>
    <p:sldId id="338" r:id="rId19"/>
    <p:sldId id="334" r:id="rId20"/>
    <p:sldId id="342" r:id="rId21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Timo Sturm" initials="TS [6]" lastIdx="1" clrIdx="6">
    <p:extLst/>
  </p:cmAuthor>
  <p:cmAuthor id="1" name="Lukas Hughes" initials="LH" lastIdx="1" clrIdx="0">
    <p:extLst/>
  </p:cmAuthor>
  <p:cmAuthor id="8" name="Timo Sturm" initials="TS [7]" lastIdx="1" clrIdx="7">
    <p:extLst/>
  </p:cmAuthor>
  <p:cmAuthor id="2" name="Timo Sturm" initials="TS" lastIdx="1" clrIdx="1">
    <p:extLst/>
  </p:cmAuthor>
  <p:cmAuthor id="9" name="Timo Sturm" initials="TS [8]" lastIdx="1" clrIdx="8">
    <p:extLst/>
  </p:cmAuthor>
  <p:cmAuthor id="3" name="Timo Sturm" initials="TS [2]" lastIdx="1" clrIdx="2">
    <p:extLst/>
  </p:cmAuthor>
  <p:cmAuthor id="10" name="Timo Sturm" initials="TS [9]" lastIdx="1" clrIdx="9">
    <p:extLst/>
  </p:cmAuthor>
  <p:cmAuthor id="4" name="Timo Sturm" initials="TS [3]" lastIdx="1" clrIdx="3">
    <p:extLst/>
  </p:cmAuthor>
  <p:cmAuthor id="11" name="Timo Sturm" initials="TS [10]" lastIdx="1" clrIdx="10">
    <p:extLst/>
  </p:cmAuthor>
  <p:cmAuthor id="5" name="Timo Sturm" initials="TS [4]" lastIdx="1" clrIdx="4">
    <p:extLst/>
  </p:cmAuthor>
  <p:cmAuthor id="12" name="Timo Sturm" initials="TS [11]" lastIdx="1" clrIdx="11">
    <p:extLst/>
  </p:cmAuthor>
  <p:cmAuthor id="6" name="Timo Sturm" initials="TS [5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0B8"/>
    <a:srgbClr val="BDB693"/>
    <a:srgbClr val="0C157D"/>
    <a:srgbClr val="D9D9D9"/>
    <a:srgbClr val="89A4A7"/>
    <a:srgbClr val="C5C5C5"/>
    <a:srgbClr val="E7F3F4"/>
    <a:srgbClr val="BBE0E3"/>
    <a:srgbClr val="F3F8FA"/>
    <a:srgbClr val="AAC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2163" autoAdjust="0"/>
  </p:normalViewPr>
  <p:slideViewPr>
    <p:cSldViewPr snapToObjects="1"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4-24T10:58:19.700" idx="1">
    <p:pos x="10" y="10"/>
    <p:text>Namen hinzufügen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7-04-24T11:01:13.522" idx="1">
    <p:pos x="10" y="10"/>
    <p:text>Alles auflisten und dann paar Sachen rausgreifen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17-04-24T11:01:42.365" idx="1">
    <p:pos x="10" y="10"/>
    <p:text>alle auflisten und ein paar erklären</p:text>
    <p:extLst>
      <p:ext uri="{C676402C-5697-4E1C-873F-D02D1690AC5C}">
        <p15:threadingInfo xmlns:p15="http://schemas.microsoft.com/office/powerpoint/2012/main" timeZoneBias="-120"/>
      </p:ext>
    </p:extLst>
  </p:cm>
  <p:cm authorId="8" dt="2017-04-24T11:02:11.161" idx="1">
    <p:pos x="10" y="146"/>
    <p:text>erst alle die wir schon haben + Ideen</p:text>
    <p:extLst>
      <p:ext uri="{C676402C-5697-4E1C-873F-D02D1690AC5C}">
        <p15:threadingInfo xmlns:p15="http://schemas.microsoft.com/office/powerpoint/2012/main" timeZoneBias="-120">
          <p15:parentCm authorId="7" idx="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7-04-24T11:01:13.522" idx="1">
    <p:pos x="10" y="10"/>
    <p:text>Alles auflisten und dann paar Sachen rausgreifen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7-04-24T11:01:13.522" idx="1">
    <p:pos x="10" y="10"/>
    <p:text>Alles auflisten und dann paar Sachen rausgreifen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7-04-24T11:01:13.522" idx="1">
    <p:pos x="10" y="10"/>
    <p:text>Alles auflisten und dann paar Sachen rausgreifen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7-04-24T11:01:13.522" idx="1">
    <p:pos x="10" y="10"/>
    <p:text>Alles auflisten und dann paar Sachen rausgreifen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84FB8D-DAD1-4654-B9AB-EB7FDB031A1D}" type="datetimeFigureOut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63CEFD-4640-4202-995E-F260489A9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1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D2C857-4C65-41BB-98C9-FEEE88BE1D2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276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04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56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31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8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2420887"/>
            <a:ext cx="9144000" cy="135577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752600"/>
          </a:xfrm>
        </p:spPr>
        <p:txBody>
          <a:bodyPr/>
          <a:lstStyle>
            <a:lvl1pPr marL="0" indent="0">
              <a:buFont typeface="Webdings" pitchFamily="18" charset="2"/>
              <a:buNone/>
              <a:defRPr sz="3000" smtClean="0">
                <a:solidFill>
                  <a:srgbClr val="808080"/>
                </a:solidFill>
              </a:defRPr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0825" y="2130475"/>
            <a:ext cx="8640763" cy="1569660"/>
          </a:xfrm>
        </p:spPr>
        <p:txBody>
          <a:bodyPr anchor="b">
            <a:spAutoFit/>
          </a:bodyPr>
          <a:lstStyle>
            <a:lvl1pPr>
              <a:defRPr sz="3400" smtClean="0"/>
            </a:lvl1pPr>
          </a:lstStyle>
          <a:p>
            <a:pPr lvl="0"/>
            <a:r>
              <a:rPr lang="de-DE" noProof="0" dirty="0"/>
              <a:t>Titelmasterformat durch Klicken bearbeiten</a:t>
            </a:r>
            <a:br>
              <a:rPr lang="de-DE" noProof="0" dirty="0"/>
            </a:br>
            <a:br>
              <a:rPr lang="de-DE" noProof="0" dirty="0"/>
            </a:br>
            <a:endParaRPr lang="en-US" noProof="0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50825" y="501967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CDDCB00-B8BD-4AEC-B091-A91C56747AC0}" type="datetime4">
              <a:rPr lang="en-US" smtClean="0"/>
              <a:pPr>
                <a:defRPr/>
              </a:pPr>
              <a:t>April 24, 2017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4288" y="4170989"/>
            <a:ext cx="1345134" cy="13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279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DMC 2017 – 1</a:t>
            </a:r>
            <a:r>
              <a:rPr lang="en-US" baseline="30000" dirty="0"/>
              <a:t>st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DE6BF-F119-46BE-A2B4-831903F5C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51641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8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4" descr="Title Stri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350838"/>
            <a:ext cx="9144000" cy="49212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73163"/>
            <a:ext cx="8642350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21450"/>
            <a:ext cx="43211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DMC 2017 – 1</a:t>
            </a:r>
            <a:r>
              <a:rPr lang="en-US" baseline="30000" dirty="0"/>
              <a:t>st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3625" y="488950"/>
            <a:ext cx="215900" cy="2159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F3A872-4DB1-4A25-9FA9-F8A4157369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50838"/>
            <a:ext cx="8642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76256" y="6429937"/>
            <a:ext cx="2016224" cy="3729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ebdings" pitchFamily="18" charset="2"/>
        <a:buChar char="4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852488" indent="-309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2pPr>
      <a:lvl3pPr marL="1260475" indent="-228600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3pPr>
      <a:lvl4pPr marL="1668463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Agfa Rotis Semi Serif" pitchFamily="2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7645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564904"/>
            <a:ext cx="8640763" cy="1046440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Data Mining Cup 2017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Revenue Forecast of Mail Order Pharmacy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2185214"/>
          </a:xfrm>
        </p:spPr>
        <p:txBody>
          <a:bodyPr>
            <a:spAutoFit/>
          </a:bodyPr>
          <a:lstStyle/>
          <a:p>
            <a:r>
              <a:rPr lang="en-US" dirty="0">
                <a:latin typeface="Arial" pitchFamily="34" charset="0"/>
              </a:rPr>
              <a:t>1</a:t>
            </a:r>
            <a:r>
              <a:rPr lang="en-US" baseline="30000" dirty="0">
                <a:latin typeface="Arial" pitchFamily="34" charset="0"/>
              </a:rPr>
              <a:t>st</a:t>
            </a:r>
            <a:r>
              <a:rPr lang="en-US" dirty="0">
                <a:latin typeface="Arial" pitchFamily="34" charset="0"/>
              </a:rPr>
              <a:t> intermediate presentation</a:t>
            </a:r>
          </a:p>
          <a:p>
            <a:r>
              <a:rPr lang="en-US" sz="1600" dirty="0">
                <a:latin typeface="Arial" pitchFamily="34" charset="0"/>
              </a:rPr>
              <a:t>Data and Web Science Group</a:t>
            </a:r>
          </a:p>
          <a:p>
            <a:r>
              <a:rPr lang="en-US" sz="1600" dirty="0">
                <a:latin typeface="Arial" pitchFamily="34" charset="0"/>
              </a:rPr>
              <a:t>University of Mannheim</a:t>
            </a:r>
          </a:p>
          <a:p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Daniel Helfer, Timo Sturm, Alexander </a:t>
            </a:r>
            <a:r>
              <a:rPr lang="en-US" sz="1600" dirty="0" err="1">
                <a:latin typeface="Arial" pitchFamily="34" charset="0"/>
              </a:rPr>
              <a:t>Brinkmann</a:t>
            </a:r>
            <a:r>
              <a:rPr lang="en-US" sz="1600" dirty="0">
                <a:latin typeface="Arial" pitchFamily="34" charset="0"/>
              </a:rPr>
              <a:t>, Steffen </a:t>
            </a:r>
            <a:r>
              <a:rPr lang="en-US" sz="1600" dirty="0" err="1">
                <a:latin typeface="Arial" pitchFamily="34" charset="0"/>
              </a:rPr>
              <a:t>Terheide</a:t>
            </a:r>
            <a:r>
              <a:rPr lang="en-US" sz="1600" dirty="0">
                <a:latin typeface="Arial" pitchFamily="34" charset="0"/>
              </a:rPr>
              <a:t>, Florian X, Nancy X, Liane X, Christoph Wagner</a:t>
            </a:r>
          </a:p>
          <a:p>
            <a:r>
              <a:rPr lang="en-US" sz="1600" dirty="0">
                <a:latin typeface="Arial" pitchFamily="34" charset="0"/>
              </a:rPr>
              <a:t>25.04.2017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Engineering – Unit &amp; Content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328592"/>
          </a:xfrm>
        </p:spPr>
        <p:txBody>
          <a:bodyPr/>
          <a:lstStyle/>
          <a:p>
            <a:r>
              <a:rPr lang="de-DE" dirty="0"/>
              <a:t>Unit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1200" dirty="0"/>
          </a:p>
          <a:p>
            <a:pPr lvl="4"/>
            <a:r>
              <a:rPr lang="de-DE" sz="1400" dirty="0" err="1">
                <a:sym typeface="Wingdings" panose="05000000000000000000" pitchFamily="2" charset="2"/>
              </a:rPr>
              <a:t>Very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unbalanced</a:t>
            </a:r>
            <a:r>
              <a:rPr lang="de-DE" sz="1400" dirty="0">
                <a:sym typeface="Wingdings" panose="05000000000000000000" pitchFamily="2" charset="2"/>
              </a:rPr>
              <a:t>! </a:t>
            </a:r>
          </a:p>
          <a:p>
            <a:pPr lvl="4"/>
            <a:r>
              <a:rPr lang="de-DE" sz="1400" dirty="0" err="1">
                <a:sym typeface="Wingdings" panose="05000000000000000000" pitchFamily="2" charset="2"/>
              </a:rPr>
              <a:t>Possible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binnings</a:t>
            </a:r>
            <a:r>
              <a:rPr lang="de-DE" sz="1400" dirty="0">
                <a:sym typeface="Wingdings" panose="05000000000000000000" pitchFamily="2" charset="2"/>
              </a:rPr>
              <a:t>:</a:t>
            </a:r>
          </a:p>
          <a:p>
            <a:pPr lvl="5"/>
            <a:r>
              <a:rPr lang="de-DE" sz="1200" b="1" dirty="0">
                <a:sym typeface="Wingdings" panose="05000000000000000000" pitchFamily="2" charset="2"/>
              </a:rPr>
              <a:t>ST</a:t>
            </a:r>
            <a:r>
              <a:rPr lang="de-DE" sz="1200" dirty="0">
                <a:sym typeface="Wingdings" panose="05000000000000000000" pitchFamily="2" charset="2"/>
              </a:rPr>
              <a:t>, </a:t>
            </a:r>
            <a:r>
              <a:rPr lang="de-DE" sz="1200" b="1" dirty="0" err="1">
                <a:sym typeface="Wingdings" panose="05000000000000000000" pitchFamily="2" charset="2"/>
              </a:rPr>
              <a:t>NotSt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100" dirty="0">
                <a:sym typeface="Wingdings" panose="05000000000000000000" pitchFamily="2" charset="2"/>
              </a:rPr>
              <a:t>(</a:t>
            </a:r>
            <a:r>
              <a:rPr lang="de-DE" sz="1100" dirty="0" err="1">
                <a:sym typeface="Wingdings" panose="05000000000000000000" pitchFamily="2" charset="2"/>
              </a:rPr>
              <a:t>Distr</a:t>
            </a:r>
            <a:r>
              <a:rPr lang="de-DE" sz="1100" dirty="0">
                <a:sym typeface="Wingdings" panose="05000000000000000000" pitchFamily="2" charset="2"/>
              </a:rPr>
              <a:t>: 0.4834 | 0.5166) </a:t>
            </a:r>
          </a:p>
          <a:p>
            <a:pPr lvl="5"/>
            <a:r>
              <a:rPr lang="de-DE" sz="1200" b="1" dirty="0"/>
              <a:t>ST</a:t>
            </a:r>
            <a:r>
              <a:rPr lang="de-DE" sz="1200" dirty="0"/>
              <a:t>, </a:t>
            </a:r>
            <a:r>
              <a:rPr lang="de-DE" sz="1200" b="1" dirty="0"/>
              <a:t>ML</a:t>
            </a:r>
            <a:r>
              <a:rPr lang="de-DE" sz="1200" dirty="0"/>
              <a:t>, </a:t>
            </a:r>
            <a:r>
              <a:rPr lang="de-DE" sz="1200" b="1" dirty="0"/>
              <a:t>REST</a:t>
            </a:r>
            <a:r>
              <a:rPr lang="de-DE" sz="1200" dirty="0"/>
              <a:t> </a:t>
            </a:r>
            <a:r>
              <a:rPr lang="de-DE" sz="1100" dirty="0"/>
              <a:t>(</a:t>
            </a:r>
            <a:r>
              <a:rPr lang="de-DE" sz="1100" dirty="0" err="1"/>
              <a:t>Distr</a:t>
            </a:r>
            <a:r>
              <a:rPr lang="de-DE" sz="1100" dirty="0"/>
              <a:t>: </a:t>
            </a:r>
            <a:r>
              <a:rPr lang="de-DE" sz="1100" dirty="0">
                <a:sym typeface="Wingdings" panose="05000000000000000000" pitchFamily="2" charset="2"/>
              </a:rPr>
              <a:t>0.4834 | 0.3367 | 0.1799</a:t>
            </a:r>
            <a:r>
              <a:rPr lang="de-DE" sz="1100" dirty="0"/>
              <a:t>) </a:t>
            </a:r>
          </a:p>
          <a:p>
            <a:pPr lvl="4"/>
            <a:r>
              <a:rPr lang="de-DE" sz="1400" dirty="0" err="1"/>
              <a:t>Transformations</a:t>
            </a:r>
            <a:r>
              <a:rPr lang="de-DE" sz="1400" dirty="0"/>
              <a:t> </a:t>
            </a:r>
            <a:r>
              <a:rPr lang="de-DE" sz="1400" dirty="0" err="1"/>
              <a:t>possible</a:t>
            </a:r>
            <a:r>
              <a:rPr lang="de-DE" sz="1400" dirty="0"/>
              <a:t> </a:t>
            </a:r>
            <a:r>
              <a:rPr lang="de-DE" sz="1100" dirty="0"/>
              <a:t>(e.g. </a:t>
            </a:r>
            <a:r>
              <a:rPr lang="de-DE" sz="1100" i="1" dirty="0"/>
              <a:t>KG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i="1" dirty="0"/>
              <a:t>G</a:t>
            </a:r>
            <a:r>
              <a:rPr lang="de-DE" sz="1100" dirty="0"/>
              <a:t>, </a:t>
            </a:r>
            <a:r>
              <a:rPr lang="de-DE" sz="1100" i="1" dirty="0"/>
              <a:t>L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i="1" dirty="0"/>
              <a:t>ML</a:t>
            </a:r>
            <a:r>
              <a:rPr lang="de-DE" sz="1100" dirty="0"/>
              <a:t>, …)</a:t>
            </a:r>
            <a:endParaRPr lang="de-DE" sz="500" dirty="0"/>
          </a:p>
          <a:p>
            <a:r>
              <a:rPr lang="de-DE" dirty="0"/>
              <a:t>Content</a:t>
            </a:r>
          </a:p>
          <a:p>
            <a:pPr lvl="1"/>
            <a:r>
              <a:rPr lang="en-US" sz="1400" dirty="0"/>
              <a:t>Represents quantities w.r.t. the corresponding unit value</a:t>
            </a:r>
          </a:p>
          <a:p>
            <a:pPr lvl="2"/>
            <a:r>
              <a:rPr lang="en-US" sz="1200" dirty="0"/>
              <a:t>e.g. </a:t>
            </a:r>
            <a:r>
              <a:rPr lang="en-US" sz="1200" b="1" i="1" dirty="0"/>
              <a:t>3X10</a:t>
            </a:r>
            <a:r>
              <a:rPr lang="en-US" sz="1200" dirty="0"/>
              <a:t> as </a:t>
            </a:r>
            <a:r>
              <a:rPr lang="en-US" sz="1200" i="1" dirty="0"/>
              <a:t>“3 times 10 STs (pieces)” |</a:t>
            </a:r>
            <a:r>
              <a:rPr lang="en-US" sz="1200" dirty="0"/>
              <a:t> </a:t>
            </a:r>
            <a:r>
              <a:rPr lang="en-US" sz="1200" b="1" i="1" dirty="0"/>
              <a:t>20X5.7 </a:t>
            </a:r>
            <a:r>
              <a:rPr lang="en-US" sz="1200" dirty="0"/>
              <a:t>as </a:t>
            </a:r>
            <a:r>
              <a:rPr lang="en-US" sz="1200" i="1" dirty="0"/>
              <a:t>“20 times 5.7 </a:t>
            </a:r>
            <a:r>
              <a:rPr lang="en-US" sz="1200" i="1" dirty="0" err="1"/>
              <a:t>gramm</a:t>
            </a:r>
            <a:r>
              <a:rPr lang="en-US" sz="1200" i="1" dirty="0"/>
              <a:t>”  | </a:t>
            </a:r>
            <a:r>
              <a:rPr lang="en-US" sz="1200" b="1" i="1" dirty="0"/>
              <a:t>1.5</a:t>
            </a:r>
            <a:r>
              <a:rPr lang="en-US" sz="1200" dirty="0"/>
              <a:t> as </a:t>
            </a:r>
            <a:r>
              <a:rPr lang="en-US" sz="1200" i="1" dirty="0"/>
              <a:t>“1 time 1.5 meters”</a:t>
            </a:r>
          </a:p>
          <a:p>
            <a:pPr lvl="2"/>
            <a:r>
              <a:rPr lang="en-US" sz="1200" b="1" dirty="0"/>
              <a:t>2 error Values: </a:t>
            </a:r>
            <a:r>
              <a:rPr lang="en-US" sz="1200" i="1" dirty="0"/>
              <a:t>“PAK” , “L      125” </a:t>
            </a:r>
          </a:p>
          <a:p>
            <a:pPr lvl="1"/>
            <a:r>
              <a:rPr lang="de-DE" sz="1400" dirty="0"/>
              <a:t>New </a:t>
            </a:r>
            <a:r>
              <a:rPr lang="de-DE" sz="1400" dirty="0" err="1"/>
              <a:t>possible</a:t>
            </a:r>
            <a:r>
              <a:rPr lang="de-DE" sz="1400" dirty="0"/>
              <a:t> </a:t>
            </a:r>
            <a:r>
              <a:rPr lang="de-DE" sz="1400" dirty="0" err="1"/>
              <a:t>features</a:t>
            </a:r>
            <a:r>
              <a:rPr lang="de-DE" sz="1400" dirty="0"/>
              <a:t>:</a:t>
            </a:r>
          </a:p>
          <a:p>
            <a:pPr lvl="2"/>
            <a:r>
              <a:rPr lang="de-DE" sz="1200" b="1" dirty="0" err="1"/>
              <a:t>numberOfPackages</a:t>
            </a:r>
            <a:r>
              <a:rPr lang="de-DE" sz="1200" dirty="0"/>
              <a:t>: </a:t>
            </a:r>
            <a:r>
              <a:rPr lang="de-DE" sz="1200" dirty="0" err="1"/>
              <a:t>first</a:t>
            </a:r>
            <a:r>
              <a:rPr lang="de-DE" sz="1200" dirty="0"/>
              <a:t> </a:t>
            </a:r>
            <a:r>
              <a:rPr lang="de-DE" sz="1200" dirty="0" err="1"/>
              <a:t>number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content</a:t>
            </a:r>
            <a:r>
              <a:rPr lang="de-DE" sz="1200" dirty="0"/>
              <a:t> </a:t>
            </a:r>
            <a:r>
              <a:rPr lang="de-DE" sz="1200" dirty="0" err="1"/>
              <a:t>values</a:t>
            </a:r>
            <a:endParaRPr lang="de-DE" sz="1200" dirty="0"/>
          </a:p>
          <a:p>
            <a:pPr lvl="2"/>
            <a:r>
              <a:rPr lang="de-DE" sz="1200" b="1" dirty="0" err="1"/>
              <a:t>quantityByPackage</a:t>
            </a:r>
            <a:r>
              <a:rPr lang="de-DE" sz="1200" dirty="0"/>
              <a:t>: </a:t>
            </a:r>
            <a:r>
              <a:rPr lang="de-DE" sz="1200" dirty="0" err="1"/>
              <a:t>first</a:t>
            </a:r>
            <a:r>
              <a:rPr lang="de-DE" sz="1200" dirty="0"/>
              <a:t> </a:t>
            </a:r>
            <a:r>
              <a:rPr lang="de-DE" sz="1200" dirty="0" err="1"/>
              <a:t>number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content</a:t>
            </a:r>
            <a:r>
              <a:rPr lang="de-DE" sz="1200" dirty="0"/>
              <a:t> </a:t>
            </a:r>
            <a:r>
              <a:rPr lang="de-DE" sz="1200" dirty="0" err="1"/>
              <a:t>values</a:t>
            </a:r>
            <a:endParaRPr lang="de-DE" sz="1200" dirty="0"/>
          </a:p>
          <a:p>
            <a:pPr lvl="2"/>
            <a:r>
              <a:rPr lang="de-DE" sz="1200" b="1" dirty="0" err="1"/>
              <a:t>totalNumberOfPieces</a:t>
            </a:r>
            <a:r>
              <a:rPr lang="de-DE" sz="1200" dirty="0"/>
              <a:t>: </a:t>
            </a:r>
            <a:r>
              <a:rPr lang="de-DE" sz="1200" dirty="0" err="1"/>
              <a:t>numberOfPackages</a:t>
            </a:r>
            <a:r>
              <a:rPr lang="de-DE" sz="1200" dirty="0"/>
              <a:t> * </a:t>
            </a:r>
            <a:r>
              <a:rPr lang="de-DE" sz="1200" dirty="0" err="1"/>
              <a:t>quantityByPackage</a:t>
            </a:r>
            <a:endParaRPr lang="de-DE" sz="1200" dirty="0"/>
          </a:p>
          <a:p>
            <a:pPr lvl="2"/>
            <a:r>
              <a:rPr lang="de-DE" sz="1200" b="1" dirty="0" err="1"/>
              <a:t>pricePerPiece</a:t>
            </a:r>
            <a:r>
              <a:rPr lang="de-DE" sz="1200" dirty="0"/>
              <a:t>: </a:t>
            </a:r>
            <a:r>
              <a:rPr lang="de-DE" sz="1200" dirty="0" err="1"/>
              <a:t>price</a:t>
            </a:r>
            <a:r>
              <a:rPr lang="de-DE" sz="1200" dirty="0"/>
              <a:t> / </a:t>
            </a:r>
            <a:r>
              <a:rPr lang="de-DE" sz="1200" dirty="0" err="1"/>
              <a:t>totalNumberOfPieces</a:t>
            </a:r>
            <a:endParaRPr lang="de-DE" sz="1200" dirty="0"/>
          </a:p>
          <a:p>
            <a:pPr lvl="2"/>
            <a:r>
              <a:rPr lang="de-DE" sz="1200" b="1" dirty="0" err="1"/>
              <a:t>competitorPricePerPiece</a:t>
            </a:r>
            <a:r>
              <a:rPr lang="de-DE" sz="1200" dirty="0"/>
              <a:t>: competitor</a:t>
            </a:r>
            <a:r>
              <a:rPr lang="de-DE" sz="1200" dirty="0"/>
              <a:t>Price / </a:t>
            </a:r>
            <a:r>
              <a:rPr lang="de-DE" sz="1200" dirty="0" err="1"/>
              <a:t>totalNumberOfPieces</a:t>
            </a:r>
            <a:endParaRPr lang="de-DE" sz="1200" dirty="0"/>
          </a:p>
          <a:p>
            <a:pPr lvl="2"/>
            <a:r>
              <a:rPr lang="de-DE" sz="1200" b="1" dirty="0" err="1"/>
              <a:t>rrpPerPiece</a:t>
            </a:r>
            <a:r>
              <a:rPr lang="de-DE" sz="1200" dirty="0"/>
              <a:t>: </a:t>
            </a:r>
            <a:r>
              <a:rPr lang="de-DE" sz="1200" dirty="0" err="1"/>
              <a:t>rrp</a:t>
            </a:r>
            <a:r>
              <a:rPr lang="de-DE" sz="1200" dirty="0"/>
              <a:t> / </a:t>
            </a:r>
            <a:r>
              <a:rPr lang="de-DE" sz="1200" dirty="0" err="1"/>
              <a:t>totalNumberOfPieces</a:t>
            </a:r>
            <a:endParaRPr lang="de-DE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33084" y="1170428"/>
          <a:ext cx="7344821" cy="1257300"/>
        </p:xfrm>
        <a:graphic>
          <a:graphicData uri="http://schemas.openxmlformats.org/drawingml/2006/table">
            <a:tbl>
              <a:tblPr/>
              <a:tblGrid>
                <a:gridCol w="1038666">
                  <a:extLst>
                    <a:ext uri="{9D8B030D-6E8A-4147-A177-3AD203B41FA5}">
                      <a16:colId xmlns:a16="http://schemas.microsoft.com/office/drawing/2014/main" val="436787322"/>
                    </a:ext>
                  </a:extLst>
                </a:gridCol>
                <a:gridCol w="890281">
                  <a:extLst>
                    <a:ext uri="{9D8B030D-6E8A-4147-A177-3AD203B41FA5}">
                      <a16:colId xmlns:a16="http://schemas.microsoft.com/office/drawing/2014/main" val="3073428150"/>
                    </a:ext>
                  </a:extLst>
                </a:gridCol>
                <a:gridCol w="735355">
                  <a:extLst>
                    <a:ext uri="{9D8B030D-6E8A-4147-A177-3AD203B41FA5}">
                      <a16:colId xmlns:a16="http://schemas.microsoft.com/office/drawing/2014/main" val="301309903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6071138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43287787"/>
                    </a:ext>
                  </a:extLst>
                </a:gridCol>
                <a:gridCol w="868460">
                  <a:extLst>
                    <a:ext uri="{9D8B030D-6E8A-4147-A177-3AD203B41FA5}">
                      <a16:colId xmlns:a16="http://schemas.microsoft.com/office/drawing/2014/main" val="1178149594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2030754911"/>
                    </a:ext>
                  </a:extLst>
                </a:gridCol>
                <a:gridCol w="741901">
                  <a:extLst>
                    <a:ext uri="{9D8B030D-6E8A-4147-A177-3AD203B41FA5}">
                      <a16:colId xmlns:a16="http://schemas.microsoft.com/office/drawing/2014/main" val="563335713"/>
                    </a:ext>
                  </a:extLst>
                </a:gridCol>
                <a:gridCol w="741899">
                  <a:extLst>
                    <a:ext uri="{9D8B030D-6E8A-4147-A177-3AD203B41FA5}">
                      <a16:colId xmlns:a16="http://schemas.microsoft.com/office/drawing/2014/main" val="372391893"/>
                    </a:ext>
                  </a:extLst>
                </a:gridCol>
              </a:tblGrid>
              <a:tr h="14503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effectLst/>
                        </a:rPr>
                        <a:t>unit</a:t>
                      </a:r>
                      <a:endParaRPr lang="de-DE" sz="12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effectLst/>
                        </a:rPr>
                        <a:t>ST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effectLst/>
                        </a:rPr>
                        <a:t>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effectLst/>
                        </a:rPr>
                        <a:t>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effectLst/>
                        </a:rPr>
                        <a:t>KG 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effectLst/>
                        </a:rPr>
                        <a:t>ML 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effectLst/>
                        </a:rPr>
                        <a:t>L 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effectLst/>
                        </a:rPr>
                        <a:t>CM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effectLst/>
                        </a:rPr>
                        <a:t>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680770"/>
                  </a:ext>
                </a:extLst>
              </a:tr>
              <a:tr h="323529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absolute Distribution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1332256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19824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472390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178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927879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2613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272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591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043771"/>
                  </a:ext>
                </a:extLst>
              </a:tr>
              <a:tr h="323529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relative Distribution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rgbClr val="008000"/>
                          </a:solidFill>
                          <a:effectLst/>
                        </a:rPr>
                        <a:t>0.4834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0.0072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rgbClr val="008000"/>
                          </a:solidFill>
                          <a:effectLst/>
                        </a:rPr>
                        <a:t>0.1714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rgbClr val="008000"/>
                          </a:solidFill>
                          <a:effectLst/>
                        </a:rPr>
                        <a:t>0.3367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0.0009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0.0002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89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95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Engineering – </a:t>
            </a:r>
            <a:r>
              <a:rPr lang="de-DE" dirty="0" err="1"/>
              <a:t>Hierarchical</a:t>
            </a:r>
            <a:r>
              <a:rPr lang="de-DE" dirty="0"/>
              <a:t> Features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164" y="1173163"/>
            <a:ext cx="8785671" cy="5164137"/>
          </a:xfrm>
        </p:spPr>
        <p:txBody>
          <a:bodyPr/>
          <a:lstStyle/>
          <a:p>
            <a:r>
              <a:rPr lang="de-DE" dirty="0"/>
              <a:t>Products</a:t>
            </a:r>
          </a:p>
          <a:p>
            <a:pPr lvl="1"/>
            <a:r>
              <a:rPr lang="de-DE" sz="1400" dirty="0" err="1"/>
              <a:t>Entries</a:t>
            </a:r>
            <a:r>
              <a:rPr lang="de-DE" sz="1400" dirty="0"/>
              <a:t> (in items.csv) </a:t>
            </a:r>
            <a:r>
              <a:rPr lang="de-DE" sz="1400" dirty="0" err="1"/>
              <a:t>with</a:t>
            </a:r>
            <a:r>
              <a:rPr lang="de-DE" sz="1400" dirty="0"/>
              <a:t> different PIDs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b="1" dirty="0"/>
              <a:t>same </a:t>
            </a:r>
            <a:r>
              <a:rPr lang="de-DE" sz="1400" b="1" dirty="0" err="1"/>
              <a:t>product</a:t>
            </a:r>
            <a:r>
              <a:rPr lang="de-DE" sz="1400" b="1" dirty="0"/>
              <a:t> in different </a:t>
            </a:r>
            <a:r>
              <a:rPr lang="de-DE" sz="1400" b="1" dirty="0" err="1"/>
              <a:t>sizes</a:t>
            </a:r>
            <a:endParaRPr lang="de-DE" sz="1400" b="1" dirty="0"/>
          </a:p>
          <a:p>
            <a:pPr lvl="2"/>
            <a:r>
              <a:rPr lang="de-DE" sz="1200" dirty="0"/>
              <a:t>e.g. Aspirin </a:t>
            </a:r>
            <a:r>
              <a:rPr lang="de-DE" sz="1200" dirty="0" err="1"/>
              <a:t>as</a:t>
            </a:r>
            <a:r>
              <a:rPr lang="de-DE" sz="1200" dirty="0"/>
              <a:t> a 20 </a:t>
            </a:r>
            <a:r>
              <a:rPr lang="de-DE" sz="1200" dirty="0" err="1"/>
              <a:t>or</a:t>
            </a:r>
            <a:r>
              <a:rPr lang="de-DE" sz="1200" dirty="0"/>
              <a:t> 50 </a:t>
            </a:r>
            <a:r>
              <a:rPr lang="de-DE" sz="1200" dirty="0" err="1"/>
              <a:t>pieces</a:t>
            </a:r>
            <a:r>
              <a:rPr lang="de-DE" sz="1200" dirty="0"/>
              <a:t> pack</a:t>
            </a:r>
          </a:p>
          <a:p>
            <a:pPr lvl="2"/>
            <a:r>
              <a:rPr lang="de-DE" sz="1200" dirty="0" err="1"/>
              <a:t>Have</a:t>
            </a:r>
            <a:r>
              <a:rPr lang="de-DE" sz="1200" dirty="0"/>
              <a:t> </a:t>
            </a:r>
            <a:r>
              <a:rPr lang="de-DE" sz="1200" dirty="0" err="1"/>
              <a:t>identical</a:t>
            </a:r>
            <a:r>
              <a:rPr lang="de-DE" sz="1200" dirty="0"/>
              <a:t> </a:t>
            </a:r>
            <a:r>
              <a:rPr lang="de-DE" sz="1200" dirty="0" err="1"/>
              <a:t>values</a:t>
            </a:r>
            <a:r>
              <a:rPr lang="de-DE" sz="1200" dirty="0"/>
              <a:t> </a:t>
            </a:r>
            <a:r>
              <a:rPr lang="de-DE" sz="1200" dirty="0" err="1"/>
              <a:t>besides</a:t>
            </a:r>
            <a:r>
              <a:rPr lang="de-DE" sz="1200" dirty="0"/>
              <a:t> </a:t>
            </a:r>
            <a:r>
              <a:rPr lang="de-DE" sz="1200" i="1" dirty="0" err="1"/>
              <a:t>pid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i="1" dirty="0" err="1"/>
              <a:t>rrp</a:t>
            </a:r>
            <a:endParaRPr lang="de-DE" sz="1200" i="1" dirty="0"/>
          </a:p>
          <a:p>
            <a:pPr lvl="1"/>
            <a:r>
              <a:rPr lang="de-DE" sz="1400" dirty="0" err="1"/>
              <a:t>Entries</a:t>
            </a:r>
            <a:r>
              <a:rPr lang="de-DE" sz="1400" dirty="0"/>
              <a:t> (in items.csv) </a:t>
            </a:r>
            <a:r>
              <a:rPr lang="de-DE" sz="1400" dirty="0" err="1"/>
              <a:t>with</a:t>
            </a:r>
            <a:r>
              <a:rPr lang="de-DE" sz="1400" dirty="0"/>
              <a:t> different PIDs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b="1" dirty="0" err="1"/>
              <a:t>variations</a:t>
            </a:r>
            <a:r>
              <a:rPr lang="de-DE" sz="1400" b="1" dirty="0"/>
              <a:t> </a:t>
            </a:r>
            <a:r>
              <a:rPr lang="de-DE" sz="1400" b="1" dirty="0" err="1"/>
              <a:t>of</a:t>
            </a:r>
            <a:r>
              <a:rPr lang="de-DE" sz="1400" b="1" dirty="0"/>
              <a:t> a </a:t>
            </a:r>
            <a:r>
              <a:rPr lang="de-DE" sz="1400" b="1" dirty="0" err="1"/>
              <a:t>single</a:t>
            </a:r>
            <a:r>
              <a:rPr lang="de-DE" sz="1400" b="1" dirty="0"/>
              <a:t> </a:t>
            </a:r>
            <a:r>
              <a:rPr lang="de-DE" sz="1400" b="1" dirty="0" err="1"/>
              <a:t>base</a:t>
            </a:r>
            <a:r>
              <a:rPr lang="de-DE" sz="1400" b="1" dirty="0"/>
              <a:t> </a:t>
            </a:r>
            <a:r>
              <a:rPr lang="de-DE" sz="1400" b="1" dirty="0" err="1"/>
              <a:t>product</a:t>
            </a:r>
            <a:r>
              <a:rPr lang="de-DE" sz="1400" b="1" dirty="0"/>
              <a:t> </a:t>
            </a:r>
          </a:p>
          <a:p>
            <a:pPr lvl="2"/>
            <a:r>
              <a:rPr lang="de-DE" sz="1200" dirty="0"/>
              <a:t>e.g. a </a:t>
            </a:r>
            <a:r>
              <a:rPr lang="de-DE" sz="1200" dirty="0" err="1"/>
              <a:t>cough</a:t>
            </a:r>
            <a:r>
              <a:rPr lang="de-DE" sz="1200" dirty="0"/>
              <a:t> </a:t>
            </a:r>
            <a:r>
              <a:rPr lang="de-DE" sz="1200" dirty="0" err="1"/>
              <a:t>sweets</a:t>
            </a:r>
            <a:r>
              <a:rPr lang="de-DE" sz="1200" dirty="0"/>
              <a:t> in different </a:t>
            </a:r>
            <a:r>
              <a:rPr lang="de-DE" sz="1200" dirty="0" err="1"/>
              <a:t>flavors</a:t>
            </a:r>
            <a:endParaRPr lang="de-DE" sz="1200" dirty="0"/>
          </a:p>
          <a:p>
            <a:pPr lvl="2"/>
            <a:r>
              <a:rPr lang="de-DE" sz="1200" dirty="0" err="1"/>
              <a:t>Have</a:t>
            </a:r>
            <a:r>
              <a:rPr lang="de-DE" sz="1200" dirty="0"/>
              <a:t> </a:t>
            </a:r>
            <a:r>
              <a:rPr lang="de-DE" sz="1200" dirty="0" err="1"/>
              <a:t>identical</a:t>
            </a:r>
            <a:r>
              <a:rPr lang="de-DE" sz="1200" dirty="0"/>
              <a:t> </a:t>
            </a:r>
            <a:r>
              <a:rPr lang="de-DE" sz="1200" dirty="0" err="1"/>
              <a:t>values</a:t>
            </a:r>
            <a:r>
              <a:rPr lang="de-DE" sz="1200" dirty="0"/>
              <a:t> </a:t>
            </a:r>
            <a:r>
              <a:rPr lang="de-DE" sz="1200" dirty="0" err="1"/>
              <a:t>besides</a:t>
            </a:r>
            <a:r>
              <a:rPr lang="de-DE" sz="1200" dirty="0"/>
              <a:t> </a:t>
            </a:r>
            <a:r>
              <a:rPr lang="de-DE" sz="1200" i="1" dirty="0" err="1"/>
              <a:t>pid</a:t>
            </a:r>
            <a:endParaRPr lang="de-DE" sz="1200" i="1" dirty="0"/>
          </a:p>
          <a:p>
            <a:pPr marL="1031875" lvl="2" indent="0">
              <a:buNone/>
            </a:pPr>
            <a:endParaRPr lang="de-DE" sz="500" i="1" dirty="0"/>
          </a:p>
          <a:p>
            <a:pPr marL="542925" lvl="1" indent="0">
              <a:buNone/>
            </a:pPr>
            <a:r>
              <a:rPr lang="de-DE" sz="1400" dirty="0">
                <a:sym typeface="Wingdings" panose="05000000000000000000" pitchFamily="2" charset="2"/>
              </a:rPr>
              <a:t>	</a:t>
            </a:r>
            <a:r>
              <a:rPr lang="de-DE" sz="1400" dirty="0" err="1">
                <a:sym typeface="Wingdings" panose="05000000000000000000" pitchFamily="2" charset="2"/>
              </a:rPr>
              <a:t>We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can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introduce</a:t>
            </a:r>
            <a:r>
              <a:rPr lang="de-DE" sz="1400" dirty="0">
                <a:sym typeface="Wingdings" panose="05000000000000000000" pitchFamily="2" charset="2"/>
              </a:rPr>
              <a:t> a </a:t>
            </a:r>
            <a:r>
              <a:rPr lang="de-DE" sz="1400" dirty="0" err="1">
                <a:sym typeface="Wingdings" panose="05000000000000000000" pitchFamily="2" charset="2"/>
              </a:rPr>
              <a:t>feature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to</a:t>
            </a:r>
            <a:r>
              <a:rPr lang="de-DE" sz="1400" dirty="0">
                <a:sym typeface="Wingdings" panose="05000000000000000000" pitchFamily="2" charset="2"/>
              </a:rPr>
              <a:t> link </a:t>
            </a:r>
            <a:r>
              <a:rPr lang="de-DE" sz="1400" dirty="0" err="1">
                <a:sym typeface="Wingdings" panose="05000000000000000000" pitchFamily="2" charset="2"/>
              </a:rPr>
              <a:t>these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entries</a:t>
            </a:r>
            <a:r>
              <a:rPr lang="de-DE" sz="1400" dirty="0">
                <a:sym typeface="Wingdings" panose="05000000000000000000" pitchFamily="2" charset="2"/>
              </a:rPr>
              <a:t>: </a:t>
            </a:r>
            <a:r>
              <a:rPr lang="de-DE" sz="1400" i="1" dirty="0" err="1">
                <a:sym typeface="Wingdings" panose="05000000000000000000" pitchFamily="2" charset="2"/>
              </a:rPr>
              <a:t>product</a:t>
            </a:r>
            <a:endParaRPr lang="de-DE" sz="1400" i="1" dirty="0">
              <a:sym typeface="Wingdings" panose="05000000000000000000" pitchFamily="2" charset="2"/>
            </a:endParaRPr>
          </a:p>
          <a:p>
            <a:pPr marL="542925" lvl="1" indent="0">
              <a:buNone/>
            </a:pPr>
            <a:r>
              <a:rPr lang="de-DE" sz="1400" dirty="0">
                <a:sym typeface="Wingdings" panose="05000000000000000000" pitchFamily="2" charset="2"/>
              </a:rPr>
              <a:t>	</a:t>
            </a:r>
            <a:r>
              <a:rPr lang="de-DE" sz="1400" u="sng" dirty="0" err="1">
                <a:sym typeface="Wingdings" panose="05000000000000000000" pitchFamily="2" charset="2"/>
              </a:rPr>
              <a:t>Resulting</a:t>
            </a:r>
            <a:r>
              <a:rPr lang="de-DE" sz="1400" u="sng" dirty="0">
                <a:sym typeface="Wingdings" panose="05000000000000000000" pitchFamily="2" charset="2"/>
              </a:rPr>
              <a:t> </a:t>
            </a:r>
            <a:r>
              <a:rPr lang="de-DE" sz="1400" u="sng" dirty="0" err="1">
                <a:sym typeface="Wingdings" panose="05000000000000000000" pitchFamily="2" charset="2"/>
              </a:rPr>
              <a:t>hierarchy</a:t>
            </a:r>
            <a:r>
              <a:rPr lang="de-DE" sz="1400" dirty="0">
                <a:sym typeface="Wingdings" panose="05000000000000000000" pitchFamily="2" charset="2"/>
              </a:rPr>
              <a:t>: </a:t>
            </a:r>
            <a:r>
              <a:rPr lang="de-DE" sz="1400" b="1" i="1" dirty="0" err="1">
                <a:sym typeface="Wingdings" panose="05000000000000000000" pitchFamily="2" charset="2"/>
              </a:rPr>
              <a:t>productGroup</a:t>
            </a:r>
            <a:r>
              <a:rPr lang="de-DE" sz="1400" b="1" dirty="0">
                <a:sym typeface="Wingdings" panose="05000000000000000000" pitchFamily="2" charset="2"/>
              </a:rPr>
              <a:t> &gt;&gt; </a:t>
            </a:r>
            <a:r>
              <a:rPr lang="de-DE" sz="1400" b="1" i="1" dirty="0" err="1">
                <a:sym typeface="Wingdings" panose="05000000000000000000" pitchFamily="2" charset="2"/>
              </a:rPr>
              <a:t>product</a:t>
            </a:r>
            <a:r>
              <a:rPr lang="de-DE" sz="1400" b="1" dirty="0">
                <a:sym typeface="Wingdings" panose="05000000000000000000" pitchFamily="2" charset="2"/>
              </a:rPr>
              <a:t> &gt;&gt; </a:t>
            </a:r>
            <a:r>
              <a:rPr lang="de-DE" sz="1400" b="1" i="1" dirty="0" err="1">
                <a:sym typeface="Wingdings" panose="05000000000000000000" pitchFamily="2" charset="2"/>
              </a:rPr>
              <a:t>pid</a:t>
            </a:r>
            <a:endParaRPr lang="de-DE" sz="1400" b="1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Time</a:t>
            </a:r>
          </a:p>
          <a:p>
            <a:pPr lvl="1"/>
            <a:r>
              <a:rPr lang="de-DE" sz="1400" dirty="0"/>
              <a:t>No real </a:t>
            </a:r>
            <a:r>
              <a:rPr lang="de-DE" sz="1400" dirty="0" err="1"/>
              <a:t>timestamp</a:t>
            </a:r>
            <a:r>
              <a:rPr lang="de-DE" sz="1400" dirty="0"/>
              <a:t> </a:t>
            </a:r>
            <a:r>
              <a:rPr lang="de-DE" sz="1400" dirty="0" err="1"/>
              <a:t>available</a:t>
            </a:r>
            <a:r>
              <a:rPr lang="de-DE" sz="1400" dirty="0"/>
              <a:t>, </a:t>
            </a:r>
            <a:r>
              <a:rPr lang="de-DE" sz="1400" dirty="0" err="1"/>
              <a:t>only</a:t>
            </a:r>
            <a:r>
              <a:rPr lang="de-DE" sz="1400" dirty="0"/>
              <a:t> an </a:t>
            </a:r>
            <a:r>
              <a:rPr lang="de-DE" sz="1400" dirty="0" err="1"/>
              <a:t>increasing</a:t>
            </a:r>
            <a:r>
              <a:rPr lang="de-DE" sz="1400" dirty="0"/>
              <a:t> </a:t>
            </a:r>
            <a:r>
              <a:rPr lang="de-DE" sz="1400" dirty="0" err="1"/>
              <a:t>number</a:t>
            </a:r>
            <a:r>
              <a:rPr lang="de-DE" sz="1400" dirty="0"/>
              <a:t> </a:t>
            </a:r>
            <a:r>
              <a:rPr lang="de-DE" sz="1400" dirty="0" err="1"/>
              <a:t>given</a:t>
            </a:r>
            <a:endParaRPr lang="de-DE" sz="1400" dirty="0"/>
          </a:p>
          <a:p>
            <a:pPr lvl="1"/>
            <a:endParaRPr lang="de-DE" sz="500" dirty="0"/>
          </a:p>
          <a:p>
            <a:pPr marL="542925" lvl="1" indent="0">
              <a:buNone/>
            </a:pPr>
            <a:r>
              <a:rPr lang="de-DE" sz="1400" dirty="0"/>
              <a:t>	</a:t>
            </a:r>
            <a:r>
              <a:rPr lang="de-DE" sz="1400" u="sng" dirty="0" err="1"/>
              <a:t>Possible</a:t>
            </a:r>
            <a:r>
              <a:rPr lang="de-DE" sz="1400" u="sng" dirty="0"/>
              <a:t> </a:t>
            </a:r>
            <a:r>
              <a:rPr lang="de-DE" sz="1400" u="sng" dirty="0" err="1"/>
              <a:t>hierarchy</a:t>
            </a:r>
            <a:r>
              <a:rPr lang="de-DE" sz="1400" dirty="0"/>
              <a:t>: </a:t>
            </a:r>
            <a:r>
              <a:rPr lang="de-DE" sz="1400" b="1" dirty="0" err="1"/>
              <a:t>month</a:t>
            </a:r>
            <a:r>
              <a:rPr lang="de-DE" sz="1400" b="1" dirty="0"/>
              <a:t> &gt;&gt; </a:t>
            </a:r>
            <a:r>
              <a:rPr lang="de-DE" sz="1400" b="1" dirty="0" err="1"/>
              <a:t>monthHalf</a:t>
            </a:r>
            <a:r>
              <a:rPr lang="de-DE" sz="1400" b="1" dirty="0"/>
              <a:t> &gt;&gt; </a:t>
            </a:r>
            <a:r>
              <a:rPr lang="de-DE" sz="1400" b="1" dirty="0" err="1"/>
              <a:t>week</a:t>
            </a:r>
            <a:r>
              <a:rPr lang="de-DE" sz="1400" b="1" dirty="0"/>
              <a:t> &gt;&gt; </a:t>
            </a:r>
            <a:r>
              <a:rPr lang="de-DE" sz="1400" b="1" dirty="0" err="1"/>
              <a:t>weekday</a:t>
            </a:r>
            <a:r>
              <a:rPr lang="de-DE" sz="1400" b="1" dirty="0"/>
              <a:t>* &gt;&gt; </a:t>
            </a:r>
            <a:r>
              <a:rPr lang="de-DE" sz="1400" b="1" dirty="0" err="1"/>
              <a:t>day</a:t>
            </a:r>
            <a:endParaRPr lang="de-DE" sz="1400" b="1" dirty="0"/>
          </a:p>
          <a:p>
            <a:pPr marL="1031875" lvl="2" indent="0">
              <a:buNone/>
            </a:pPr>
            <a:endParaRPr lang="de-DE" sz="1400" b="1" dirty="0"/>
          </a:p>
          <a:p>
            <a:pPr marL="1031875" lvl="2" indent="0">
              <a:buNone/>
            </a:pPr>
            <a:endParaRPr lang="de-DE" sz="1400" b="1" dirty="0"/>
          </a:p>
          <a:p>
            <a:pPr marL="1031875" lvl="2" indent="0">
              <a:buNone/>
            </a:pPr>
            <a:endParaRPr lang="de-DE" sz="1400" b="1" dirty="0"/>
          </a:p>
          <a:p>
            <a:pPr marL="1031875" lvl="2" indent="0" algn="r">
              <a:buNone/>
            </a:pPr>
            <a:r>
              <a:rPr lang="de-DE" sz="1000" dirty="0"/>
              <a:t>* No </a:t>
            </a:r>
            <a:r>
              <a:rPr lang="de-DE" sz="1000" dirty="0" err="1"/>
              <a:t>actual</a:t>
            </a:r>
            <a:r>
              <a:rPr lang="de-DE" sz="1000" dirty="0"/>
              <a:t> </a:t>
            </a:r>
            <a:r>
              <a:rPr lang="de-DE" sz="1000" dirty="0" err="1"/>
              <a:t>weekdays</a:t>
            </a:r>
            <a:r>
              <a:rPr lang="de-DE" sz="1000" dirty="0"/>
              <a:t>, but </a:t>
            </a:r>
            <a:r>
              <a:rPr lang="de-DE" sz="1000" dirty="0" err="1"/>
              <a:t>numbers</a:t>
            </a:r>
            <a:r>
              <a:rPr lang="de-DE" sz="1000" dirty="0"/>
              <a:t> 1-7</a:t>
            </a:r>
          </a:p>
          <a:p>
            <a:pPr marL="542925" lvl="1" indent="0">
              <a:buNone/>
            </a:pPr>
            <a:endParaRPr lang="de-DE" sz="1400" b="1" i="1" dirty="0">
              <a:sym typeface="Wingdings" panose="05000000000000000000" pitchFamily="2" charset="2"/>
            </a:endParaRPr>
          </a:p>
          <a:p>
            <a:pPr marL="542925" lvl="1" indent="0">
              <a:buNone/>
            </a:pPr>
            <a:endParaRPr lang="de-DE" sz="1400" b="1" i="1" dirty="0">
              <a:sym typeface="Wingdings" panose="05000000000000000000" pitchFamily="2" charset="2"/>
            </a:endParaRPr>
          </a:p>
          <a:p>
            <a:pPr marL="542925" lvl="1" indent="0">
              <a:buNone/>
            </a:pPr>
            <a:endParaRPr lang="de-DE" sz="1400" b="1" i="1" dirty="0">
              <a:sym typeface="Wingdings" panose="05000000000000000000" pitchFamily="2" charset="2"/>
            </a:endParaRPr>
          </a:p>
          <a:p>
            <a:pPr marL="542925" lvl="1" indent="0">
              <a:buNone/>
            </a:pPr>
            <a:endParaRPr lang="de-DE" sz="1400" b="1" i="1" dirty="0">
              <a:sym typeface="Wingdings" panose="05000000000000000000" pitchFamily="2" charset="2"/>
            </a:endParaRPr>
          </a:p>
          <a:p>
            <a:pPr marL="542925" lvl="1" indent="0">
              <a:buNone/>
            </a:pPr>
            <a:endParaRPr lang="de-DE" sz="1400" b="1" i="1" dirty="0">
              <a:sym typeface="Wingdings" panose="05000000000000000000" pitchFamily="2" charset="2"/>
            </a:endParaRPr>
          </a:p>
        </p:txBody>
      </p:sp>
      <p:sp>
        <p:nvSpPr>
          <p:cNvPr id="6" name="Arrow: Right 5"/>
          <p:cNvSpPr/>
          <p:nvPr/>
        </p:nvSpPr>
        <p:spPr>
          <a:xfrm>
            <a:off x="803060" y="3094362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rrow: Right 6"/>
          <p:cNvSpPr/>
          <p:nvPr/>
        </p:nvSpPr>
        <p:spPr>
          <a:xfrm>
            <a:off x="803060" y="3350520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rrow: Right 7"/>
          <p:cNvSpPr/>
          <p:nvPr/>
        </p:nvSpPr>
        <p:spPr>
          <a:xfrm>
            <a:off x="803060" y="4843910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62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1607765"/>
          </a:xfrm>
        </p:spPr>
        <p:txBody>
          <a:bodyPr/>
          <a:lstStyle/>
          <a:p>
            <a:r>
              <a:rPr lang="de-DE" dirty="0"/>
              <a:t>Top Revenue Products:</a:t>
            </a:r>
          </a:p>
          <a:p>
            <a:r>
              <a:rPr lang="de-DE" dirty="0"/>
              <a:t>Low Revenue Products:</a:t>
            </a:r>
          </a:p>
          <a:p>
            <a:endParaRPr lang="de-DE" sz="1000" dirty="0"/>
          </a:p>
          <a:p>
            <a:pPr lvl="2"/>
            <a:endParaRPr lang="de-DE" sz="1000" dirty="0"/>
          </a:p>
          <a:p>
            <a:pPr marL="1031875" lvl="2" indent="0">
              <a:buNone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21610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4"/>
          <p:cNvSpPr/>
          <p:nvPr/>
        </p:nvSpPr>
        <p:spPr>
          <a:xfrm>
            <a:off x="156266" y="2061360"/>
            <a:ext cx="329923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4"/>
          <p:cNvSpPr/>
          <p:nvPr/>
        </p:nvSpPr>
        <p:spPr>
          <a:xfrm>
            <a:off x="3452594" y="2346928"/>
            <a:ext cx="153586" cy="106187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leichschenkliges Dreieck 98"/>
          <p:cNvSpPr/>
          <p:nvPr/>
        </p:nvSpPr>
        <p:spPr>
          <a:xfrm flipV="1">
            <a:off x="5512609" y="2429308"/>
            <a:ext cx="3386916" cy="27071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hteck: abgerundete Ecken 101"/>
          <p:cNvSpPr/>
          <p:nvPr/>
        </p:nvSpPr>
        <p:spPr>
          <a:xfrm>
            <a:off x="5529431" y="993093"/>
            <a:ext cx="3380569" cy="1427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Dependent Behavior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Measurement</a:t>
            </a:r>
          </a:p>
        </p:txBody>
      </p:sp>
    </p:spTree>
    <p:extLst>
      <p:ext uri="{BB962C8B-B14F-4D97-AF65-F5344CB8AC3E}">
        <p14:creationId xmlns:p14="http://schemas.microsoft.com/office/powerpoint/2010/main" val="99629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288025" y="1148061"/>
            <a:ext cx="3600000" cy="2338812"/>
          </a:xfrm>
          <a:prstGeom prst="rect">
            <a:avLst/>
          </a:prstGeom>
          <a:noFill/>
          <a:ln w="9525">
            <a:solidFill>
              <a:srgbClr val="0B70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actions per day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0825" y="1161008"/>
            <a:ext cx="3600000" cy="2340000"/>
          </a:xfrm>
          <a:prstGeom prst="rect">
            <a:avLst/>
          </a:prstGeom>
          <a:noFill/>
          <a:ln w="9525">
            <a:solidFill>
              <a:srgbClr val="0B70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Basket actions per day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Time Dependent </a:t>
            </a:r>
            <a:r>
              <a:rPr lang="en-GB" dirty="0" err="1"/>
              <a:t>Behavior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5" y="4173905"/>
            <a:ext cx="3060000" cy="200221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25" y="1457051"/>
            <a:ext cx="3060000" cy="19988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025" y="1447003"/>
            <a:ext cx="3060000" cy="2014713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250264" y="3860510"/>
            <a:ext cx="3600000" cy="234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actions per day</a:t>
            </a:r>
          </a:p>
        </p:txBody>
      </p:sp>
      <p:sp>
        <p:nvSpPr>
          <p:cNvPr id="15" name="Rechteck 14"/>
          <p:cNvSpPr/>
          <p:nvPr/>
        </p:nvSpPr>
        <p:spPr>
          <a:xfrm>
            <a:off x="3995936" y="3861325"/>
            <a:ext cx="4903589" cy="234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B70B8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day 25 to 26 there is a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steep increase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(+ 10,000) of clicks</a:t>
            </a:r>
          </a:p>
          <a:p>
            <a:pPr marL="285750" indent="-285750">
              <a:buClr>
                <a:srgbClr val="0B70B8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B70B8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Might be a sign for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incomplete data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first month</a:t>
            </a:r>
          </a:p>
        </p:txBody>
      </p:sp>
      <p:sp>
        <p:nvSpPr>
          <p:cNvPr id="16" name="Rechteck 15"/>
          <p:cNvSpPr/>
          <p:nvPr/>
        </p:nvSpPr>
        <p:spPr>
          <a:xfrm>
            <a:off x="1331640" y="4509120"/>
            <a:ext cx="432048" cy="151216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8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8" name="Gruppieren 7"/>
          <p:cNvGrpSpPr/>
          <p:nvPr/>
        </p:nvGrpSpPr>
        <p:grpSpPr>
          <a:xfrm>
            <a:off x="845840" y="1835294"/>
            <a:ext cx="7452320" cy="1332582"/>
            <a:chOff x="845840" y="1553742"/>
            <a:chExt cx="7452320" cy="1332582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840" y="1553742"/>
              <a:ext cx="7452320" cy="1332582"/>
            </a:xfrm>
            <a:prstGeom prst="rect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7" name="Rechteck 6"/>
            <p:cNvSpPr/>
            <p:nvPr/>
          </p:nvSpPr>
          <p:spPr>
            <a:xfrm>
              <a:off x="854468" y="1787985"/>
              <a:ext cx="269776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/>
          <p:cNvSpPr/>
          <p:nvPr/>
        </p:nvSpPr>
        <p:spPr>
          <a:xfrm>
            <a:off x="845840" y="3326877"/>
            <a:ext cx="7452320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the Default Model</a:t>
            </a:r>
          </a:p>
        </p:txBody>
      </p:sp>
      <p:sp>
        <p:nvSpPr>
          <p:cNvPr id="10" name="Rechteck 9"/>
          <p:cNvSpPr/>
          <p:nvPr/>
        </p:nvSpPr>
        <p:spPr>
          <a:xfrm>
            <a:off x="845840" y="3686266"/>
            <a:ext cx="7452320" cy="168307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Median: RMSE* = 10.904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Average: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= 10.238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comparison, basic Gradient Boosted Tree: RMSE = 9.679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4468" y="6152093"/>
            <a:ext cx="336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*RMSE : Root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51699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Measurement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Evaluation takes place on example level</a:t>
            </a:r>
          </a:p>
          <a:p>
            <a:r>
              <a:rPr lang="en-GB" dirty="0">
                <a:sym typeface="Wingdings" panose="05000000000000000000" pitchFamily="2" charset="2"/>
              </a:rPr>
              <a:t>Difference between actual value and prediction is squared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Crucial to predict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 high revenue transactions correctly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High quantity with decent price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High price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Medium high quantity with medium high price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highly frequent transactions correctly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i.e. no revenue flags</a:t>
            </a:r>
          </a:p>
          <a:p>
            <a:pPr lvl="2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472" y="2008936"/>
            <a:ext cx="3212232" cy="7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0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Feel free to ask!</a:t>
            </a:r>
          </a:p>
        </p:txBody>
      </p:sp>
    </p:spTree>
    <p:extLst>
      <p:ext uri="{BB962C8B-B14F-4D97-AF65-F5344CB8AC3E}">
        <p14:creationId xmlns:p14="http://schemas.microsoft.com/office/powerpoint/2010/main" val="263356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DMC 17  - Challenge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250825" y="1279775"/>
            <a:ext cx="2700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Original task</a:t>
            </a:r>
          </a:p>
        </p:txBody>
      </p:sp>
      <p:sp>
        <p:nvSpPr>
          <p:cNvPr id="10" name="Rechteck 9"/>
          <p:cNvSpPr/>
          <p:nvPr/>
        </p:nvSpPr>
        <p:spPr>
          <a:xfrm>
            <a:off x="3221653" y="1279775"/>
            <a:ext cx="2700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Two step model</a:t>
            </a:r>
          </a:p>
        </p:txBody>
      </p:sp>
      <p:sp>
        <p:nvSpPr>
          <p:cNvPr id="11" name="Rechteck 10"/>
          <p:cNvSpPr/>
          <p:nvPr/>
        </p:nvSpPr>
        <p:spPr>
          <a:xfrm>
            <a:off x="6192480" y="1279775"/>
            <a:ext cx="2700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Adjusted two step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0826" y="1711823"/>
            <a:ext cx="2700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221653" y="1711823"/>
            <a:ext cx="2700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6192479" y="1711823"/>
            <a:ext cx="2700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: nach oben gekrümmt 15"/>
          <p:cNvSpPr/>
          <p:nvPr/>
        </p:nvSpPr>
        <p:spPr>
          <a:xfrm>
            <a:off x="1510393" y="5589240"/>
            <a:ext cx="2971175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feil: nach oben gekrümmt 16"/>
          <p:cNvSpPr/>
          <p:nvPr/>
        </p:nvSpPr>
        <p:spPr>
          <a:xfrm>
            <a:off x="4716016" y="5589240"/>
            <a:ext cx="3168352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76689" y="2956782"/>
            <a:ext cx="2448272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revenue for every user action</a:t>
            </a:r>
          </a:p>
        </p:txBody>
      </p:sp>
      <p:sp>
        <p:nvSpPr>
          <p:cNvPr id="21" name="Rechteck 20"/>
          <p:cNvSpPr/>
          <p:nvPr/>
        </p:nvSpPr>
        <p:spPr>
          <a:xfrm>
            <a:off x="3347653" y="1980034"/>
            <a:ext cx="2448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2" name="Rechteck 21"/>
          <p:cNvSpPr/>
          <p:nvPr/>
        </p:nvSpPr>
        <p:spPr>
          <a:xfrm>
            <a:off x="3347653" y="3921336"/>
            <a:ext cx="2448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revenue for all “order” actions</a:t>
            </a:r>
          </a:p>
        </p:txBody>
      </p:sp>
      <p:sp>
        <p:nvSpPr>
          <p:cNvPr id="23" name="Pfeil: Chevron 22"/>
          <p:cNvSpPr/>
          <p:nvPr/>
        </p:nvSpPr>
        <p:spPr>
          <a:xfrm rot="5400000">
            <a:off x="4391633" y="3389214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6343575" y="1980034"/>
            <a:ext cx="2448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5" name="Rechteck 24"/>
          <p:cNvSpPr/>
          <p:nvPr/>
        </p:nvSpPr>
        <p:spPr>
          <a:xfrm>
            <a:off x="6332008" y="3921336"/>
            <a:ext cx="2448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quantity for all “order” actions</a:t>
            </a:r>
          </a:p>
        </p:txBody>
      </p:sp>
      <p:sp>
        <p:nvSpPr>
          <p:cNvPr id="26" name="Pfeil: Chevron 25"/>
          <p:cNvSpPr/>
          <p:nvPr/>
        </p:nvSpPr>
        <p:spPr>
          <a:xfrm rot="5400000">
            <a:off x="7375988" y="3389214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55316" y="5681132"/>
            <a:ext cx="1140201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problem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2199" y="6032342"/>
            <a:ext cx="1153318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problem</a:t>
            </a:r>
          </a:p>
        </p:txBody>
      </p:sp>
      <p:sp>
        <p:nvSpPr>
          <p:cNvPr id="30" name="Rechteck 29"/>
          <p:cNvSpPr/>
          <p:nvPr/>
        </p:nvSpPr>
        <p:spPr>
          <a:xfrm>
            <a:off x="-3060848" y="4173364"/>
            <a:ext cx="36004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0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0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leichschenkliges Dreieck 7"/>
          <p:cNvSpPr/>
          <p:nvPr/>
        </p:nvSpPr>
        <p:spPr>
          <a:xfrm flipV="1">
            <a:off x="1889446" y="2434542"/>
            <a:ext cx="1795695" cy="26548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dirty="0" err="1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  <a:endParaRPr lang="en-GB" sz="1500" dirty="0">
                  <a:solidFill>
                    <a:srgbClr val="00009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i="1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4"/>
          <p:cNvSpPr/>
          <p:nvPr/>
        </p:nvSpPr>
        <p:spPr>
          <a:xfrm>
            <a:off x="4501999" y="2077275"/>
            <a:ext cx="4514400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4"/>
          <p:cNvSpPr/>
          <p:nvPr/>
        </p:nvSpPr>
        <p:spPr>
          <a:xfrm>
            <a:off x="3649499" y="2624547"/>
            <a:ext cx="852164" cy="76345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4"/>
          <p:cNvSpPr/>
          <p:nvPr/>
        </p:nvSpPr>
        <p:spPr>
          <a:xfrm>
            <a:off x="130274" y="2059046"/>
            <a:ext cx="181522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: abgerundete Ecken 6"/>
          <p:cNvSpPr/>
          <p:nvPr/>
        </p:nvSpPr>
        <p:spPr>
          <a:xfrm>
            <a:off x="1906268" y="993093"/>
            <a:ext cx="1743231" cy="1427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Understanding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Generation</a:t>
            </a:r>
          </a:p>
        </p:txBody>
      </p:sp>
    </p:spTree>
    <p:extLst>
      <p:ext uri="{BB962C8B-B14F-4D97-AF65-F5344CB8AC3E}">
        <p14:creationId xmlns:p14="http://schemas.microsoft.com/office/powerpoint/2010/main" val="218480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2327845"/>
          </a:xfrm>
        </p:spPr>
        <p:txBody>
          <a:bodyPr/>
          <a:lstStyle/>
          <a:p>
            <a:r>
              <a:rPr lang="de-DE" dirty="0"/>
              <a:t>PID</a:t>
            </a:r>
          </a:p>
          <a:p>
            <a:pPr lvl="1"/>
            <a:r>
              <a:rPr lang="fr-FR" sz="1600" dirty="0"/>
              <a:t>Train Data</a:t>
            </a:r>
          </a:p>
          <a:p>
            <a:pPr lvl="2"/>
            <a:r>
              <a:rPr lang="fr-FR" sz="1400" dirty="0" err="1"/>
              <a:t>contains</a:t>
            </a:r>
            <a:r>
              <a:rPr lang="fr-FR" sz="1400" dirty="0"/>
              <a:t> </a:t>
            </a:r>
            <a:r>
              <a:rPr lang="fr-FR" sz="1400" b="1" dirty="0"/>
              <a:t>21,928</a:t>
            </a:r>
            <a:r>
              <a:rPr lang="fr-FR" sz="1400" dirty="0"/>
              <a:t> unique </a:t>
            </a:r>
            <a:r>
              <a:rPr lang="fr-FR" sz="1400" dirty="0" err="1"/>
              <a:t>PIDs</a:t>
            </a:r>
            <a:endParaRPr lang="fr-FR" sz="1400" dirty="0"/>
          </a:p>
          <a:p>
            <a:pPr lvl="2"/>
            <a:r>
              <a:rPr lang="fr-FR" sz="1400" dirty="0" err="1"/>
              <a:t>contains</a:t>
            </a:r>
            <a:r>
              <a:rPr lang="fr-FR" sz="1400" dirty="0"/>
              <a:t> </a:t>
            </a:r>
            <a:r>
              <a:rPr lang="fr-FR" sz="1400" b="1" dirty="0"/>
              <a:t>1503</a:t>
            </a:r>
            <a:r>
              <a:rPr lang="fr-FR" sz="1400" dirty="0"/>
              <a:t> unique </a:t>
            </a:r>
            <a:r>
              <a:rPr lang="fr-FR" sz="1400" dirty="0" err="1"/>
              <a:t>PIDs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are not </a:t>
            </a:r>
            <a:r>
              <a:rPr lang="fr-FR" sz="1400" dirty="0" err="1"/>
              <a:t>contained</a:t>
            </a:r>
            <a:r>
              <a:rPr lang="fr-FR" sz="1400" dirty="0"/>
              <a:t> in the class data</a:t>
            </a:r>
          </a:p>
          <a:p>
            <a:pPr lvl="1"/>
            <a:r>
              <a:rPr lang="fr-FR" sz="1600" dirty="0"/>
              <a:t>Class Data</a:t>
            </a:r>
          </a:p>
          <a:p>
            <a:pPr lvl="2"/>
            <a:r>
              <a:rPr lang="en-US" sz="1400" dirty="0"/>
              <a:t>contains only </a:t>
            </a:r>
            <a:r>
              <a:rPr lang="en-US" sz="1400" b="1" dirty="0"/>
              <a:t>20,525</a:t>
            </a:r>
            <a:r>
              <a:rPr lang="en-US" sz="1400" dirty="0"/>
              <a:t> unique PIDs </a:t>
            </a:r>
            <a:r>
              <a:rPr lang="en-US" sz="1100" dirty="0"/>
              <a:t>(</a:t>
            </a:r>
            <a:r>
              <a:rPr lang="en-US" sz="1100" b="1" dirty="0"/>
              <a:t>1,403</a:t>
            </a:r>
            <a:r>
              <a:rPr lang="en-US" sz="1100" dirty="0"/>
              <a:t> PIDs less)</a:t>
            </a:r>
          </a:p>
          <a:p>
            <a:pPr lvl="2"/>
            <a:r>
              <a:rPr lang="fr-FR" sz="1400" dirty="0" err="1"/>
              <a:t>contains</a:t>
            </a:r>
            <a:r>
              <a:rPr lang="fr-FR" sz="1400" dirty="0"/>
              <a:t> </a:t>
            </a:r>
            <a:r>
              <a:rPr lang="fr-FR" sz="1400" b="1" dirty="0"/>
              <a:t>100</a:t>
            </a:r>
            <a:r>
              <a:rPr lang="fr-FR" sz="1400" dirty="0"/>
              <a:t> unique </a:t>
            </a:r>
            <a:r>
              <a:rPr lang="fr-FR" sz="1400" dirty="0" err="1"/>
              <a:t>PIDs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are not </a:t>
            </a:r>
            <a:r>
              <a:rPr lang="fr-FR" sz="1400" dirty="0" err="1"/>
              <a:t>contained</a:t>
            </a:r>
            <a:r>
              <a:rPr lang="fr-FR" sz="1400" dirty="0"/>
              <a:t> in the train data</a:t>
            </a:r>
          </a:p>
          <a:p>
            <a:pPr marL="1031875" lvl="2" indent="0">
              <a:buNone/>
            </a:pPr>
            <a:r>
              <a:rPr lang="en-US" sz="1400" dirty="0"/>
              <a:t>	Might make sense to handle these products specially</a:t>
            </a:r>
            <a:endParaRPr lang="en-US" sz="1600" dirty="0"/>
          </a:p>
          <a:p>
            <a:pPr lvl="1">
              <a:spcBef>
                <a:spcPts val="0"/>
              </a:spcBef>
            </a:pPr>
            <a:endParaRPr lang="en-US" sz="1600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 lvl="1"/>
            <a:endParaRPr lang="de-DE" dirty="0"/>
          </a:p>
        </p:txBody>
      </p:sp>
      <p:sp>
        <p:nvSpPr>
          <p:cNvPr id="8" name="Arrow: Right 7"/>
          <p:cNvSpPr/>
          <p:nvPr/>
        </p:nvSpPr>
        <p:spPr>
          <a:xfrm>
            <a:off x="1763688" y="3224408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 bwMode="auto">
          <a:xfrm>
            <a:off x="257705" y="3645024"/>
            <a:ext cx="8642350" cy="274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3538" indent="-363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70B8"/>
              </a:buClr>
              <a:buFont typeface="Webdings" pitchFamily="18" charset="2"/>
              <a:buChar char="4"/>
              <a:defRPr sz="24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852488" indent="-309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2604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70B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684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Agfa Rotis Semi Serif" pitchFamily="2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76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err="1"/>
              <a:t>AdFlag</a:t>
            </a:r>
            <a:endParaRPr lang="en-US" kern="0" dirty="0"/>
          </a:p>
          <a:p>
            <a:pPr lvl="1"/>
            <a:r>
              <a:rPr lang="en-US" sz="1400" kern="0" dirty="0"/>
              <a:t>Indicates if an item is part of an advertising campaign</a:t>
            </a:r>
          </a:p>
          <a:p>
            <a:pPr lvl="1"/>
            <a:r>
              <a:rPr lang="en-US" sz="1400" kern="0" dirty="0"/>
              <a:t>~ 1/3 of the products get advertised</a:t>
            </a:r>
          </a:p>
          <a:p>
            <a:pPr lvl="1"/>
            <a:r>
              <a:rPr lang="en-US" sz="1400" kern="0" dirty="0"/>
              <a:t>has a </a:t>
            </a:r>
            <a:r>
              <a:rPr lang="en-US" sz="1400" b="1" kern="0" dirty="0"/>
              <a:t>large influence </a:t>
            </a:r>
            <a:r>
              <a:rPr lang="en-US" sz="1400" kern="0" dirty="0"/>
              <a:t>on whether a </a:t>
            </a:r>
            <a:r>
              <a:rPr lang="en-US" sz="1400" b="1" kern="0" dirty="0"/>
              <a:t>product</a:t>
            </a:r>
          </a:p>
          <a:p>
            <a:pPr marL="542925" lvl="1" indent="0">
              <a:buNone/>
            </a:pPr>
            <a:r>
              <a:rPr lang="en-US" sz="1400" b="1" kern="0" dirty="0"/>
              <a:t>      gets ordered</a:t>
            </a:r>
          </a:p>
          <a:p>
            <a:pPr lvl="2"/>
            <a:r>
              <a:rPr lang="en-US" sz="1400" u="sng" kern="0" dirty="0"/>
              <a:t>Consequence</a:t>
            </a:r>
            <a:r>
              <a:rPr lang="en-US" sz="1400" kern="0" dirty="0"/>
              <a:t>: advertisement </a:t>
            </a:r>
            <a:r>
              <a:rPr lang="en-US" sz="1400" b="1" kern="0" dirty="0"/>
              <a:t>increases</a:t>
            </a:r>
          </a:p>
          <a:p>
            <a:pPr marL="1031875" lvl="2" indent="0">
              <a:spcBef>
                <a:spcPts val="0"/>
              </a:spcBef>
              <a:buNone/>
            </a:pPr>
            <a:r>
              <a:rPr lang="en-US" sz="1400" kern="0" dirty="0"/>
              <a:t>                             the </a:t>
            </a:r>
            <a:r>
              <a:rPr lang="en-US" sz="1400" i="1" kern="0" dirty="0"/>
              <a:t>mean quantity:</a:t>
            </a:r>
          </a:p>
          <a:p>
            <a:pPr lvl="6"/>
            <a:r>
              <a:rPr lang="en-US" sz="1300" kern="0" dirty="0"/>
              <a:t>Advertising: </a:t>
            </a:r>
            <a:r>
              <a:rPr lang="en-US" sz="1300" b="1" kern="0" dirty="0">
                <a:solidFill>
                  <a:srgbClr val="008000"/>
                </a:solidFill>
              </a:rPr>
              <a:t>0.431</a:t>
            </a:r>
          </a:p>
          <a:p>
            <a:pPr lvl="6"/>
            <a:r>
              <a:rPr lang="en-US" sz="1300" kern="0" dirty="0"/>
              <a:t>No Advertising: </a:t>
            </a:r>
            <a:r>
              <a:rPr lang="en-US" sz="1300" b="1" kern="0" dirty="0">
                <a:solidFill>
                  <a:srgbClr val="C00000"/>
                </a:solidFill>
              </a:rPr>
              <a:t>0.317</a:t>
            </a:r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endParaRPr lang="de-DE" kern="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266786" y="4509120"/>
          <a:ext cx="3441959" cy="1249680"/>
        </p:xfrm>
        <a:graphic>
          <a:graphicData uri="http://schemas.openxmlformats.org/drawingml/2006/table">
            <a:tbl>
              <a:tblPr/>
              <a:tblGrid>
                <a:gridCol w="841368">
                  <a:extLst>
                    <a:ext uri="{9D8B030D-6E8A-4147-A177-3AD203B41FA5}">
                      <a16:colId xmlns:a16="http://schemas.microsoft.com/office/drawing/2014/main" val="836322369"/>
                    </a:ext>
                  </a:extLst>
                </a:gridCol>
                <a:gridCol w="1223807">
                  <a:extLst>
                    <a:ext uri="{9D8B030D-6E8A-4147-A177-3AD203B41FA5}">
                      <a16:colId xmlns:a16="http://schemas.microsoft.com/office/drawing/2014/main" val="1433204342"/>
                    </a:ext>
                  </a:extLst>
                </a:gridCol>
                <a:gridCol w="1376784">
                  <a:extLst>
                    <a:ext uri="{9D8B030D-6E8A-4147-A177-3AD203B41FA5}">
                      <a16:colId xmlns:a16="http://schemas.microsoft.com/office/drawing/2014/main" val="127435214"/>
                    </a:ext>
                  </a:extLst>
                </a:gridCol>
              </a:tblGrid>
              <a:tr h="293936">
                <a:tc>
                  <a:txBody>
                    <a:bodyPr/>
                    <a:lstStyle/>
                    <a:p>
                      <a:endParaRPr lang="de-DE" sz="13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effectLst/>
                        </a:rPr>
                        <a:t>Advertising</a:t>
                      </a:r>
                    </a:p>
                  </a:txBody>
                  <a:tcPr marL="123825" marR="123825" marT="57150" marB="57150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effectLst/>
                        </a:rPr>
                        <a:t>No Advertising</a:t>
                      </a:r>
                      <a:endParaRPr lang="de-DE" sz="1300" dirty="0"/>
                    </a:p>
                  </a:txBody>
                  <a:tcPr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81030"/>
                  </a:ext>
                </a:extLst>
              </a:tr>
              <a:tr h="266509"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</a:rPr>
                        <a:t>Click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effectLst/>
                        </a:rPr>
                        <a:t>44.4%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effectLst/>
                        </a:rPr>
                        <a:t>63.5%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24522"/>
                  </a:ext>
                </a:extLst>
              </a:tr>
              <a:tr h="266509">
                <a:tc>
                  <a:txBody>
                    <a:bodyPr/>
                    <a:lstStyle/>
                    <a:p>
                      <a:r>
                        <a:rPr lang="de-DE" sz="1300" b="1" dirty="0" err="1">
                          <a:effectLst/>
                        </a:rPr>
                        <a:t>Basket</a:t>
                      </a:r>
                      <a:endParaRPr lang="de-DE" sz="13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effectLst/>
                        </a:rPr>
                        <a:t>23.3%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effectLst/>
                        </a:rPr>
                        <a:t>14%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885413"/>
                  </a:ext>
                </a:extLst>
              </a:tr>
              <a:tr h="266509"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</a:rPr>
                        <a:t>Order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rgbClr val="008000"/>
                          </a:solidFill>
                          <a:effectLst/>
                        </a:rPr>
                        <a:t>32.2%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rgbClr val="C00000"/>
                          </a:solidFill>
                          <a:effectLst/>
                        </a:rPr>
                        <a:t>22.5%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2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23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 – Revenue, Prices, RRP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929" y="1340768"/>
            <a:ext cx="8642350" cy="4970560"/>
          </a:xfrm>
        </p:spPr>
        <p:txBody>
          <a:bodyPr/>
          <a:lstStyle/>
          <a:p>
            <a:r>
              <a:rPr lang="de-DE" sz="1600" dirty="0" err="1"/>
              <a:t>Several</a:t>
            </a:r>
            <a:r>
              <a:rPr lang="de-DE" sz="1600" dirty="0"/>
              <a:t> </a:t>
            </a:r>
            <a:r>
              <a:rPr lang="de-DE" sz="1600" dirty="0" err="1"/>
              <a:t>features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created</a:t>
            </a:r>
            <a:r>
              <a:rPr lang="de-DE" sz="1600" dirty="0"/>
              <a:t> </a:t>
            </a:r>
            <a:r>
              <a:rPr lang="de-DE" sz="1600" dirty="0" err="1"/>
              <a:t>solely</a:t>
            </a:r>
            <a:r>
              <a:rPr lang="de-DE" sz="1600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</a:t>
            </a:r>
            <a:r>
              <a:rPr lang="de-DE" sz="1600" b="1" dirty="0" err="1"/>
              <a:t>revenue</a:t>
            </a:r>
            <a:r>
              <a:rPr lang="de-DE" sz="1600" dirty="0"/>
              <a:t>, </a:t>
            </a:r>
            <a:r>
              <a:rPr lang="de-DE" sz="1600" b="1" dirty="0" err="1"/>
              <a:t>price</a:t>
            </a:r>
            <a:r>
              <a:rPr lang="de-DE" sz="1600" dirty="0"/>
              <a:t>, </a:t>
            </a:r>
            <a:r>
              <a:rPr lang="de-DE" sz="1600" b="1" dirty="0"/>
              <a:t>competitorPrice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b="1" dirty="0" err="1"/>
              <a:t>rrp</a:t>
            </a:r>
            <a:endParaRPr lang="de-DE" sz="1600" b="1" dirty="0"/>
          </a:p>
          <a:p>
            <a:pPr marL="0" indent="0">
              <a:buNone/>
            </a:pPr>
            <a:endParaRPr lang="de-DE" sz="1200" b="1" dirty="0"/>
          </a:p>
          <a:p>
            <a:pPr lvl="1"/>
            <a:r>
              <a:rPr lang="de-DE" sz="1400" dirty="0"/>
              <a:t>Features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b="1" dirty="0"/>
              <a:t>absolute</a:t>
            </a:r>
            <a:r>
              <a:rPr lang="de-DE" sz="1400" dirty="0"/>
              <a:t> </a:t>
            </a:r>
            <a:r>
              <a:rPr lang="de-DE" sz="1400" dirty="0" err="1"/>
              <a:t>values</a:t>
            </a:r>
            <a:endParaRPr lang="de-DE" sz="1400" dirty="0"/>
          </a:p>
          <a:p>
            <a:pPr lvl="2"/>
            <a:r>
              <a:rPr lang="de-DE" sz="1200" b="1" dirty="0" err="1"/>
              <a:t>Quantity</a:t>
            </a:r>
            <a:r>
              <a:rPr lang="de-DE" sz="1200" dirty="0"/>
              <a:t>: </a:t>
            </a:r>
            <a:r>
              <a:rPr lang="de-DE" sz="1200" dirty="0" err="1"/>
              <a:t>quantity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ordered</a:t>
            </a:r>
            <a:r>
              <a:rPr lang="de-DE" sz="1200" dirty="0"/>
              <a:t> </a:t>
            </a:r>
            <a:r>
              <a:rPr lang="de-DE" sz="1200" dirty="0" err="1"/>
              <a:t>products</a:t>
            </a:r>
            <a:endParaRPr lang="de-DE" sz="1200" dirty="0"/>
          </a:p>
          <a:p>
            <a:pPr lvl="2"/>
            <a:r>
              <a:rPr lang="de-DE" sz="1200" b="1" dirty="0" err="1"/>
              <a:t>diffPriceCompetitorPrice</a:t>
            </a:r>
            <a:r>
              <a:rPr lang="de-DE" sz="1200" dirty="0"/>
              <a:t>: </a:t>
            </a:r>
            <a:r>
              <a:rPr lang="en-US" sz="1200" dirty="0"/>
              <a:t>difference between price and </a:t>
            </a:r>
            <a:r>
              <a:rPr lang="en-US" sz="1200" dirty="0" err="1"/>
              <a:t>competitorPrice</a:t>
            </a:r>
            <a:endParaRPr lang="en-US" sz="1200" dirty="0"/>
          </a:p>
          <a:p>
            <a:pPr lvl="2"/>
            <a:r>
              <a:rPr lang="en-US" sz="1200" b="1" dirty="0" err="1"/>
              <a:t>diffRrpPrice</a:t>
            </a:r>
            <a:r>
              <a:rPr lang="en-US" sz="1200" dirty="0"/>
              <a:t>: difference between </a:t>
            </a:r>
            <a:r>
              <a:rPr lang="en-US" sz="1200" dirty="0" err="1"/>
              <a:t>rrp</a:t>
            </a:r>
            <a:r>
              <a:rPr lang="en-US" sz="1200" dirty="0"/>
              <a:t> and price</a:t>
            </a:r>
          </a:p>
          <a:p>
            <a:pPr lvl="2"/>
            <a:r>
              <a:rPr lang="en-US" sz="1200" b="1" dirty="0" err="1"/>
              <a:t>diffRrpCompetitorPrice</a:t>
            </a:r>
            <a:r>
              <a:rPr lang="en-US" sz="1200" dirty="0"/>
              <a:t>: difference between </a:t>
            </a:r>
            <a:r>
              <a:rPr lang="en-US" sz="1200" dirty="0" err="1"/>
              <a:t>rrp</a:t>
            </a:r>
            <a:r>
              <a:rPr lang="en-US" sz="1200" dirty="0"/>
              <a:t> and </a:t>
            </a:r>
            <a:r>
              <a:rPr lang="en-US" sz="1200" dirty="0" err="1"/>
              <a:t>competitorPrice</a:t>
            </a:r>
            <a:endParaRPr lang="en-US" sz="1200" dirty="0"/>
          </a:p>
          <a:p>
            <a:pPr lvl="2"/>
            <a:r>
              <a:rPr lang="en-US" sz="1200" b="1" dirty="0" err="1"/>
              <a:t>meanPricePerProduct</a:t>
            </a:r>
            <a:r>
              <a:rPr lang="en-US" sz="1200" dirty="0"/>
              <a:t>: mean price for each PID over time</a:t>
            </a:r>
          </a:p>
          <a:p>
            <a:pPr marL="1031875" lvl="2" indent="0">
              <a:buNone/>
            </a:pPr>
            <a:endParaRPr lang="de-DE" sz="1400" dirty="0"/>
          </a:p>
          <a:p>
            <a:pPr lvl="1"/>
            <a:r>
              <a:rPr lang="de-DE" sz="1400" dirty="0"/>
              <a:t>Features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b="1" dirty="0"/>
              <a:t>relative</a:t>
            </a:r>
            <a:r>
              <a:rPr lang="de-DE" sz="1400" dirty="0"/>
              <a:t> </a:t>
            </a:r>
            <a:r>
              <a:rPr lang="de-DE" sz="1400" dirty="0" err="1"/>
              <a:t>values</a:t>
            </a:r>
            <a:endParaRPr lang="de-DE" sz="1400" dirty="0"/>
          </a:p>
          <a:p>
            <a:pPr lvl="2"/>
            <a:r>
              <a:rPr lang="de-DE" sz="1200" b="1" dirty="0" err="1"/>
              <a:t>ratioDiffPriceCompetitorPriceToPrice</a:t>
            </a:r>
            <a:r>
              <a:rPr lang="de-DE" sz="1200" dirty="0"/>
              <a:t>: </a:t>
            </a:r>
            <a:r>
              <a:rPr lang="en-US" sz="1200" dirty="0"/>
              <a:t>ratio of </a:t>
            </a:r>
            <a:r>
              <a:rPr lang="en-US" sz="1200" dirty="0" err="1"/>
              <a:t>diffPriceCompetitorPrice</a:t>
            </a:r>
            <a:r>
              <a:rPr lang="en-US" sz="1200" dirty="0"/>
              <a:t> to price</a:t>
            </a:r>
          </a:p>
          <a:p>
            <a:pPr lvl="2"/>
            <a:r>
              <a:rPr lang="de-DE" sz="1200" b="1" dirty="0" err="1"/>
              <a:t>ratioDiffPriceCompetitorPriceToCompetitorPrice</a:t>
            </a:r>
            <a:r>
              <a:rPr lang="de-DE" sz="1200" dirty="0"/>
              <a:t>: </a:t>
            </a:r>
            <a:r>
              <a:rPr lang="en-US" sz="1200" dirty="0"/>
              <a:t>ratio of </a:t>
            </a:r>
            <a:r>
              <a:rPr lang="en-US" sz="1200" dirty="0" err="1"/>
              <a:t>diffPriceCompetitorPrice</a:t>
            </a:r>
            <a:r>
              <a:rPr lang="en-US" sz="1200" dirty="0"/>
              <a:t> to </a:t>
            </a:r>
            <a:r>
              <a:rPr lang="en-US" sz="1200" dirty="0" err="1"/>
              <a:t>competitorPrice</a:t>
            </a:r>
            <a:endParaRPr lang="en-US" sz="1200" dirty="0"/>
          </a:p>
          <a:p>
            <a:pPr lvl="2"/>
            <a:endParaRPr lang="en-US" sz="1400" dirty="0"/>
          </a:p>
          <a:p>
            <a:pPr lvl="1"/>
            <a:r>
              <a:rPr lang="de-DE" sz="1400" dirty="0"/>
              <a:t>Features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b="1" dirty="0" err="1"/>
              <a:t>normalized</a:t>
            </a:r>
            <a:r>
              <a:rPr lang="de-DE" sz="1400" dirty="0"/>
              <a:t> </a:t>
            </a:r>
            <a:r>
              <a:rPr lang="de-DE" sz="1400" dirty="0" err="1"/>
              <a:t>values</a:t>
            </a:r>
            <a:endParaRPr lang="de-DE" sz="1400" dirty="0"/>
          </a:p>
          <a:p>
            <a:pPr lvl="2"/>
            <a:r>
              <a:rPr lang="de-DE" sz="1200" b="1" dirty="0" err="1"/>
              <a:t>Normalization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i="1" dirty="0" err="1"/>
              <a:t>price</a:t>
            </a:r>
            <a:r>
              <a:rPr lang="de-DE" sz="1200" dirty="0"/>
              <a:t>, </a:t>
            </a:r>
            <a:r>
              <a:rPr lang="de-DE" sz="1200" i="1" dirty="0"/>
              <a:t>competitorPrice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i="1" dirty="0" err="1"/>
              <a:t>rrp</a:t>
            </a:r>
            <a:r>
              <a:rPr lang="de-DE" sz="1200" dirty="0"/>
              <a:t> </a:t>
            </a:r>
            <a:r>
              <a:rPr lang="de-DE" sz="1200" dirty="0" err="1"/>
              <a:t>based</a:t>
            </a:r>
            <a:r>
              <a:rPr lang="de-DE" sz="1200" dirty="0"/>
              <a:t> on </a:t>
            </a:r>
            <a:r>
              <a:rPr lang="de-DE" sz="1200" b="1" dirty="0" err="1"/>
              <a:t>max</a:t>
            </a:r>
            <a:r>
              <a:rPr lang="de-DE" sz="1200" b="1" dirty="0"/>
              <a:t> </a:t>
            </a:r>
            <a:r>
              <a:rPr lang="de-DE" sz="1200" b="1" dirty="0" err="1"/>
              <a:t>price</a:t>
            </a:r>
            <a:r>
              <a:rPr lang="de-DE" sz="1200" b="1" dirty="0"/>
              <a:t> </a:t>
            </a:r>
            <a:r>
              <a:rPr lang="de-DE" sz="1200" b="1" dirty="0" err="1"/>
              <a:t>of</a:t>
            </a:r>
            <a:r>
              <a:rPr lang="de-DE" sz="1200" b="1" dirty="0"/>
              <a:t> all PIDs</a:t>
            </a:r>
          </a:p>
          <a:p>
            <a:pPr lvl="2"/>
            <a:r>
              <a:rPr lang="de-DE" sz="1200" b="1" dirty="0" err="1"/>
              <a:t>Normalization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i="1" dirty="0" err="1"/>
              <a:t>price</a:t>
            </a:r>
            <a:r>
              <a:rPr lang="de-DE" sz="1200" dirty="0"/>
              <a:t>, </a:t>
            </a:r>
            <a:r>
              <a:rPr lang="de-DE" sz="1200" i="1" dirty="0"/>
              <a:t>competitorPrice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i="1" dirty="0" err="1"/>
              <a:t>rrp</a:t>
            </a:r>
            <a:r>
              <a:rPr lang="de-DE" sz="1200" dirty="0"/>
              <a:t> </a:t>
            </a:r>
            <a:r>
              <a:rPr lang="de-DE" sz="1200" dirty="0" err="1"/>
              <a:t>based</a:t>
            </a:r>
            <a:r>
              <a:rPr lang="de-DE" sz="1200" dirty="0"/>
              <a:t> on </a:t>
            </a:r>
            <a:r>
              <a:rPr lang="de-DE" sz="1200" b="1" dirty="0" err="1"/>
              <a:t>max</a:t>
            </a:r>
            <a:r>
              <a:rPr lang="de-DE" sz="1200" b="1" dirty="0"/>
              <a:t> </a:t>
            </a:r>
            <a:r>
              <a:rPr lang="de-DE" sz="1200" b="1" dirty="0" err="1"/>
              <a:t>price</a:t>
            </a:r>
            <a:r>
              <a:rPr lang="de-DE" sz="1200" b="1" dirty="0"/>
              <a:t> </a:t>
            </a:r>
            <a:r>
              <a:rPr lang="de-DE" sz="1200" b="1" dirty="0" err="1"/>
              <a:t>of</a:t>
            </a:r>
            <a:r>
              <a:rPr lang="de-DE" sz="1200" b="1" dirty="0"/>
              <a:t> </a:t>
            </a:r>
            <a:r>
              <a:rPr lang="de-DE" sz="1200" b="1" dirty="0" err="1"/>
              <a:t>single</a:t>
            </a:r>
            <a:r>
              <a:rPr lang="de-DE" sz="1200" b="1" dirty="0"/>
              <a:t> PID </a:t>
            </a:r>
            <a:r>
              <a:rPr lang="de-DE" sz="1200" b="1" dirty="0" err="1"/>
              <a:t>over</a:t>
            </a:r>
            <a:r>
              <a:rPr lang="de-DE" sz="1200" b="1" dirty="0"/>
              <a:t> time</a:t>
            </a:r>
          </a:p>
          <a:p>
            <a:pPr marL="1031875" lvl="2" indent="0">
              <a:buNone/>
            </a:pPr>
            <a:r>
              <a:rPr lang="de-DE" sz="1000" dirty="0"/>
              <a:t> </a:t>
            </a:r>
            <a:endParaRPr lang="de-DE" sz="1100" dirty="0"/>
          </a:p>
          <a:p>
            <a:pPr lvl="1"/>
            <a:r>
              <a:rPr lang="de-DE" sz="1400" dirty="0"/>
              <a:t>Features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b="1" dirty="0"/>
              <a:t>nominal</a:t>
            </a:r>
            <a:r>
              <a:rPr lang="de-DE" sz="1400" dirty="0"/>
              <a:t> </a:t>
            </a:r>
            <a:r>
              <a:rPr lang="de-DE" sz="1400" dirty="0" err="1"/>
              <a:t>values</a:t>
            </a:r>
            <a:endParaRPr lang="de-DE" sz="1400" dirty="0"/>
          </a:p>
          <a:p>
            <a:pPr lvl="2"/>
            <a:r>
              <a:rPr lang="de-DE" sz="1200" b="1" dirty="0" err="1"/>
              <a:t>actionType</a:t>
            </a:r>
            <a:r>
              <a:rPr lang="de-DE" sz="1200" dirty="0"/>
              <a:t>: </a:t>
            </a:r>
            <a:r>
              <a:rPr lang="en-US" sz="1200" dirty="0"/>
              <a:t>indicates if the action was a click, basket or order in one single feature</a:t>
            </a:r>
          </a:p>
          <a:p>
            <a:pPr lvl="2"/>
            <a:r>
              <a:rPr lang="de-DE" sz="1200" b="1" dirty="0" err="1"/>
              <a:t>factorizedRelationPriceCompetitorPrice</a:t>
            </a:r>
            <a:r>
              <a:rPr lang="de-DE" sz="1200" dirty="0"/>
              <a:t>: </a:t>
            </a:r>
            <a:r>
              <a:rPr lang="en-US" sz="1200" dirty="0"/>
              <a:t>relation between price and competitor price </a:t>
            </a:r>
            <a:r>
              <a:rPr lang="en-US" sz="1000" dirty="0"/>
              <a:t>(“higher”, “equal”, “lower”)</a:t>
            </a:r>
          </a:p>
          <a:p>
            <a:pPr lvl="2"/>
            <a:endParaRPr lang="de-DE" sz="14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28779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4128045"/>
          </a:xfrm>
        </p:spPr>
        <p:txBody>
          <a:bodyPr/>
          <a:lstStyle/>
          <a:p>
            <a:r>
              <a:rPr lang="de-DE" dirty="0" err="1"/>
              <a:t>Availability</a:t>
            </a:r>
            <a:endParaRPr lang="de-DE" dirty="0"/>
          </a:p>
          <a:p>
            <a:pPr lvl="1">
              <a:spcBef>
                <a:spcPts val="0"/>
              </a:spcBef>
            </a:pPr>
            <a:r>
              <a:rPr lang="en-US" sz="1400" dirty="0"/>
              <a:t>indicates if product is available from 1 (“in storage”) to 4 (“not available”)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very unbalanced:</a:t>
            </a:r>
          </a:p>
          <a:p>
            <a:pPr lvl="2">
              <a:spcBef>
                <a:spcPts val="0"/>
              </a:spcBef>
            </a:pPr>
            <a:r>
              <a:rPr lang="en-US" sz="1300" dirty="0"/>
              <a:t>1: </a:t>
            </a:r>
            <a:r>
              <a:rPr lang="en-US" sz="1300" b="1" dirty="0"/>
              <a:t>91.3</a:t>
            </a:r>
            <a:r>
              <a:rPr lang="en-US" sz="1300" dirty="0"/>
              <a:t> </a:t>
            </a:r>
            <a:r>
              <a:rPr lang="en-US" sz="1300" b="1" dirty="0"/>
              <a:t>%</a:t>
            </a:r>
            <a:r>
              <a:rPr lang="en-US" sz="1300" dirty="0"/>
              <a:t> of records </a:t>
            </a:r>
            <a:r>
              <a:rPr lang="en-US" sz="1100" dirty="0"/>
              <a:t>(55.6% click, 17.6% basket, 26.8% order)</a:t>
            </a:r>
          </a:p>
          <a:p>
            <a:pPr lvl="2">
              <a:spcBef>
                <a:spcPts val="0"/>
              </a:spcBef>
            </a:pPr>
            <a:r>
              <a:rPr lang="en-US" sz="1300" dirty="0"/>
              <a:t>2: </a:t>
            </a:r>
            <a:r>
              <a:rPr lang="en-US" sz="1300" b="1" dirty="0"/>
              <a:t>6.7 % </a:t>
            </a:r>
            <a:r>
              <a:rPr lang="en-US" sz="1300" dirty="0"/>
              <a:t>of records </a:t>
            </a:r>
            <a:r>
              <a:rPr lang="en-US" sz="1100" dirty="0"/>
              <a:t>(75% click, 10.4% basket, 14.6% order)</a:t>
            </a:r>
          </a:p>
          <a:p>
            <a:pPr lvl="2">
              <a:spcBef>
                <a:spcPts val="0"/>
              </a:spcBef>
            </a:pPr>
            <a:r>
              <a:rPr lang="en-US" sz="1300" dirty="0"/>
              <a:t>3: </a:t>
            </a:r>
            <a:r>
              <a:rPr lang="en-US" sz="1300" b="1" dirty="0"/>
              <a:t>1.6 % </a:t>
            </a:r>
            <a:r>
              <a:rPr lang="en-US" sz="1300" dirty="0"/>
              <a:t>of records </a:t>
            </a:r>
            <a:r>
              <a:rPr lang="en-US" sz="1100" dirty="0"/>
              <a:t>(78% click, 12% basket, 10% order)</a:t>
            </a:r>
          </a:p>
          <a:p>
            <a:pPr lvl="2">
              <a:spcBef>
                <a:spcPts val="0"/>
              </a:spcBef>
            </a:pPr>
            <a:r>
              <a:rPr lang="en-US" sz="1300" dirty="0"/>
              <a:t>4: </a:t>
            </a:r>
            <a:r>
              <a:rPr lang="en-US" sz="1300" b="1" dirty="0"/>
              <a:t>0.4 % </a:t>
            </a:r>
            <a:r>
              <a:rPr lang="en-US" sz="1300" dirty="0"/>
              <a:t>of records </a:t>
            </a:r>
            <a:r>
              <a:rPr lang="en-US" sz="1100" dirty="0"/>
              <a:t>(99,8% click)</a:t>
            </a:r>
          </a:p>
          <a:p>
            <a:pPr marL="542925" lvl="1" indent="0">
              <a:spcBef>
                <a:spcPts val="0"/>
              </a:spcBef>
              <a:buNone/>
            </a:pPr>
            <a:r>
              <a:rPr lang="en-US" sz="1100" dirty="0">
                <a:sym typeface="Wingdings" panose="05000000000000000000" pitchFamily="2" charset="2"/>
              </a:rPr>
              <a:t>	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u="sng" dirty="0">
                <a:sym typeface="Wingdings" panose="05000000000000000000" pitchFamily="2" charset="2"/>
              </a:rPr>
              <a:t>Correlation</a:t>
            </a:r>
            <a:r>
              <a:rPr lang="en-US" sz="1400" dirty="0">
                <a:sym typeface="Wingdings" panose="05000000000000000000" pitchFamily="2" charset="2"/>
              </a:rPr>
              <a:t>: The </a:t>
            </a:r>
            <a:r>
              <a:rPr lang="en-US" sz="1400" b="1" dirty="0">
                <a:sym typeface="Wingdings" panose="05000000000000000000" pitchFamily="2" charset="2"/>
              </a:rPr>
              <a:t>less</a:t>
            </a:r>
            <a:r>
              <a:rPr lang="en-US" sz="1400" dirty="0">
                <a:sym typeface="Wingdings" panose="05000000000000000000" pitchFamily="2" charset="2"/>
              </a:rPr>
              <a:t> a product is </a:t>
            </a:r>
            <a:r>
              <a:rPr lang="en-US" sz="1400" b="1" dirty="0">
                <a:sym typeface="Wingdings" panose="05000000000000000000" pitchFamily="2" charset="2"/>
              </a:rPr>
              <a:t>available</a:t>
            </a:r>
            <a:r>
              <a:rPr lang="en-US" sz="1400" dirty="0">
                <a:sym typeface="Wingdings" panose="05000000000000000000" pitchFamily="2" charset="2"/>
              </a:rPr>
              <a:t>, the </a:t>
            </a:r>
            <a:r>
              <a:rPr lang="en-US" sz="1400" b="1" dirty="0">
                <a:sym typeface="Wingdings" panose="05000000000000000000" pitchFamily="2" charset="2"/>
              </a:rPr>
              <a:t>less</a:t>
            </a:r>
            <a:r>
              <a:rPr lang="en-US" sz="1400" dirty="0">
                <a:sym typeface="Wingdings" panose="05000000000000000000" pitchFamily="2" charset="2"/>
              </a:rPr>
              <a:t> it gets </a:t>
            </a:r>
            <a:r>
              <a:rPr lang="en-US" sz="1400" b="1" dirty="0">
                <a:sym typeface="Wingdings" panose="05000000000000000000" pitchFamily="2" charset="2"/>
              </a:rPr>
              <a:t>ordered</a:t>
            </a:r>
            <a:endParaRPr lang="en-US" sz="1400" b="1" dirty="0"/>
          </a:p>
          <a:p>
            <a:pPr lvl="1">
              <a:spcBef>
                <a:spcPts val="300"/>
              </a:spcBef>
            </a:pPr>
            <a:r>
              <a:rPr lang="en-US" sz="1400" b="1" dirty="0"/>
              <a:t>Trend</a:t>
            </a:r>
            <a:r>
              <a:rPr lang="en-US" sz="1400" dirty="0"/>
              <a:t>: In </a:t>
            </a:r>
            <a:r>
              <a:rPr lang="en-US" sz="1400" u="sng" dirty="0"/>
              <a:t>average</a:t>
            </a:r>
            <a:r>
              <a:rPr lang="en-US" sz="1400" dirty="0"/>
              <a:t>, the products get </a:t>
            </a:r>
            <a:r>
              <a:rPr lang="en-US" sz="1400" i="1" dirty="0"/>
              <a:t>less available over time</a:t>
            </a:r>
            <a:r>
              <a:rPr lang="en-US" sz="1400" dirty="0"/>
              <a:t>:</a:t>
            </a:r>
          </a:p>
          <a:p>
            <a:pPr lvl="2">
              <a:spcBef>
                <a:spcPts val="0"/>
              </a:spcBef>
            </a:pPr>
            <a:r>
              <a:rPr lang="en-US" sz="1300" dirty="0"/>
              <a:t>Average day per status: </a:t>
            </a:r>
            <a:r>
              <a:rPr lang="en-US" sz="1300" b="1" dirty="0"/>
              <a:t>1:</a:t>
            </a:r>
            <a:r>
              <a:rPr lang="en-US" sz="1300" dirty="0"/>
              <a:t> </a:t>
            </a:r>
            <a:r>
              <a:rPr lang="en-US" sz="1300" b="1" i="1" dirty="0">
                <a:solidFill>
                  <a:srgbClr val="008000"/>
                </a:solidFill>
              </a:rPr>
              <a:t>49.8</a:t>
            </a:r>
            <a:r>
              <a:rPr lang="en-US" sz="1300" dirty="0"/>
              <a:t>  </a:t>
            </a:r>
            <a:r>
              <a:rPr lang="en-US" sz="1300" dirty="0">
                <a:sym typeface="Wingdings" panose="05000000000000000000" pitchFamily="2" charset="2"/>
              </a:rPr>
              <a:t>&gt;  </a:t>
            </a:r>
            <a:r>
              <a:rPr lang="en-US" sz="1300" b="1" dirty="0"/>
              <a:t>2</a:t>
            </a:r>
            <a:r>
              <a:rPr lang="en-US" sz="1300" dirty="0"/>
              <a:t>: </a:t>
            </a:r>
            <a:r>
              <a:rPr lang="en-US" sz="1300" i="1" dirty="0"/>
              <a:t>50.6</a:t>
            </a:r>
            <a:r>
              <a:rPr lang="en-US" sz="1300" dirty="0"/>
              <a:t> &gt; </a:t>
            </a:r>
            <a:r>
              <a:rPr lang="en-US" sz="1300" b="1" dirty="0"/>
              <a:t>3</a:t>
            </a:r>
            <a:r>
              <a:rPr lang="en-US" sz="1300" dirty="0"/>
              <a:t>: </a:t>
            </a:r>
            <a:r>
              <a:rPr lang="en-US" sz="1300" i="1" dirty="0"/>
              <a:t>51.1</a:t>
            </a:r>
            <a:r>
              <a:rPr lang="en-US" sz="1300" dirty="0"/>
              <a:t> &gt; </a:t>
            </a:r>
            <a:r>
              <a:rPr lang="en-US" sz="1300" b="1" dirty="0"/>
              <a:t>4</a:t>
            </a:r>
            <a:r>
              <a:rPr lang="en-US" sz="1300" dirty="0"/>
              <a:t>: </a:t>
            </a:r>
            <a:r>
              <a:rPr lang="en-US" sz="1300" b="1" i="1" dirty="0">
                <a:solidFill>
                  <a:srgbClr val="C00000"/>
                </a:solidFill>
              </a:rPr>
              <a:t>59.16</a:t>
            </a:r>
          </a:p>
          <a:p>
            <a:pPr lvl="1">
              <a:spcBef>
                <a:spcPts val="300"/>
              </a:spcBef>
            </a:pPr>
            <a:r>
              <a:rPr lang="en-US" sz="1400" b="1" dirty="0"/>
              <a:t>But</a:t>
            </a:r>
            <a:r>
              <a:rPr lang="en-US" sz="1400" dirty="0"/>
              <a:t>: There are also many products without availability changes!</a:t>
            </a:r>
          </a:p>
          <a:p>
            <a:pPr lvl="1">
              <a:spcBef>
                <a:spcPts val="300"/>
              </a:spcBef>
            </a:pPr>
            <a:endParaRPr lang="en-US" sz="1400" dirty="0"/>
          </a:p>
          <a:p>
            <a:pPr lvl="1">
              <a:spcBef>
                <a:spcPts val="30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dirty="0" err="1"/>
              <a:t>PharmForm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sz="1400" dirty="0"/>
              <a:t>contains official German abbreviations for </a:t>
            </a:r>
            <a:r>
              <a:rPr lang="en-US" sz="1400" b="1" dirty="0"/>
              <a:t>“dosage forms” </a:t>
            </a:r>
            <a:r>
              <a:rPr lang="en-US" sz="1100" dirty="0"/>
              <a:t>(e.g. AMP = </a:t>
            </a:r>
            <a:r>
              <a:rPr lang="en-US" sz="1100" dirty="0" err="1"/>
              <a:t>Ampulle</a:t>
            </a:r>
            <a:r>
              <a:rPr lang="en-US" sz="1100" dirty="0"/>
              <a:t>)</a:t>
            </a:r>
          </a:p>
          <a:p>
            <a:pPr lvl="1">
              <a:spcBef>
                <a:spcPts val="300"/>
              </a:spcBef>
            </a:pPr>
            <a:r>
              <a:rPr lang="en-US" sz="1400" b="1" dirty="0"/>
              <a:t>Cleaning necessary</a:t>
            </a:r>
            <a:r>
              <a:rPr lang="en-US" sz="1400" dirty="0"/>
              <a:t>: Contains case sensitive values which indicate the same </a:t>
            </a:r>
            <a:r>
              <a:rPr lang="en-US" sz="1100" dirty="0"/>
              <a:t>(e.g. “Amp” &amp; “AMP”)</a:t>
            </a:r>
          </a:p>
          <a:p>
            <a:pPr lvl="1">
              <a:spcBef>
                <a:spcPts val="300"/>
              </a:spcBef>
            </a:pPr>
            <a:r>
              <a:rPr lang="en-US" sz="1400" b="1" dirty="0"/>
              <a:t>Grouping</a:t>
            </a:r>
            <a:r>
              <a:rPr lang="en-US" sz="1400" dirty="0"/>
              <a:t>: by mapping the abbreviations to their official definition, it’s possible to define new hierarchies based on physical conditions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40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1607765"/>
          </a:xfrm>
        </p:spPr>
        <p:txBody>
          <a:bodyPr/>
          <a:lstStyle/>
          <a:p>
            <a:r>
              <a:rPr lang="de-DE" dirty="0" err="1"/>
              <a:t>genericProduct</a:t>
            </a:r>
            <a:endParaRPr lang="de-DE" dirty="0"/>
          </a:p>
          <a:p>
            <a:pPr lvl="1"/>
            <a:r>
              <a:rPr lang="de-DE" sz="1400" dirty="0" err="1"/>
              <a:t>indicates</a:t>
            </a:r>
            <a:r>
              <a:rPr lang="de-DE" sz="1400" dirty="0"/>
              <a:t>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a </a:t>
            </a:r>
            <a:r>
              <a:rPr lang="de-DE" sz="1400" dirty="0" err="1"/>
              <a:t>generic</a:t>
            </a:r>
            <a:r>
              <a:rPr lang="de-DE" sz="1400" dirty="0"/>
              <a:t> </a:t>
            </a:r>
            <a:r>
              <a:rPr lang="de-DE" sz="1400" dirty="0" err="1"/>
              <a:t>drug</a:t>
            </a:r>
            <a:r>
              <a:rPr lang="de-DE" sz="1400" dirty="0"/>
              <a:t>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equivalent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a brand-</a:t>
            </a:r>
            <a:r>
              <a:rPr lang="de-DE" sz="1400" dirty="0" err="1"/>
              <a:t>named</a:t>
            </a:r>
            <a:r>
              <a:rPr lang="de-DE" sz="1400" dirty="0"/>
              <a:t> </a:t>
            </a:r>
            <a:r>
              <a:rPr lang="de-DE" sz="1400" dirty="0" err="1"/>
              <a:t>product</a:t>
            </a:r>
            <a:r>
              <a:rPr lang="de-DE" sz="1400" dirty="0"/>
              <a:t>                       (German: „Nachahmerprodukt“)</a:t>
            </a:r>
          </a:p>
          <a:p>
            <a:pPr lvl="1"/>
            <a:r>
              <a:rPr lang="de-DE" sz="1400" dirty="0" err="1"/>
              <a:t>has</a:t>
            </a:r>
            <a:r>
              <a:rPr lang="de-DE" sz="1400" dirty="0"/>
              <a:t> </a:t>
            </a:r>
            <a:r>
              <a:rPr lang="de-DE" sz="1400" dirty="0" err="1"/>
              <a:t>always</a:t>
            </a:r>
            <a:r>
              <a:rPr lang="de-DE" sz="1400" dirty="0"/>
              <a:t> </a:t>
            </a:r>
            <a:r>
              <a:rPr lang="de-DE" sz="1400" dirty="0" err="1"/>
              <a:t>salesIndex</a:t>
            </a:r>
            <a:r>
              <a:rPr lang="de-DE" sz="1400" dirty="0"/>
              <a:t> = 40</a:t>
            </a:r>
          </a:p>
          <a:p>
            <a:pPr lvl="1"/>
            <a:r>
              <a:rPr lang="de-DE" sz="1400" dirty="0"/>
              <a:t>In </a:t>
            </a:r>
            <a:r>
              <a:rPr lang="de-DE" sz="1400" dirty="0" err="1"/>
              <a:t>average</a:t>
            </a:r>
            <a:r>
              <a:rPr lang="de-DE" sz="1400" dirty="0"/>
              <a:t>, </a:t>
            </a:r>
            <a:r>
              <a:rPr lang="de-DE" sz="1400" dirty="0" err="1"/>
              <a:t>generic</a:t>
            </a:r>
            <a:r>
              <a:rPr lang="de-DE" sz="1400" dirty="0"/>
              <a:t> </a:t>
            </a:r>
            <a:r>
              <a:rPr lang="de-DE" sz="1400" dirty="0" err="1"/>
              <a:t>products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cheaper</a:t>
            </a:r>
            <a:r>
              <a:rPr lang="de-DE" sz="1400" dirty="0"/>
              <a:t> </a:t>
            </a:r>
            <a:r>
              <a:rPr lang="de-DE" sz="1400" dirty="0" err="1"/>
              <a:t>than</a:t>
            </a:r>
            <a:r>
              <a:rPr lang="de-DE" sz="1400" dirty="0"/>
              <a:t> non-</a:t>
            </a:r>
            <a:r>
              <a:rPr lang="de-DE" sz="1400" dirty="0" err="1"/>
              <a:t>generic</a:t>
            </a:r>
            <a:r>
              <a:rPr lang="de-DE" sz="1400" dirty="0"/>
              <a:t> </a:t>
            </a:r>
            <a:r>
              <a:rPr lang="de-DE" sz="1400" dirty="0" err="1"/>
              <a:t>products</a:t>
            </a:r>
            <a:endParaRPr lang="de-DE" sz="14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257175" y="3111128"/>
            <a:ext cx="8642350" cy="160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3538" indent="-363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70B8"/>
              </a:buClr>
              <a:buFont typeface="Webdings" pitchFamily="18" charset="2"/>
              <a:buChar char="4"/>
              <a:defRPr sz="24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852488" indent="-309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2604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70B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684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Agfa Rotis Semi Serif" pitchFamily="2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76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 err="1"/>
              <a:t>campaignIndex</a:t>
            </a:r>
            <a:endParaRPr lang="de-DE" kern="0" dirty="0"/>
          </a:p>
          <a:p>
            <a:pPr lvl="1"/>
            <a:r>
              <a:rPr lang="de-DE" sz="1400" kern="0" dirty="0" err="1"/>
              <a:t>We</a:t>
            </a:r>
            <a:r>
              <a:rPr lang="de-DE" sz="1400" kern="0" dirty="0"/>
              <a:t> </a:t>
            </a:r>
            <a:r>
              <a:rPr lang="de-DE" sz="1400" kern="0" dirty="0" err="1"/>
              <a:t>believe</a:t>
            </a:r>
            <a:r>
              <a:rPr lang="de-DE" sz="1400" kern="0" dirty="0"/>
              <a:t> </a:t>
            </a:r>
            <a:r>
              <a:rPr lang="de-DE" sz="1400" kern="0" dirty="0" err="1"/>
              <a:t>that</a:t>
            </a:r>
            <a:r>
              <a:rPr lang="de-DE" sz="1400" kern="0" dirty="0"/>
              <a:t> </a:t>
            </a:r>
            <a:r>
              <a:rPr lang="de-DE" sz="1400" kern="0" dirty="0" err="1"/>
              <a:t>this</a:t>
            </a:r>
            <a:r>
              <a:rPr lang="de-DE" sz="1400" kern="0" dirty="0"/>
              <a:t> </a:t>
            </a:r>
            <a:r>
              <a:rPr lang="de-DE" sz="1400" kern="0" dirty="0" err="1"/>
              <a:t>might</a:t>
            </a:r>
            <a:r>
              <a:rPr lang="de-DE" sz="1400" kern="0" dirty="0"/>
              <a:t> </a:t>
            </a:r>
            <a:r>
              <a:rPr lang="de-DE" sz="1400" kern="0" dirty="0" err="1"/>
              <a:t>be</a:t>
            </a:r>
            <a:r>
              <a:rPr lang="de-DE" sz="1400" kern="0" dirty="0"/>
              <a:t> an </a:t>
            </a:r>
            <a:r>
              <a:rPr lang="de-DE" sz="1400" kern="0" dirty="0" err="1"/>
              <a:t>indicator</a:t>
            </a:r>
            <a:r>
              <a:rPr lang="de-DE" sz="1400" kern="0" dirty="0"/>
              <a:t> </a:t>
            </a:r>
            <a:r>
              <a:rPr lang="de-DE" sz="1400" kern="0" dirty="0" err="1"/>
              <a:t>for</a:t>
            </a:r>
            <a:r>
              <a:rPr lang="de-DE" sz="1400" kern="0" dirty="0"/>
              <a:t> </a:t>
            </a:r>
            <a:r>
              <a:rPr lang="de-DE" sz="1400" kern="0" dirty="0" err="1"/>
              <a:t>something</a:t>
            </a:r>
            <a:r>
              <a:rPr lang="de-DE" sz="1400" kern="0" dirty="0"/>
              <a:t> like </a:t>
            </a:r>
            <a:r>
              <a:rPr lang="de-DE" sz="1400" kern="0" dirty="0" err="1"/>
              <a:t>possible</a:t>
            </a:r>
            <a:r>
              <a:rPr lang="de-DE" sz="1400" kern="0" dirty="0"/>
              <a:t> </a:t>
            </a:r>
            <a:r>
              <a:rPr lang="de-DE" sz="1400" kern="0" dirty="0" err="1"/>
              <a:t>campaign</a:t>
            </a:r>
            <a:r>
              <a:rPr lang="de-DE" sz="1400" kern="0" dirty="0"/>
              <a:t> </a:t>
            </a:r>
            <a:r>
              <a:rPr lang="de-DE" sz="1400" kern="0" dirty="0" err="1"/>
              <a:t>restrictions</a:t>
            </a:r>
            <a:endParaRPr lang="de-DE" sz="1400" kern="0" dirty="0"/>
          </a:p>
          <a:p>
            <a:pPr lvl="2"/>
            <a:r>
              <a:rPr lang="de-DE" sz="1300" kern="0" dirty="0" err="1"/>
              <a:t>Therefore</a:t>
            </a:r>
            <a:r>
              <a:rPr lang="de-DE" sz="1300" kern="0" dirty="0"/>
              <a:t>, </a:t>
            </a:r>
            <a:r>
              <a:rPr lang="de-DE" sz="1300" kern="0" dirty="0" err="1"/>
              <a:t>the</a:t>
            </a:r>
            <a:r>
              <a:rPr lang="de-DE" sz="1300" kern="0" dirty="0"/>
              <a:t> </a:t>
            </a:r>
            <a:r>
              <a:rPr lang="de-DE" sz="1300" kern="0" dirty="0" err="1"/>
              <a:t>missing</a:t>
            </a:r>
            <a:r>
              <a:rPr lang="de-DE" sz="1300" kern="0" dirty="0"/>
              <a:t> </a:t>
            </a:r>
            <a:r>
              <a:rPr lang="de-DE" sz="1300" kern="0" dirty="0" err="1"/>
              <a:t>values</a:t>
            </a:r>
            <a:r>
              <a:rPr lang="de-DE" sz="1300" kern="0" dirty="0"/>
              <a:t> </a:t>
            </a:r>
            <a:r>
              <a:rPr lang="de-DE" sz="1300" kern="0" dirty="0" err="1"/>
              <a:t>should</a:t>
            </a:r>
            <a:r>
              <a:rPr lang="de-DE" sz="1300" kern="0" dirty="0"/>
              <a:t> </a:t>
            </a:r>
            <a:r>
              <a:rPr lang="de-DE" sz="1300" kern="0" dirty="0" err="1"/>
              <a:t>be</a:t>
            </a:r>
            <a:r>
              <a:rPr lang="de-DE" sz="1300" kern="0" dirty="0"/>
              <a:t> </a:t>
            </a:r>
            <a:r>
              <a:rPr lang="de-DE" sz="1300" kern="0" dirty="0" err="1"/>
              <a:t>seen</a:t>
            </a:r>
            <a:r>
              <a:rPr lang="de-DE" sz="1300" kern="0" dirty="0"/>
              <a:t> </a:t>
            </a:r>
            <a:r>
              <a:rPr lang="de-DE" sz="1300" kern="0" dirty="0" err="1"/>
              <a:t>as</a:t>
            </a:r>
            <a:r>
              <a:rPr lang="de-DE" sz="1300" kern="0" dirty="0"/>
              <a:t> an additional </a:t>
            </a:r>
            <a:r>
              <a:rPr lang="de-DE" sz="1300" kern="0" dirty="0" err="1"/>
              <a:t>class</a:t>
            </a:r>
            <a:r>
              <a:rPr lang="de-DE" sz="1300" kern="0" dirty="0"/>
              <a:t> </a:t>
            </a:r>
            <a:r>
              <a:rPr lang="de-DE" sz="1300" kern="0" dirty="0" err="1"/>
              <a:t>indicating</a:t>
            </a:r>
            <a:r>
              <a:rPr lang="de-DE" sz="1300" kern="0" dirty="0"/>
              <a:t> „NONE“!</a:t>
            </a:r>
          </a:p>
          <a:p>
            <a:pPr lvl="1"/>
            <a:r>
              <a:rPr lang="de-DE" sz="1400" kern="0" dirty="0"/>
              <a:t> </a:t>
            </a:r>
            <a:r>
              <a:rPr lang="de-DE" sz="1400" kern="0" dirty="0" err="1"/>
              <a:t>very</a:t>
            </a:r>
            <a:r>
              <a:rPr lang="de-DE" sz="1400" kern="0" dirty="0"/>
              <a:t> </a:t>
            </a:r>
            <a:r>
              <a:rPr lang="de-DE" sz="1400" kern="0" dirty="0" err="1"/>
              <a:t>unbalanced</a:t>
            </a:r>
            <a:r>
              <a:rPr lang="de-DE" sz="1400" kern="0" dirty="0"/>
              <a:t>:</a:t>
            </a:r>
          </a:p>
          <a:p>
            <a:pPr lvl="2"/>
            <a:endParaRPr lang="de-DE" sz="1000" kern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21965" y="4381072"/>
          <a:ext cx="6912770" cy="594360"/>
        </p:xfrm>
        <a:graphic>
          <a:graphicData uri="http://schemas.openxmlformats.org/drawingml/2006/table">
            <a:tbl>
              <a:tblPr/>
              <a:tblGrid>
                <a:gridCol w="1382554">
                  <a:extLst>
                    <a:ext uri="{9D8B030D-6E8A-4147-A177-3AD203B41FA5}">
                      <a16:colId xmlns:a16="http://schemas.microsoft.com/office/drawing/2014/main" val="1392755962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1079377830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3156677939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3922566604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4201576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effectLst/>
                        </a:rPr>
                        <a:t>Value</a:t>
                      </a:r>
                      <a:endParaRPr lang="de-DE" sz="12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effectLst/>
                        </a:rPr>
                        <a:t>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effectLst/>
                        </a:rPr>
                        <a:t>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effectLst/>
                        </a:rPr>
                        <a:t>C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effectLst/>
                        </a:rPr>
                        <a:t>Missing</a:t>
                      </a:r>
                      <a:endParaRPr lang="de-DE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964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effectLst/>
                        </a:rPr>
                        <a:t>Distribution</a:t>
                      </a:r>
                      <a:endParaRPr lang="de-DE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00000"/>
                          </a:solidFill>
                          <a:effectLst/>
                        </a:rPr>
                        <a:t>1.588 %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00000"/>
                          </a:solidFill>
                          <a:effectLst/>
                        </a:rPr>
                        <a:t>3.349 %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00000"/>
                          </a:solidFill>
                          <a:effectLst/>
                        </a:rPr>
                        <a:t>1.135 %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008000"/>
                          </a:solidFill>
                          <a:effectLst/>
                        </a:rPr>
                        <a:t>93.93</a:t>
                      </a:r>
                      <a:r>
                        <a:rPr lang="de-DE" sz="1200" b="1" baseline="0" dirty="0">
                          <a:solidFill>
                            <a:srgbClr val="008000"/>
                          </a:solidFill>
                          <a:effectLst/>
                        </a:rPr>
                        <a:t> %</a:t>
                      </a:r>
                      <a:endParaRPr lang="de-DE" sz="1200" b="1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7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89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1607765"/>
          </a:xfrm>
        </p:spPr>
        <p:txBody>
          <a:bodyPr/>
          <a:lstStyle/>
          <a:p>
            <a:r>
              <a:rPr lang="de-DE" dirty="0"/>
              <a:t>RRP</a:t>
            </a:r>
          </a:p>
          <a:p>
            <a:pPr lvl="1"/>
            <a:r>
              <a:rPr lang="de-DE" sz="1400" dirty="0" err="1"/>
              <a:t>Represents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„</a:t>
            </a:r>
            <a:r>
              <a:rPr lang="de-DE" sz="1400" dirty="0" err="1"/>
              <a:t>recommended</a:t>
            </a:r>
            <a:r>
              <a:rPr lang="de-DE" sz="1400" dirty="0"/>
              <a:t> </a:t>
            </a:r>
            <a:r>
              <a:rPr lang="de-DE" sz="1400" dirty="0" err="1"/>
              <a:t>retail</a:t>
            </a:r>
            <a:r>
              <a:rPr lang="de-DE" sz="1400" dirty="0"/>
              <a:t> </a:t>
            </a:r>
            <a:r>
              <a:rPr lang="de-DE" sz="1400" dirty="0" err="1"/>
              <a:t>price</a:t>
            </a:r>
            <a:r>
              <a:rPr lang="de-DE" sz="1400" dirty="0"/>
              <a:t>“</a:t>
            </a:r>
          </a:p>
          <a:p>
            <a:pPr lvl="1"/>
            <a:r>
              <a:rPr lang="de-DE" sz="1400" b="1" u="sng" dirty="0"/>
              <a:t>Thesis:</a:t>
            </a:r>
            <a:r>
              <a:rPr lang="de-DE" sz="1400" dirty="0"/>
              <a:t> </a:t>
            </a:r>
            <a:r>
              <a:rPr lang="de-DE" sz="1400" dirty="0" err="1"/>
              <a:t>Because</a:t>
            </a:r>
            <a:r>
              <a:rPr lang="de-DE" sz="1400" dirty="0"/>
              <a:t> </a:t>
            </a:r>
            <a:r>
              <a:rPr lang="de-DE" sz="1400" dirty="0" err="1"/>
              <a:t>many</a:t>
            </a:r>
            <a:r>
              <a:rPr lang="de-DE" sz="1400" dirty="0"/>
              <a:t> </a:t>
            </a:r>
            <a:r>
              <a:rPr lang="de-DE" sz="1400" dirty="0" err="1"/>
              <a:t>stores</a:t>
            </a:r>
            <a:r>
              <a:rPr lang="de-DE" sz="1400" dirty="0"/>
              <a:t> </a:t>
            </a:r>
            <a:r>
              <a:rPr lang="de-DE" sz="1400" dirty="0" err="1"/>
              <a:t>always</a:t>
            </a:r>
            <a:r>
              <a:rPr lang="de-DE" sz="1400" dirty="0"/>
              <a:t> </a:t>
            </a:r>
            <a:r>
              <a:rPr lang="de-DE" sz="1400" dirty="0" err="1"/>
              <a:t>sell</a:t>
            </a:r>
            <a:r>
              <a:rPr lang="de-DE" sz="1400" dirty="0"/>
              <a:t> </a:t>
            </a:r>
            <a:r>
              <a:rPr lang="de-DE" sz="1400" dirty="0" err="1"/>
              <a:t>below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rrp</a:t>
            </a:r>
            <a:r>
              <a:rPr lang="de-DE" sz="1400" dirty="0"/>
              <a:t>,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might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seen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a </a:t>
            </a:r>
            <a:r>
              <a:rPr lang="de-DE" sz="1400" b="1" dirty="0"/>
              <a:t>max. </a:t>
            </a:r>
            <a:r>
              <a:rPr lang="de-DE" sz="1400" b="1" dirty="0" err="1"/>
              <a:t>price</a:t>
            </a:r>
            <a:endParaRPr lang="de-DE" sz="1400" b="1" dirty="0"/>
          </a:p>
          <a:p>
            <a:pPr lvl="2"/>
            <a:r>
              <a:rPr lang="de-DE" sz="1400" dirty="0"/>
              <a:t>This </a:t>
            </a:r>
            <a:r>
              <a:rPr lang="de-DE" sz="1400" dirty="0" err="1"/>
              <a:t>assumption</a:t>
            </a:r>
            <a:r>
              <a:rPr lang="de-DE" sz="1400" dirty="0"/>
              <a:t> </a:t>
            </a:r>
            <a:r>
              <a:rPr lang="de-DE" sz="1400" dirty="0" err="1"/>
              <a:t>holds</a:t>
            </a:r>
            <a:r>
              <a:rPr lang="de-DE" sz="1400" dirty="0"/>
              <a:t> at least </a:t>
            </a:r>
            <a:r>
              <a:rPr lang="de-DE" sz="1400" dirty="0" err="1"/>
              <a:t>for</a:t>
            </a:r>
            <a:r>
              <a:rPr lang="de-DE" sz="1400" dirty="0"/>
              <a:t> a </a:t>
            </a:r>
            <a:r>
              <a:rPr lang="de-DE" sz="1400" dirty="0" err="1"/>
              <a:t>big</a:t>
            </a:r>
            <a:r>
              <a:rPr lang="de-DE" sz="1400" dirty="0"/>
              <a:t> </a:t>
            </a:r>
            <a:r>
              <a:rPr lang="de-DE" sz="1400" dirty="0" err="1"/>
              <a:t>majority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products</a:t>
            </a:r>
            <a:r>
              <a:rPr lang="de-DE" sz="1400" dirty="0"/>
              <a:t>:</a:t>
            </a:r>
          </a:p>
          <a:p>
            <a:pPr lvl="2"/>
            <a:endParaRPr lang="de-DE" sz="1000" dirty="0"/>
          </a:p>
          <a:p>
            <a:pPr lvl="2"/>
            <a:endParaRPr lang="de-DE" sz="1000" dirty="0"/>
          </a:p>
          <a:p>
            <a:pPr marL="1031875" lvl="2" indent="0">
              <a:buNone/>
            </a:pPr>
            <a:endParaRPr lang="de-DE" sz="1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47664" y="2421768"/>
          <a:ext cx="5460295" cy="594360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:a16="http://schemas.microsoft.com/office/drawing/2014/main" val="5484992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3040835766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4263215034"/>
                    </a:ext>
                  </a:extLst>
                </a:gridCol>
                <a:gridCol w="1588382">
                  <a:extLst>
                    <a:ext uri="{9D8B030D-6E8A-4147-A177-3AD203B41FA5}">
                      <a16:colId xmlns:a16="http://schemas.microsoft.com/office/drawing/2014/main" val="2513379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effectLst/>
                        </a:rPr>
                        <a:t>(</a:t>
                      </a:r>
                      <a:r>
                        <a:rPr lang="de-DE" sz="1200" b="1" dirty="0" err="1">
                          <a:effectLst/>
                        </a:rPr>
                        <a:t>rrp</a:t>
                      </a:r>
                      <a:r>
                        <a:rPr lang="de-DE" sz="1200" b="1" dirty="0">
                          <a:effectLst/>
                        </a:rPr>
                        <a:t> - </a:t>
                      </a:r>
                      <a:r>
                        <a:rPr lang="de-DE" sz="1200" b="1" dirty="0" err="1">
                          <a:effectLst/>
                        </a:rPr>
                        <a:t>price</a:t>
                      </a:r>
                      <a:r>
                        <a:rPr lang="de-DE" sz="1200" b="1" dirty="0">
                          <a:effectLst/>
                        </a:rPr>
                        <a:t>) &gt; 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effectLst/>
                        </a:rPr>
                        <a:t>(</a:t>
                      </a:r>
                      <a:r>
                        <a:rPr lang="de-DE" sz="1200" b="1" dirty="0" err="1">
                          <a:effectLst/>
                        </a:rPr>
                        <a:t>rrp</a:t>
                      </a:r>
                      <a:r>
                        <a:rPr lang="de-DE" sz="1200" b="1" dirty="0">
                          <a:effectLst/>
                        </a:rPr>
                        <a:t> - </a:t>
                      </a:r>
                      <a:r>
                        <a:rPr lang="de-DE" sz="1200" b="1" dirty="0" err="1">
                          <a:effectLst/>
                        </a:rPr>
                        <a:t>price</a:t>
                      </a:r>
                      <a:r>
                        <a:rPr lang="de-DE" sz="1200" b="1" dirty="0">
                          <a:effectLst/>
                        </a:rPr>
                        <a:t>) = 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effectLst/>
                        </a:rPr>
                        <a:t>(</a:t>
                      </a:r>
                      <a:r>
                        <a:rPr lang="de-DE" sz="1200" b="1" dirty="0" err="1">
                          <a:effectLst/>
                        </a:rPr>
                        <a:t>rrp</a:t>
                      </a:r>
                      <a:r>
                        <a:rPr lang="de-DE" sz="1200" b="1" dirty="0">
                          <a:effectLst/>
                        </a:rPr>
                        <a:t> - </a:t>
                      </a:r>
                      <a:r>
                        <a:rPr lang="de-DE" sz="1200" b="1" dirty="0" err="1">
                          <a:effectLst/>
                        </a:rPr>
                        <a:t>price</a:t>
                      </a:r>
                      <a:r>
                        <a:rPr lang="de-DE" sz="1200" b="1" dirty="0">
                          <a:effectLst/>
                        </a:rPr>
                        <a:t>) &lt; 0</a:t>
                      </a:r>
                    </a:p>
                  </a:txBody>
                  <a:tcPr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56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effectLst/>
                        </a:rPr>
                        <a:t>Distribution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008000"/>
                          </a:solidFill>
                          <a:effectLst/>
                        </a:rPr>
                        <a:t>0.9811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8000"/>
                          </a:solidFill>
                          <a:effectLst/>
                        </a:rPr>
                        <a:t>0.007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00000"/>
                          </a:solidFill>
                          <a:effectLst/>
                        </a:rPr>
                        <a:t>0.0119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29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819846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Englisch V2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gfa Rotis Semi Serif"/>
        <a:ea typeface=""/>
        <a:cs typeface="Arial"/>
      </a:majorFont>
      <a:minorFont>
        <a:latin typeface="Agfa Rotis Semi Serif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E6933ED8993F4DBB8494B5A1A4C25A" ma:contentTypeVersion="0" ma:contentTypeDescription="Ein neues Dokument erstellen." ma:contentTypeScope="" ma:versionID="e677f798020e71798772a150fa1c9d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C038A6-0C52-4431-AA9D-2B6D9E759E25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A2BC4F5-D58A-4205-A4E6-06E990B0C9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E33035-A61E-484C-A48B-228D2BEE3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Präsentation_Englisch V2</Template>
  <TotalTime>0</TotalTime>
  <Words>1254</Words>
  <Application>Microsoft Office PowerPoint</Application>
  <PresentationFormat>On-screen Show (4:3)</PresentationFormat>
  <Paragraphs>316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Agfa Rotis Semi Serif</vt:lpstr>
      <vt:lpstr>Arial</vt:lpstr>
      <vt:lpstr>Times New Roman</vt:lpstr>
      <vt:lpstr>Webdings</vt:lpstr>
      <vt:lpstr>Wingdings</vt:lpstr>
      <vt:lpstr>Präsentation_Englisch V2</vt:lpstr>
      <vt:lpstr>Data Mining Cup 2017 Revenue Forecast of Mail Order Pharmacy</vt:lpstr>
      <vt:lpstr>DMC 17  - Challenge</vt:lpstr>
      <vt:lpstr>Overview</vt:lpstr>
      <vt:lpstr>Preprocessing</vt:lpstr>
      <vt:lpstr>Feature Understanding</vt:lpstr>
      <vt:lpstr>Feature Engineering – Revenue, Prices, RRP</vt:lpstr>
      <vt:lpstr>Feature Understanding</vt:lpstr>
      <vt:lpstr>Feature Understanding</vt:lpstr>
      <vt:lpstr>Feature Understanding</vt:lpstr>
      <vt:lpstr>Feature Engineering – Unit &amp; Content</vt:lpstr>
      <vt:lpstr>Feature Engineering – Hierarchical Features</vt:lpstr>
      <vt:lpstr>Feature Understanding</vt:lpstr>
      <vt:lpstr>Data Mining and Evaluation</vt:lpstr>
      <vt:lpstr>Evaluation of Time Dependent Behavior</vt:lpstr>
      <vt:lpstr>Baseline</vt:lpstr>
      <vt:lpstr>Performance Measurement</vt:lpstr>
      <vt:lpstr>Questions?</vt:lpstr>
    </vt:vector>
  </TitlesOfParts>
  <Company>Dekanat BWL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Liane Schwartz</dc:creator>
  <cp:lastModifiedBy>Sturm, Timo</cp:lastModifiedBy>
  <cp:revision>390</cp:revision>
  <cp:lastPrinted>2013-04-17T11:44:28Z</cp:lastPrinted>
  <dcterms:created xsi:type="dcterms:W3CDTF">2011-05-26T14:08:38Z</dcterms:created>
  <dcterms:modified xsi:type="dcterms:W3CDTF">2017-04-24T19:43:37Z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0x01010019E6933ED8993F4DBB8494B5A1A4C25A</vt:lpwstr>
  </property>
</Properties>
</file>