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329" r:id="rId7"/>
    <p:sldId id="350" r:id="rId8"/>
    <p:sldId id="345" r:id="rId9"/>
    <p:sldId id="346" r:id="rId10"/>
    <p:sldId id="331" r:id="rId11"/>
    <p:sldId id="354" r:id="rId12"/>
    <p:sldId id="355" r:id="rId13"/>
    <p:sldId id="356" r:id="rId14"/>
    <p:sldId id="357" r:id="rId15"/>
    <p:sldId id="358" r:id="rId16"/>
    <p:sldId id="359" r:id="rId17"/>
    <p:sldId id="348" r:id="rId18"/>
    <p:sldId id="342" r:id="rId19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Timo Sturm" initials="TS [6]" lastIdx="1" clrIdx="6">
    <p:extLst/>
  </p:cmAuthor>
  <p:cmAuthor id="1" name="Lukas Hughes" initials="LH" lastIdx="1" clrIdx="0">
    <p:extLst/>
  </p:cmAuthor>
  <p:cmAuthor id="8" name="Timo Sturm" initials="TS [7]" lastIdx="1" clrIdx="7">
    <p:extLst/>
  </p:cmAuthor>
  <p:cmAuthor id="2" name="Timo Sturm" initials="TS" lastIdx="1" clrIdx="1">
    <p:extLst/>
  </p:cmAuthor>
  <p:cmAuthor id="9" name="Timo Sturm" initials="TS [8]" lastIdx="1" clrIdx="8">
    <p:extLst/>
  </p:cmAuthor>
  <p:cmAuthor id="3" name="Timo Sturm" initials="TS [2]" lastIdx="1" clrIdx="2">
    <p:extLst/>
  </p:cmAuthor>
  <p:cmAuthor id="10" name="Timo Sturm" initials="TS [9]" lastIdx="1" clrIdx="9">
    <p:extLst/>
  </p:cmAuthor>
  <p:cmAuthor id="4" name="Timo Sturm" initials="TS [3]" lastIdx="1" clrIdx="3">
    <p:extLst/>
  </p:cmAuthor>
  <p:cmAuthor id="11" name="Timo Sturm" initials="TS [10]" lastIdx="1" clrIdx="10">
    <p:extLst/>
  </p:cmAuthor>
  <p:cmAuthor id="5" name="Timo Sturm" initials="TS [4]" lastIdx="1" clrIdx="4">
    <p:extLst/>
  </p:cmAuthor>
  <p:cmAuthor id="12" name="Timo Sturm" initials="TS [11]" lastIdx="1" clrIdx="11">
    <p:extLst/>
  </p:cmAuthor>
  <p:cmAuthor id="6" name="Timo Sturm" initials="TS [5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0B8"/>
    <a:srgbClr val="F6F8FA"/>
    <a:srgbClr val="BDB693"/>
    <a:srgbClr val="0C157D"/>
    <a:srgbClr val="D9D9D9"/>
    <a:srgbClr val="89A4A7"/>
    <a:srgbClr val="C5C5C5"/>
    <a:srgbClr val="E7F3F4"/>
    <a:srgbClr val="BBE0E3"/>
    <a:srgbClr val="F3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17" autoAdjust="0"/>
    <p:restoredTop sz="92163" autoAdjust="0"/>
  </p:normalViewPr>
  <p:slideViewPr>
    <p:cSldViewPr snapToObjects="1">
      <p:cViewPr varScale="1">
        <p:scale>
          <a:sx n="105" d="100"/>
          <a:sy n="105" d="100"/>
        </p:scale>
        <p:origin x="153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84FB8D-DAD1-4654-B9AB-EB7FDB031A1D}" type="datetimeFigureOut">
              <a:rPr lang="en-US"/>
              <a:pPr>
                <a:defRPr/>
              </a:pPr>
              <a:t>5/8/2017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463CEFD-4640-4202-995E-F260489A9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91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D2C857-4C65-41BB-98C9-FEEE88BE1D2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276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569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Without</a:t>
            </a:r>
            <a:r>
              <a:rPr lang="de-DE" baseline="0" dirty="0"/>
              <a:t> split on the data: Costs: 0.688 Acc: 72.15% </a:t>
            </a:r>
          </a:p>
          <a:p>
            <a:endParaRPr lang="de-DE" baseline="0" dirty="0"/>
          </a:p>
          <a:p>
            <a:r>
              <a:rPr lang="de-DE" baseline="0" dirty="0"/>
              <a:t>With split on the data: Costs: 0.704 Acc: 71.82%</a:t>
            </a:r>
          </a:p>
          <a:p>
            <a:r>
              <a:rPr lang="de-DE" baseline="0" dirty="0"/>
              <a:t>(High: 0.728; 71,48% and Low: 0.666 and 72,34%)</a:t>
            </a:r>
          </a:p>
          <a:p>
            <a:endParaRPr lang="de-DE" baseline="0" dirty="0"/>
          </a:p>
          <a:p>
            <a:r>
              <a:rPr lang="de-DE" baseline="0" dirty="0">
                <a:sym typeface="Wingdings" panose="05000000000000000000" pitchFamily="2" charset="2"/>
              </a:rPr>
              <a:t> Very poor results in both cases ...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	 it‘s probable that we can‘t improve our regression with this results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	 the trend splitting approach seems not to be an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128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Conclusion, huge effort</a:t>
            </a:r>
            <a:r>
              <a:rPr lang="de-DE" baseline="0" dirty="0"/>
              <a:t> in optimization with actual features didn‘t improved our results </a:t>
            </a:r>
            <a:r>
              <a:rPr lang="de-DE" baseline="0" dirty="0">
                <a:sym typeface="Wingdings" panose="05000000000000000000" pitchFamily="2" charset="2"/>
              </a:rPr>
              <a:t> there are propably not more information in our data</a:t>
            </a:r>
          </a:p>
          <a:p>
            <a:endParaRPr lang="de-DE" baseline="0" dirty="0">
              <a:sym typeface="Wingdings" panose="05000000000000000000" pitchFamily="2" charset="2"/>
            </a:endParaRPr>
          </a:p>
          <a:p>
            <a:r>
              <a:rPr lang="de-DE" baseline="0" dirty="0">
                <a:sym typeface="Wingdings" panose="05000000000000000000" pitchFamily="2" charset="2"/>
              </a:rPr>
              <a:t> We need to find better features, explaining more parts of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842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Newest</a:t>
            </a:r>
            <a:r>
              <a:rPr lang="de-DE" baseline="0" dirty="0"/>
              <a:t> </a:t>
            </a:r>
            <a:r>
              <a:rPr lang="de-DE" baseline="0" dirty="0" err="1"/>
              <a:t>features</a:t>
            </a:r>
            <a:r>
              <a:rPr lang="de-DE" baseline="0" dirty="0"/>
              <a:t> not </a:t>
            </a:r>
            <a:r>
              <a:rPr lang="de-DE" baseline="0" dirty="0" err="1"/>
              <a:t>used</a:t>
            </a:r>
            <a:r>
              <a:rPr lang="de-DE" baseline="0" dirty="0"/>
              <a:t> </a:t>
            </a:r>
            <a:r>
              <a:rPr lang="de-DE" baseline="0" dirty="0" err="1"/>
              <a:t>untill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480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319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268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Dispensing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Regulation Code</a:t>
            </a:r>
          </a:p>
          <a:p>
            <a:r>
              <a:rPr lang="de-DE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Looking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for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legal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regulation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without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success</a:t>
            </a:r>
            <a:endParaRPr lang="de-DE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All</a:t>
            </a:r>
            <a:r>
              <a:rPr lang="de-DE" sz="1200" b="0" i="0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de-DE" sz="1200" b="0" i="0" kern="1200" baseline="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Generic</a:t>
            </a:r>
            <a:r>
              <a:rPr lang="de-DE" sz="1200" b="0" i="0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Products 40</a:t>
            </a:r>
            <a:endParaRPr lang="de-DE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61351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482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131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Cost</a:t>
            </a:r>
            <a:r>
              <a:rPr lang="de-DE" baseline="0" dirty="0"/>
              <a:t> matrix, included costs, to avoid default models for tree learners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- optimized different base learners (NB, sorts of trees, SVM, ANN)</a:t>
            </a:r>
            <a:endParaRPr lang="en-US" dirty="0"/>
          </a:p>
          <a:p>
            <a:r>
              <a:rPr lang="de-DE" baseline="0" dirty="0"/>
              <a:t> -&gt; feature selection </a:t>
            </a:r>
          </a:p>
          <a:p>
            <a:r>
              <a:rPr lang="de-DE" baseline="0" dirty="0"/>
              <a:t> -&gt; parameter optimization</a:t>
            </a:r>
          </a:p>
          <a:p>
            <a:r>
              <a:rPr lang="de-DE" baseline="0" dirty="0"/>
              <a:t>Tried different ensemble learners (Boosting, Bagging, Stacking -&gt; best results with voting) </a:t>
            </a:r>
          </a:p>
          <a:p>
            <a:endParaRPr lang="de-DE" baseline="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baseline="0" dirty="0">
                <a:sym typeface="Wingdings" panose="05000000000000000000" pitchFamily="2" charset="2"/>
              </a:rPr>
              <a:t>It was always hard to beat the baseline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de-DE" baseline="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baseline="0" dirty="0">
                <a:sym typeface="Wingdings" panose="05000000000000000000" pitchFamily="2" charset="2"/>
              </a:rPr>
              <a:t>We use SVM, Naive Bayes and a Neural Network within a voting </a:t>
            </a:r>
            <a:endParaRPr lang="de-DE" baseline="0" dirty="0"/>
          </a:p>
          <a:p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301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 improve our performance we labeled some examples directly</a:t>
            </a:r>
            <a:r>
              <a:rPr lang="de-DE" baseline="0" dirty="0"/>
              <a:t> as not ordered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128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As announced last week we want to split</a:t>
            </a:r>
            <a:r>
              <a:rPr lang="de-DE" baseline="0" dirty="0"/>
              <a:t> </a:t>
            </a:r>
            <a:r>
              <a:rPr lang="de-DE" dirty="0"/>
              <a:t>our data</a:t>
            </a:r>
            <a:r>
              <a:rPr lang="de-DE" baseline="0" dirty="0"/>
              <a:t> into day with high and low aggregated revenue</a:t>
            </a:r>
          </a:p>
          <a:p>
            <a:endParaRPr lang="de-DE" baseline="0" dirty="0"/>
          </a:p>
          <a:p>
            <a:r>
              <a:rPr lang="de-DE" baseline="0" dirty="0"/>
              <a:t>So learn different Models for both and optimize parameters independently of each another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141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it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2420887"/>
            <a:ext cx="9144000" cy="135577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1752600"/>
          </a:xfrm>
        </p:spPr>
        <p:txBody>
          <a:bodyPr/>
          <a:lstStyle>
            <a:lvl1pPr marL="0" indent="0">
              <a:buFont typeface="Webdings" pitchFamily="18" charset="2"/>
              <a:buNone/>
              <a:defRPr sz="3000" smtClean="0">
                <a:solidFill>
                  <a:srgbClr val="808080"/>
                </a:solidFill>
              </a:defRPr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0825" y="2130475"/>
            <a:ext cx="8640763" cy="1569660"/>
          </a:xfrm>
        </p:spPr>
        <p:txBody>
          <a:bodyPr anchor="b">
            <a:spAutoFit/>
          </a:bodyPr>
          <a:lstStyle>
            <a:lvl1pPr>
              <a:defRPr sz="3400" smtClean="0"/>
            </a:lvl1pPr>
          </a:lstStyle>
          <a:p>
            <a:pPr lvl="0"/>
            <a:r>
              <a:rPr lang="de-DE" noProof="0" dirty="0"/>
              <a:t>Titelmasterformat durch Klicken bearbeiten</a:t>
            </a:r>
            <a:br>
              <a:rPr lang="de-DE" noProof="0" dirty="0"/>
            </a:br>
            <a:br>
              <a:rPr lang="de-DE" noProof="0" dirty="0"/>
            </a:br>
            <a:endParaRPr lang="en-US" noProof="0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250825" y="501967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CDDCB00-B8BD-4AEC-B091-A91C56747AC0}" type="datetime4">
              <a:rPr lang="en-US" smtClean="0"/>
              <a:pPr>
                <a:defRPr/>
              </a:pPr>
              <a:t>May 8, 2017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64288" y="4170989"/>
            <a:ext cx="1345134" cy="13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279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DMC 2017 – 3</a:t>
            </a:r>
            <a:r>
              <a:rPr lang="en-US" baseline="30000" dirty="0"/>
              <a:t>rd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DE6BF-F119-46BE-A2B4-831903F5C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51641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8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4" descr="Title Strip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538"/>
            <a:ext cx="91440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350838"/>
            <a:ext cx="9144000" cy="49212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73163"/>
            <a:ext cx="8642350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521450"/>
            <a:ext cx="432117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DMC 2017 – 3</a:t>
            </a:r>
            <a:r>
              <a:rPr lang="en-US" baseline="30000" dirty="0"/>
              <a:t>rd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3625" y="488950"/>
            <a:ext cx="215900" cy="2159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EF3A872-4DB1-4A25-9FA9-F8A4157369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350838"/>
            <a:ext cx="86423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876256" y="6429937"/>
            <a:ext cx="2016224" cy="3729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ebdings" pitchFamily="18" charset="2"/>
        <a:buChar char="4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852488" indent="-3095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2pPr>
      <a:lvl3pPr marL="1260475" indent="-228600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3pPr>
      <a:lvl4pPr marL="1668463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Agfa Rotis Semi Serif" pitchFamily="2" charset="0"/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7645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564904"/>
            <a:ext cx="8640763" cy="1046440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Data Mining Cup 2017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Revenue Forecast of Mail Order Pharmacy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2185214"/>
          </a:xfrm>
        </p:spPr>
        <p:txBody>
          <a:bodyPr>
            <a:spAutoFit/>
          </a:bodyPr>
          <a:lstStyle/>
          <a:p>
            <a:r>
              <a:rPr lang="en-US" dirty="0">
                <a:latin typeface="Arial" pitchFamily="34" charset="0"/>
              </a:rPr>
              <a:t>3</a:t>
            </a:r>
            <a:r>
              <a:rPr lang="en-US" baseline="30000" dirty="0">
                <a:latin typeface="Arial" pitchFamily="34" charset="0"/>
              </a:rPr>
              <a:t>rd</a:t>
            </a:r>
            <a:r>
              <a:rPr lang="en-US" dirty="0">
                <a:latin typeface="Arial" pitchFamily="34" charset="0"/>
              </a:rPr>
              <a:t> intermediate presentation</a:t>
            </a:r>
          </a:p>
          <a:p>
            <a:r>
              <a:rPr lang="en-US" sz="1600" dirty="0">
                <a:latin typeface="Arial" pitchFamily="34" charset="0"/>
              </a:rPr>
              <a:t>Data and Web Science Group</a:t>
            </a:r>
          </a:p>
          <a:p>
            <a:r>
              <a:rPr lang="en-US" sz="1600" dirty="0">
                <a:latin typeface="Arial" pitchFamily="34" charset="0"/>
              </a:rPr>
              <a:t>University of Mannheim</a:t>
            </a:r>
          </a:p>
          <a:p>
            <a:endParaRPr lang="en-US" sz="1600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Alexander </a:t>
            </a:r>
            <a:r>
              <a:rPr lang="en-US" sz="1600" dirty="0" err="1">
                <a:latin typeface="Arial" pitchFamily="34" charset="0"/>
              </a:rPr>
              <a:t>Brinkmann</a:t>
            </a:r>
            <a:r>
              <a:rPr lang="en-US" sz="1600" dirty="0">
                <a:latin typeface="Arial" pitchFamily="34" charset="0"/>
              </a:rPr>
              <a:t>, Liane </a:t>
            </a:r>
            <a:r>
              <a:rPr lang="en-US" sz="1600" dirty="0" err="1">
                <a:latin typeface="Arial" pitchFamily="34" charset="0"/>
              </a:rPr>
              <a:t>Gybas</a:t>
            </a:r>
            <a:r>
              <a:rPr lang="en-US" sz="1600" dirty="0">
                <a:latin typeface="Arial" pitchFamily="34" charset="0"/>
              </a:rPr>
              <a:t>, Daniel Helfer, Nancy </a:t>
            </a:r>
            <a:r>
              <a:rPr lang="en-US" sz="1600" dirty="0" err="1">
                <a:latin typeface="Arial" pitchFamily="34" charset="0"/>
              </a:rPr>
              <a:t>Kunath</a:t>
            </a:r>
            <a:r>
              <a:rPr lang="en-US" sz="1600" dirty="0">
                <a:latin typeface="Arial" pitchFamily="34" charset="0"/>
              </a:rPr>
              <a:t>, Florian Schrage, Timo Sturm, Steffen </a:t>
            </a:r>
            <a:r>
              <a:rPr lang="en-US" sz="1600" dirty="0" err="1">
                <a:latin typeface="Arial" pitchFamily="34" charset="0"/>
              </a:rPr>
              <a:t>Terheiden</a:t>
            </a:r>
            <a:r>
              <a:rPr lang="en-US" sz="1600" dirty="0">
                <a:latin typeface="Arial" pitchFamily="34" charset="0"/>
              </a:rPr>
              <a:t>, Christoph Wagner</a:t>
            </a:r>
          </a:p>
          <a:p>
            <a:r>
              <a:rPr lang="en-US" sz="1600" dirty="0">
                <a:latin typeface="Arial" pitchFamily="34" charset="0"/>
              </a:rPr>
              <a:t>09.05.2017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Order Classification Model		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3</a:t>
            </a:r>
            <a:r>
              <a:rPr lang="en-US" baseline="30000"/>
              <a:t>rd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Handlabeled Data</a:t>
            </a:r>
          </a:p>
          <a:p>
            <a:pPr lvl="1"/>
            <a:r>
              <a:rPr lang="de-DE" dirty="0"/>
              <a:t>Not available products as not ordered</a:t>
            </a:r>
          </a:p>
          <a:p>
            <a:pPr lvl="2"/>
            <a:r>
              <a:rPr lang="de-DE" dirty="0"/>
              <a:t>Transactions with </a:t>
            </a:r>
            <a:r>
              <a:rPr lang="de-DE" i="1" dirty="0"/>
              <a:t>availlability = 4 </a:t>
            </a:r>
            <a:r>
              <a:rPr lang="de-DE" dirty="0"/>
              <a:t>are 99,8% only clicked</a:t>
            </a:r>
          </a:p>
          <a:p>
            <a:pPr lvl="1"/>
            <a:r>
              <a:rPr lang="de-DE" dirty="0"/>
              <a:t>Products always not ordered in training set as not ordered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Labels 13.000 test examples with accuracy of 93%</a:t>
            </a:r>
          </a:p>
          <a:p>
            <a:pPr lvl="1"/>
            <a:endParaRPr lang="de-DE" dirty="0"/>
          </a:p>
          <a:p>
            <a:r>
              <a:rPr lang="de-DE" dirty="0"/>
              <a:t>Improves our classification slightly</a:t>
            </a:r>
          </a:p>
          <a:p>
            <a:pPr marL="623888" lvl="1" indent="0">
              <a:buNone/>
            </a:pP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80021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Trend Splitted Classification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3</a:t>
            </a:r>
            <a:r>
              <a:rPr lang="en-US" baseline="30000" dirty="0"/>
              <a:t>rd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Splitted training data set into days with high and low revenue</a:t>
            </a:r>
          </a:p>
          <a:p>
            <a:pPr lvl="1"/>
            <a:r>
              <a:rPr lang="de-DE" dirty="0"/>
              <a:t>In low days 20% of transactions are orders</a:t>
            </a:r>
          </a:p>
          <a:p>
            <a:pPr lvl="1"/>
            <a:r>
              <a:rPr lang="de-DE" dirty="0"/>
              <a:t>In high days 25% of transactions are orders</a:t>
            </a:r>
          </a:p>
          <a:p>
            <a:pPr lvl="1"/>
            <a:endParaRPr lang="de-DE" dirty="0"/>
          </a:p>
          <a:p>
            <a:r>
              <a:rPr lang="de-DE" dirty="0"/>
              <a:t>Learn indepent optimized models for different conditions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167" y="3612990"/>
            <a:ext cx="3975130" cy="2650088"/>
          </a:xfrm>
          <a:prstGeom prst="rect">
            <a:avLst/>
          </a:prstGeom>
        </p:spPr>
      </p:pic>
      <p:sp>
        <p:nvSpPr>
          <p:cNvPr id="7" name="Rechteck 9"/>
          <p:cNvSpPr/>
          <p:nvPr/>
        </p:nvSpPr>
        <p:spPr>
          <a:xfrm>
            <a:off x="2245167" y="3647499"/>
            <a:ext cx="3975130" cy="262026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7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Comparison of Classification Approaches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3</a:t>
            </a:r>
            <a:r>
              <a:rPr lang="en-US" baseline="30000" dirty="0"/>
              <a:t>rd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0825" y="1132523"/>
            <a:ext cx="8642350" cy="51641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hteck 8"/>
          <p:cNvSpPr/>
          <p:nvPr/>
        </p:nvSpPr>
        <p:spPr>
          <a:xfrm>
            <a:off x="2009955" y="2848485"/>
            <a:ext cx="4536502" cy="342176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Performance of the classification without split </a:t>
            </a:r>
          </a:p>
        </p:txBody>
      </p:sp>
      <p:sp>
        <p:nvSpPr>
          <p:cNvPr id="7" name="Rechteck 9"/>
          <p:cNvSpPr/>
          <p:nvPr/>
        </p:nvSpPr>
        <p:spPr>
          <a:xfrm>
            <a:off x="2009953" y="3210414"/>
            <a:ext cx="4536504" cy="3549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Costs = 0.688	Accuracy = 72.15%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774" y="1108313"/>
            <a:ext cx="3678861" cy="1714505"/>
          </a:xfrm>
          <a:prstGeom prst="rect">
            <a:avLst/>
          </a:prstGeom>
        </p:spPr>
      </p:pic>
      <p:sp>
        <p:nvSpPr>
          <p:cNvPr id="9" name="Rechteck 13"/>
          <p:cNvSpPr/>
          <p:nvPr/>
        </p:nvSpPr>
        <p:spPr>
          <a:xfrm>
            <a:off x="2009953" y="1128067"/>
            <a:ext cx="4536504" cy="167853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8"/>
          <p:cNvSpPr/>
          <p:nvPr/>
        </p:nvSpPr>
        <p:spPr>
          <a:xfrm>
            <a:off x="2011533" y="5345845"/>
            <a:ext cx="4536502" cy="311069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Performance of the classification with trend split</a:t>
            </a:r>
          </a:p>
        </p:txBody>
      </p:sp>
      <p:sp>
        <p:nvSpPr>
          <p:cNvPr id="11" name="Rechteck 9"/>
          <p:cNvSpPr/>
          <p:nvPr/>
        </p:nvSpPr>
        <p:spPr>
          <a:xfrm>
            <a:off x="2011531" y="5708354"/>
            <a:ext cx="4536504" cy="32269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Costs = 0.704 	Accuracy = 71.82%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774" y="3602114"/>
            <a:ext cx="3678861" cy="1714505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2009953" y="3621868"/>
            <a:ext cx="4536504" cy="167853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876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222816" y="6308281"/>
            <a:ext cx="3366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*RMSE : Root Mean Squared Error</a:t>
            </a:r>
          </a:p>
        </p:txBody>
      </p:sp>
      <p:sp>
        <p:nvSpPr>
          <p:cNvPr id="13" name="Rechteck 12"/>
          <p:cNvSpPr/>
          <p:nvPr/>
        </p:nvSpPr>
        <p:spPr>
          <a:xfrm>
            <a:off x="1899516" y="2991700"/>
            <a:ext cx="5389718" cy="359389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Performance of the One Step Model with quantity label</a:t>
            </a:r>
          </a:p>
        </p:txBody>
      </p:sp>
      <p:sp>
        <p:nvSpPr>
          <p:cNvPr id="14" name="Rechteck 13"/>
          <p:cNvSpPr/>
          <p:nvPr/>
        </p:nvSpPr>
        <p:spPr>
          <a:xfrm>
            <a:off x="1899517" y="3380118"/>
            <a:ext cx="5389717" cy="5268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RMSE* =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9.658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21" y="1056132"/>
            <a:ext cx="5364190" cy="19065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7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3</a:t>
            </a:r>
            <a:r>
              <a:rPr lang="en-US" baseline="30000" dirty="0"/>
              <a:t>rd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20" name="Rechteck 13"/>
          <p:cNvSpPr/>
          <p:nvPr/>
        </p:nvSpPr>
        <p:spPr>
          <a:xfrm>
            <a:off x="1912571" y="5848522"/>
            <a:ext cx="5387893" cy="45351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=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11.561</a:t>
            </a:r>
          </a:p>
        </p:txBody>
      </p:sp>
      <p:grpSp>
        <p:nvGrpSpPr>
          <p:cNvPr id="21" name="Gruppieren 16"/>
          <p:cNvGrpSpPr/>
          <p:nvPr/>
        </p:nvGrpSpPr>
        <p:grpSpPr>
          <a:xfrm>
            <a:off x="2007702" y="4037297"/>
            <a:ext cx="5128596" cy="1392288"/>
            <a:chOff x="-1703065" y="2251855"/>
            <a:chExt cx="11525250" cy="2648997"/>
          </a:xfrm>
        </p:grpSpPr>
        <p:pic>
          <p:nvPicPr>
            <p:cNvPr id="22" name="Grafik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703065" y="2251855"/>
              <a:ext cx="5915025" cy="26193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Grafik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11960" y="2271952"/>
              <a:ext cx="5610225" cy="26289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4" name="Rechteck 12"/>
          <p:cNvSpPr/>
          <p:nvPr/>
        </p:nvSpPr>
        <p:spPr>
          <a:xfrm>
            <a:off x="1912571" y="5512282"/>
            <a:ext cx="5387893" cy="309358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Performance of the Two Step Model with quantity label</a:t>
            </a:r>
          </a:p>
        </p:txBody>
      </p:sp>
      <p:sp>
        <p:nvSpPr>
          <p:cNvPr id="25" name="Rechteck 17"/>
          <p:cNvSpPr/>
          <p:nvPr/>
        </p:nvSpPr>
        <p:spPr>
          <a:xfrm>
            <a:off x="1900098" y="3967845"/>
            <a:ext cx="5402377" cy="151239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9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Relevant Features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3</a:t>
            </a:r>
            <a:r>
              <a:rPr lang="en-US" baseline="30000" dirty="0"/>
              <a:t>rd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echteck 8"/>
          <p:cNvSpPr/>
          <p:nvPr/>
        </p:nvSpPr>
        <p:spPr>
          <a:xfrm>
            <a:off x="250825" y="1493487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 Dataset</a:t>
            </a:r>
          </a:p>
        </p:txBody>
      </p:sp>
      <p:sp>
        <p:nvSpPr>
          <p:cNvPr id="7" name="Rechteck 12"/>
          <p:cNvSpPr/>
          <p:nvPr/>
        </p:nvSpPr>
        <p:spPr>
          <a:xfrm>
            <a:off x="250826" y="1925535"/>
            <a:ext cx="2052000" cy="312470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8"/>
          <p:cNvSpPr/>
          <p:nvPr/>
        </p:nvSpPr>
        <p:spPr>
          <a:xfrm>
            <a:off x="6864025" y="1495799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</p:txBody>
      </p:sp>
      <p:sp>
        <p:nvSpPr>
          <p:cNvPr id="9" name="Rechteck 12"/>
          <p:cNvSpPr/>
          <p:nvPr/>
        </p:nvSpPr>
        <p:spPr>
          <a:xfrm>
            <a:off x="6864026" y="2366101"/>
            <a:ext cx="2052000" cy="26841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MeanPrice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NormalizedPrice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CompetitorPrice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10" name="Rechteck 8"/>
          <p:cNvSpPr/>
          <p:nvPr/>
        </p:nvSpPr>
        <p:spPr>
          <a:xfrm>
            <a:off x="4659626" y="1493487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sp>
        <p:nvSpPr>
          <p:cNvPr id="11" name="Rechteck 12"/>
          <p:cNvSpPr/>
          <p:nvPr/>
        </p:nvSpPr>
        <p:spPr>
          <a:xfrm>
            <a:off x="4659627" y="1925535"/>
            <a:ext cx="2052000" cy="312470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8"/>
          <p:cNvSpPr/>
          <p:nvPr/>
        </p:nvSpPr>
        <p:spPr>
          <a:xfrm>
            <a:off x="2455226" y="1493487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Dataset</a:t>
            </a:r>
          </a:p>
        </p:txBody>
      </p:sp>
      <p:sp>
        <p:nvSpPr>
          <p:cNvPr id="13" name="Rechteck 12"/>
          <p:cNvSpPr/>
          <p:nvPr/>
        </p:nvSpPr>
        <p:spPr>
          <a:xfrm>
            <a:off x="2455227" y="1925535"/>
            <a:ext cx="2052000" cy="312470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8"/>
          <p:cNvSpPr/>
          <p:nvPr/>
        </p:nvSpPr>
        <p:spPr>
          <a:xfrm>
            <a:off x="248577" y="1946554"/>
            <a:ext cx="2052000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Feature Selection Naïve Bayes</a:t>
            </a:r>
          </a:p>
        </p:txBody>
      </p:sp>
      <p:sp>
        <p:nvSpPr>
          <p:cNvPr id="15" name="Rechteck 8"/>
          <p:cNvSpPr/>
          <p:nvPr/>
        </p:nvSpPr>
        <p:spPr>
          <a:xfrm>
            <a:off x="2457480" y="1946554"/>
            <a:ext cx="2052000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Feature Selection Naïve Bayes</a:t>
            </a:r>
          </a:p>
        </p:txBody>
      </p:sp>
      <p:sp>
        <p:nvSpPr>
          <p:cNvPr id="16" name="Rechteck 8"/>
          <p:cNvSpPr/>
          <p:nvPr/>
        </p:nvSpPr>
        <p:spPr>
          <a:xfrm>
            <a:off x="4662300" y="1951642"/>
            <a:ext cx="2052000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Manual </a:t>
            </a:r>
            <a:r>
              <a:rPr lang="en-US" sz="1400" dirty="0"/>
              <a:t>Correlation</a:t>
            </a:r>
            <a:r>
              <a:rPr lang="de-DE" sz="1400" dirty="0"/>
              <a:t> Analysis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8"/>
          <p:cNvSpPr/>
          <p:nvPr/>
        </p:nvSpPr>
        <p:spPr>
          <a:xfrm>
            <a:off x="6867423" y="1951642"/>
            <a:ext cx="2052000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Gradient Boosted Tree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68397" y="2374898"/>
            <a:ext cx="205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GenericProduct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Manufacturer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Month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ProductOrderCount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ProductOrderRatio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RatioPriceDifferenceToPrice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RatioDifferenceRrpPrice</a:t>
            </a:r>
            <a:endParaRPr lang="de-DE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456343" y="2366100"/>
            <a:ext cx="20519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PriceComparison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productOrderCount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RatioDifferenceRrpCompetitorPrice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Week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Weekday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ProductOrderRatio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Weekend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7241" y="2372580"/>
            <a:ext cx="205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ProductOrderCount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ProductOrderRatio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PharmForm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MonthHalf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RatioPriceDifferenceToCompetitorPrice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RatioPriceDifferenceToPrice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DiscretizedUnit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0366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4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6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0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4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8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2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Feel free to ask!</a:t>
            </a: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3</a:t>
            </a:r>
            <a:r>
              <a:rPr lang="en-US" baseline="30000" dirty="0"/>
              <a:t>rd</a:t>
            </a:r>
            <a:r>
              <a:rPr lang="en-US" dirty="0"/>
              <a:t> Intermediate 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263356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3</a:t>
            </a:r>
            <a:r>
              <a:rPr lang="en-US" baseline="30000" dirty="0"/>
              <a:t>rd</a:t>
            </a:r>
            <a:r>
              <a:rPr lang="en-US" dirty="0"/>
              <a:t> Intermediate 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122040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leichschenkliges Dreieck 7"/>
          <p:cNvSpPr/>
          <p:nvPr/>
        </p:nvSpPr>
        <p:spPr>
          <a:xfrm flipV="1">
            <a:off x="1889446" y="2396109"/>
            <a:ext cx="3491927" cy="30391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dirty="0" err="1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  <a:endParaRPr lang="en-GB" sz="1500" dirty="0">
                  <a:solidFill>
                    <a:srgbClr val="00009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i="1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4"/>
          <p:cNvSpPr/>
          <p:nvPr/>
        </p:nvSpPr>
        <p:spPr>
          <a:xfrm>
            <a:off x="6077955" y="2077275"/>
            <a:ext cx="2948491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4"/>
          <p:cNvSpPr/>
          <p:nvPr/>
        </p:nvSpPr>
        <p:spPr>
          <a:xfrm>
            <a:off x="5497819" y="2526767"/>
            <a:ext cx="580524" cy="90257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: abgerundete Ecken 6"/>
          <p:cNvSpPr/>
          <p:nvPr/>
        </p:nvSpPr>
        <p:spPr>
          <a:xfrm>
            <a:off x="1906268" y="993094"/>
            <a:ext cx="3433272" cy="13919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Understanding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sp>
        <p:nvSpPr>
          <p:cNvPr id="10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3</a:t>
            </a:r>
            <a:r>
              <a:rPr lang="en-US" baseline="30000" dirty="0"/>
              <a:t>rd</a:t>
            </a:r>
            <a:r>
              <a:rPr lang="en-US" dirty="0"/>
              <a:t> Intermediate 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218480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3</a:t>
            </a:r>
            <a:r>
              <a:rPr lang="en-US" baseline="30000" dirty="0"/>
              <a:t>rd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err="1"/>
              <a:t>SalesIndex</a:t>
            </a:r>
            <a:r>
              <a:rPr lang="de-DE" sz="2000" dirty="0"/>
              <a:t> - </a:t>
            </a:r>
            <a:r>
              <a:rPr lang="de-DE" sz="2000" kern="1200" dirty="0" err="1">
                <a:cs typeface="Arial" charset="0"/>
              </a:rPr>
              <a:t>Dispensing</a:t>
            </a:r>
            <a:r>
              <a:rPr lang="de-DE" sz="2000" kern="1200" dirty="0">
                <a:cs typeface="Arial" charset="0"/>
              </a:rPr>
              <a:t> Regulation Code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60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8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err="1"/>
              <a:t>SalesIndex</a:t>
            </a:r>
            <a:r>
              <a:rPr lang="de-DE" sz="2000" dirty="0"/>
              <a:t> - </a:t>
            </a:r>
            <a:r>
              <a:rPr lang="de-DE" sz="2000" kern="1200" dirty="0" err="1">
                <a:cs typeface="Arial" charset="0"/>
              </a:rPr>
              <a:t>Dispensing</a:t>
            </a:r>
            <a:r>
              <a:rPr lang="de-DE" sz="2000" kern="1200" dirty="0">
                <a:cs typeface="Arial" charset="0"/>
              </a:rPr>
              <a:t> Regulation Code</a:t>
            </a:r>
          </a:p>
          <a:p>
            <a:endParaRPr lang="de-DE" sz="2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</a:t>
            </a:r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3</a:t>
            </a:r>
            <a:r>
              <a:rPr lang="en-US" baseline="30000" dirty="0"/>
              <a:t>rd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1563"/>
              </p:ext>
            </p:extLst>
          </p:nvPr>
        </p:nvGraphicFramePr>
        <p:xfrm>
          <a:off x="611560" y="1700808"/>
          <a:ext cx="8072065" cy="3596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70157995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283056319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39778951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539251865"/>
                    </a:ext>
                  </a:extLst>
                </a:gridCol>
                <a:gridCol w="2239417">
                  <a:extLst>
                    <a:ext uri="{9D8B030D-6E8A-4147-A177-3AD203B41FA5}">
                      <a16:colId xmlns:a16="http://schemas.microsoft.com/office/drawing/2014/main" val="653566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noProof="0" dirty="0">
                          <a:solidFill>
                            <a:schemeClr val="tx1"/>
                          </a:solidFill>
                          <a:effectLst/>
                        </a:rPr>
                        <a:t>percentage of all products</a:t>
                      </a:r>
                      <a:endParaRPr lang="en-US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noProof="0" dirty="0">
                          <a:solidFill>
                            <a:schemeClr val="tx1"/>
                          </a:solidFill>
                          <a:effectLst/>
                        </a:rPr>
                        <a:t>percentage of all orders</a:t>
                      </a:r>
                      <a:endParaRPr lang="en-US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corresponding</a:t>
                      </a:r>
                      <a:br>
                        <a:rPr lang="en-US" sz="1600" noProof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noProof="0" dirty="0" err="1">
                          <a:solidFill>
                            <a:schemeClr val="tx1"/>
                          </a:solidFill>
                        </a:rPr>
                        <a:t>pharmForms</a:t>
                      </a:r>
                      <a:endParaRPr lang="en-U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30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 dirty="0">
                          <a:effectLst/>
                        </a:rPr>
                        <a:t>53</a:t>
                      </a:r>
                    </a:p>
                  </a:txBody>
                  <a:tcPr marL="123825" marR="123825" marT="57150" marB="571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>
                          <a:effectLst/>
                        </a:rPr>
                        <a:t>60%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>
                          <a:effectLst/>
                        </a:rPr>
                        <a:t>38%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>
                          <a:effectLst/>
                        </a:rPr>
                        <a:t>bonbons, sanitary pads, tampons, lancets</a:t>
                      </a:r>
                      <a:r>
                        <a:rPr lang="en-US" sz="1400" baseline="0" noProof="0" dirty="0">
                          <a:effectLst/>
                        </a:rPr>
                        <a:t> &amp;</a:t>
                      </a:r>
                      <a:r>
                        <a:rPr lang="en-US" sz="1400" noProof="0" dirty="0">
                          <a:effectLst/>
                        </a:rPr>
                        <a:t> needles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>
                          <a:effectLst/>
                        </a:rPr>
                        <a:t>no restriction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9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 dirty="0">
                          <a:effectLst/>
                        </a:rPr>
                        <a:t>40</a:t>
                      </a:r>
                    </a:p>
                  </a:txBody>
                  <a:tcPr marL="123825" marR="123825" marT="57150" marB="571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>
                          <a:effectLst/>
                        </a:rPr>
                        <a:t>35%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>
                          <a:effectLst/>
                        </a:rPr>
                        <a:t>57,4%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>
                          <a:effectLst/>
                        </a:rPr>
                        <a:t>infusion materials</a:t>
                      </a:r>
                    </a:p>
                    <a:p>
                      <a:pPr algn="ctr"/>
                      <a:r>
                        <a:rPr lang="en-US" sz="1400" noProof="0" dirty="0">
                          <a:effectLst/>
                        </a:rPr>
                        <a:t>&amp;</a:t>
                      </a:r>
                    </a:p>
                    <a:p>
                      <a:pPr algn="ctr"/>
                      <a:r>
                        <a:rPr lang="en-US" sz="1400" noProof="0" dirty="0">
                          <a:effectLst/>
                        </a:rPr>
                        <a:t> injection materials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>
                          <a:effectLst/>
                        </a:rPr>
                        <a:t>prescription required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43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 dirty="0">
                          <a:effectLst/>
                        </a:rPr>
                        <a:t>52</a:t>
                      </a:r>
                    </a:p>
                  </a:txBody>
                  <a:tcPr marL="123825" marR="123825" marT="57150" marB="571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>
                          <a:effectLst/>
                        </a:rPr>
                        <a:t>4,5%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>
                          <a:effectLst/>
                        </a:rPr>
                        <a:t>3,6%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>
                          <a:effectLst/>
                        </a:rPr>
                        <a:t>13,8% tea</a:t>
                      </a:r>
                    </a:p>
                    <a:p>
                      <a:pPr algn="ctr"/>
                      <a:r>
                        <a:rPr lang="en-US" sz="1400" noProof="0" dirty="0">
                          <a:effectLst/>
                        </a:rPr>
                        <a:t>&amp;</a:t>
                      </a:r>
                      <a:br>
                        <a:rPr lang="en-US" sz="1400" noProof="0" dirty="0">
                          <a:effectLst/>
                        </a:rPr>
                      </a:br>
                      <a:r>
                        <a:rPr lang="en-US" sz="1400" noProof="0" dirty="0">
                          <a:effectLst/>
                        </a:rPr>
                        <a:t>11,8% filter bags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>
                          <a:effectLst/>
                        </a:rPr>
                        <a:t>?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00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 dirty="0">
                          <a:effectLst/>
                        </a:rPr>
                        <a:t>44</a:t>
                      </a:r>
                    </a:p>
                  </a:txBody>
                  <a:tcPr marL="123825" marR="123825" marT="57150" marB="571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>
                          <a:effectLst/>
                        </a:rPr>
                        <a:t>0,6%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>
                          <a:effectLst/>
                        </a:rPr>
                        <a:t>1%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0" dirty="0">
                        <a:effectLst/>
                      </a:endParaRPr>
                    </a:p>
                    <a:p>
                      <a:pPr algn="ctr"/>
                      <a:r>
                        <a:rPr lang="en-US" sz="1400" noProof="0" dirty="0">
                          <a:effectLst/>
                        </a:rPr>
                        <a:t>nothing suspicious</a:t>
                      </a:r>
                    </a:p>
                    <a:p>
                      <a:pPr algn="ctr"/>
                      <a:endParaRPr lang="en-US" sz="1400" noProof="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>
                          <a:effectLst/>
                        </a:rPr>
                        <a:t>?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803061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94314"/>
              </p:ext>
            </p:extLst>
          </p:nvPr>
        </p:nvGraphicFramePr>
        <p:xfrm>
          <a:off x="611560" y="1709928"/>
          <a:ext cx="8072065" cy="3602736"/>
        </p:xfrm>
        <a:graphic>
          <a:graphicData uri="http://schemas.openxmlformats.org/drawingml/2006/table">
            <a:tbl>
              <a:tblPr/>
              <a:tblGrid>
                <a:gridCol w="8072065">
                  <a:extLst>
                    <a:ext uri="{9D8B030D-6E8A-4147-A177-3AD203B41FA5}">
                      <a16:colId xmlns:a16="http://schemas.microsoft.com/office/drawing/2014/main" val="2022160360"/>
                    </a:ext>
                  </a:extLst>
                </a:gridCol>
              </a:tblGrid>
              <a:tr h="360273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643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01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Engineering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2" y="1042688"/>
            <a:ext cx="8432104" cy="5626672"/>
          </a:xfrm>
        </p:spPr>
        <p:txBody>
          <a:bodyPr/>
          <a:lstStyle/>
          <a:p>
            <a:r>
              <a:rPr lang="de-DE" dirty="0"/>
              <a:t>New Features:</a:t>
            </a:r>
          </a:p>
          <a:p>
            <a:pPr marL="0" indent="0">
              <a:buNone/>
            </a:pPr>
            <a:endParaRPr lang="de-DE" sz="700" b="1" dirty="0"/>
          </a:p>
          <a:p>
            <a:pPr marL="666751" lvl="1" indent="-180975"/>
            <a:r>
              <a:rPr lang="en-US" sz="1800" b="1" dirty="0" err="1"/>
              <a:t>SameProductAttributes</a:t>
            </a:r>
            <a:r>
              <a:rPr lang="en-US" sz="1800" dirty="0"/>
              <a:t>: All products with the same product attributes</a:t>
            </a:r>
          </a:p>
          <a:p>
            <a:pPr marL="666751" lvl="1" indent="-180975"/>
            <a:r>
              <a:rPr lang="en-US" sz="1800" b="1" dirty="0" err="1"/>
              <a:t>GroupSizeSameProductAttributes</a:t>
            </a:r>
            <a:r>
              <a:rPr lang="en-US" sz="1800" dirty="0"/>
              <a:t>: How many products belong to group?</a:t>
            </a:r>
          </a:p>
          <a:p>
            <a:pPr marL="666751" lvl="1" indent="-180975"/>
            <a:r>
              <a:rPr lang="en-US" sz="1800" b="1" dirty="0" err="1"/>
              <a:t>hasCompetitor</a:t>
            </a:r>
            <a:r>
              <a:rPr lang="en-US" sz="1800" dirty="0"/>
              <a:t>: Is a competitor price available?</a:t>
            </a:r>
          </a:p>
          <a:p>
            <a:pPr marL="666751" lvl="1" indent="-180975"/>
            <a:r>
              <a:rPr lang="en-US" sz="1800" b="1" dirty="0" err="1"/>
              <a:t>maxPrice</a:t>
            </a:r>
            <a:r>
              <a:rPr lang="en-US" sz="1800" dirty="0"/>
              <a:t>: highest price over time</a:t>
            </a:r>
          </a:p>
          <a:p>
            <a:pPr marL="666751" lvl="1" indent="-180975"/>
            <a:r>
              <a:rPr lang="en-US" sz="1800" b="1" dirty="0" err="1"/>
              <a:t>minPrice</a:t>
            </a:r>
            <a:r>
              <a:rPr lang="en-US" sz="1800" dirty="0"/>
              <a:t>: lowest price over time</a:t>
            </a:r>
          </a:p>
          <a:p>
            <a:pPr marL="666751" lvl="1" indent="-180975"/>
            <a:r>
              <a:rPr lang="en-US" sz="1800" b="1" dirty="0" err="1"/>
              <a:t>maxMinPriceVariance</a:t>
            </a:r>
            <a:r>
              <a:rPr lang="en-US" sz="1800" dirty="0"/>
              <a:t>: absolute price variance per </a:t>
            </a:r>
            <a:r>
              <a:rPr lang="en-US" sz="1800" dirty="0" err="1"/>
              <a:t>pid</a:t>
            </a:r>
            <a:endParaRPr lang="en-US" sz="1800" dirty="0"/>
          </a:p>
          <a:p>
            <a:pPr marL="666751" lvl="1" indent="-180975"/>
            <a:r>
              <a:rPr lang="en-US" sz="1800" b="1" dirty="0" err="1"/>
              <a:t>maxMinPriceVarianceRatioToMaxPrice</a:t>
            </a:r>
            <a:r>
              <a:rPr lang="en-US" sz="1800" dirty="0"/>
              <a:t>: relative price variance per </a:t>
            </a:r>
            <a:r>
              <a:rPr lang="en-US" sz="1800" dirty="0" err="1"/>
              <a:t>pid</a:t>
            </a:r>
            <a:endParaRPr lang="en-US" sz="1800" dirty="0"/>
          </a:p>
          <a:p>
            <a:pPr marL="666751" lvl="1" indent="-180975"/>
            <a:r>
              <a:rPr lang="en-US" sz="1800" b="1" dirty="0" err="1"/>
              <a:t>meanPriceVariance</a:t>
            </a:r>
            <a:r>
              <a:rPr lang="en-US" sz="1800" dirty="0"/>
              <a:t>: How flexible is the price? </a:t>
            </a:r>
          </a:p>
          <a:p>
            <a:pPr marL="666751" lvl="1" indent="-180975"/>
            <a:r>
              <a:rPr lang="en-US" sz="1800" b="1" dirty="0" err="1"/>
              <a:t>meanPriceVarianceRatio</a:t>
            </a:r>
            <a:r>
              <a:rPr lang="en-US" sz="1800" dirty="0"/>
              <a:t>: How flexible is the price in relation to the mean price?</a:t>
            </a:r>
            <a:endParaRPr lang="en-US" sz="1800" b="1" dirty="0"/>
          </a:p>
          <a:p>
            <a:pPr marL="666751" lvl="1" indent="-180975"/>
            <a:r>
              <a:rPr lang="en-US" sz="1800" b="1" dirty="0" err="1"/>
              <a:t>DayTime</a:t>
            </a:r>
            <a:r>
              <a:rPr lang="en-US" sz="1800" dirty="0"/>
              <a:t>: When does a transaction take place during the day?</a:t>
            </a:r>
          </a:p>
          <a:p>
            <a:pPr marL="666751" lvl="1" indent="-180975"/>
            <a:r>
              <a:rPr lang="en-US" sz="1800" b="1" dirty="0" err="1"/>
              <a:t>DayID</a:t>
            </a:r>
            <a:r>
              <a:rPr lang="en-US" sz="1800" dirty="0"/>
              <a:t>: Transaction Count per Day</a:t>
            </a:r>
          </a:p>
          <a:p>
            <a:pPr marL="666751" lvl="1" indent="-180975"/>
            <a:r>
              <a:rPr lang="en-US" sz="1800" b="1" dirty="0" err="1"/>
              <a:t>lineIDPerDay</a:t>
            </a:r>
            <a:r>
              <a:rPr lang="en-US" sz="1800" dirty="0"/>
              <a:t>: Total number of line IDs per day</a:t>
            </a:r>
          </a:p>
          <a:p>
            <a:pPr marL="666751" lvl="1" indent="-180975"/>
            <a:endParaRPr lang="en-US" sz="1800" dirty="0"/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3</a:t>
            </a:r>
            <a:r>
              <a:rPr lang="en-US" baseline="30000" dirty="0"/>
              <a:t>rd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4"/>
          <p:cNvSpPr/>
          <p:nvPr/>
        </p:nvSpPr>
        <p:spPr>
          <a:xfrm>
            <a:off x="156266" y="2061360"/>
            <a:ext cx="3299237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4"/>
          <p:cNvSpPr/>
          <p:nvPr/>
        </p:nvSpPr>
        <p:spPr>
          <a:xfrm>
            <a:off x="3452594" y="2346928"/>
            <a:ext cx="153586" cy="106187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Gleichschenkliges Dreieck 98"/>
          <p:cNvSpPr/>
          <p:nvPr/>
        </p:nvSpPr>
        <p:spPr>
          <a:xfrm flipV="1">
            <a:off x="5512609" y="2429308"/>
            <a:ext cx="3386916" cy="27071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hteck: abgerundete Ecken 101"/>
          <p:cNvSpPr/>
          <p:nvPr/>
        </p:nvSpPr>
        <p:spPr>
          <a:xfrm>
            <a:off x="5529431" y="993093"/>
            <a:ext cx="3380569" cy="14277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Trends 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Step Model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Step Model</a:t>
            </a:r>
          </a:p>
        </p:txBody>
      </p:sp>
      <p:sp>
        <p:nvSpPr>
          <p:cNvPr id="10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3</a:t>
            </a:r>
            <a:r>
              <a:rPr lang="en-US" baseline="30000" dirty="0"/>
              <a:t>rd</a:t>
            </a:r>
            <a:r>
              <a:rPr lang="en-US" dirty="0"/>
              <a:t> Intermediate 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99629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DMC 17  - Challenge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3</a:t>
            </a:r>
            <a:r>
              <a:rPr lang="en-US" baseline="30000" dirty="0"/>
              <a:t>rd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50825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Original task</a:t>
            </a:r>
          </a:p>
        </p:txBody>
      </p:sp>
      <p:sp>
        <p:nvSpPr>
          <p:cNvPr id="10" name="Rechteck 9"/>
          <p:cNvSpPr/>
          <p:nvPr/>
        </p:nvSpPr>
        <p:spPr>
          <a:xfrm>
            <a:off x="2446376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Two step model</a:t>
            </a:r>
          </a:p>
        </p:txBody>
      </p:sp>
      <p:sp>
        <p:nvSpPr>
          <p:cNvPr id="11" name="Rechteck 10"/>
          <p:cNvSpPr/>
          <p:nvPr/>
        </p:nvSpPr>
        <p:spPr>
          <a:xfrm>
            <a:off x="4641927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Adjusted two step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082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244637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464192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: nach oben gekrümmt 15"/>
          <p:cNvSpPr/>
          <p:nvPr/>
        </p:nvSpPr>
        <p:spPr>
          <a:xfrm>
            <a:off x="1510394" y="5589240"/>
            <a:ext cx="1910292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feil: nach oben gekrümmt 16"/>
          <p:cNvSpPr/>
          <p:nvPr/>
        </p:nvSpPr>
        <p:spPr>
          <a:xfrm>
            <a:off x="3526299" y="5589240"/>
            <a:ext cx="2197829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33056" y="3012401"/>
            <a:ext cx="1675569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every user action</a:t>
            </a:r>
          </a:p>
        </p:txBody>
      </p:sp>
      <p:sp>
        <p:nvSpPr>
          <p:cNvPr id="21" name="Rechteck 20"/>
          <p:cNvSpPr/>
          <p:nvPr/>
        </p:nvSpPr>
        <p:spPr>
          <a:xfrm>
            <a:off x="2676083" y="1980034"/>
            <a:ext cx="1656000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22" name="Rechteck 21"/>
          <p:cNvSpPr/>
          <p:nvPr/>
        </p:nvSpPr>
        <p:spPr>
          <a:xfrm>
            <a:off x="2676083" y="3941939"/>
            <a:ext cx="165600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23" name="Pfeil: Chevron 22"/>
          <p:cNvSpPr/>
          <p:nvPr/>
        </p:nvSpPr>
        <p:spPr>
          <a:xfrm rot="5400000">
            <a:off x="3324063" y="3415818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4861742" y="1982419"/>
            <a:ext cx="1656000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25" name="Rechteck 24"/>
          <p:cNvSpPr/>
          <p:nvPr/>
        </p:nvSpPr>
        <p:spPr>
          <a:xfrm>
            <a:off x="4861742" y="3921336"/>
            <a:ext cx="165600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26" name="Pfeil: Chevron 25"/>
          <p:cNvSpPr/>
          <p:nvPr/>
        </p:nvSpPr>
        <p:spPr>
          <a:xfrm rot="5400000">
            <a:off x="5509722" y="3409535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255316" y="5681132"/>
            <a:ext cx="1140201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problem</a:t>
            </a:r>
          </a:p>
        </p:txBody>
      </p:sp>
      <p:sp>
        <p:nvSpPr>
          <p:cNvPr id="29" name="Rechteck 28"/>
          <p:cNvSpPr/>
          <p:nvPr/>
        </p:nvSpPr>
        <p:spPr>
          <a:xfrm>
            <a:off x="242199" y="6032342"/>
            <a:ext cx="1153318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problem</a:t>
            </a:r>
          </a:p>
        </p:txBody>
      </p:sp>
      <p:sp>
        <p:nvSpPr>
          <p:cNvPr id="27" name="Rechteck 26"/>
          <p:cNvSpPr/>
          <p:nvPr/>
        </p:nvSpPr>
        <p:spPr>
          <a:xfrm>
            <a:off x="6837478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Trend splitting model</a:t>
            </a:r>
          </a:p>
        </p:txBody>
      </p:sp>
      <p:sp>
        <p:nvSpPr>
          <p:cNvPr id="30" name="Rechteck 29"/>
          <p:cNvSpPr/>
          <p:nvPr/>
        </p:nvSpPr>
        <p:spPr>
          <a:xfrm>
            <a:off x="6837477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7035477" y="2789845"/>
            <a:ext cx="1656000" cy="75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32" name="Rechteck 31"/>
          <p:cNvSpPr/>
          <p:nvPr/>
        </p:nvSpPr>
        <p:spPr>
          <a:xfrm>
            <a:off x="7027625" y="3794886"/>
            <a:ext cx="1656000" cy="75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quantity/revenue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33" name="Pfeil: Chevron 32"/>
          <p:cNvSpPr/>
          <p:nvPr/>
        </p:nvSpPr>
        <p:spPr>
          <a:xfrm rot="5400000">
            <a:off x="7763189" y="2414121"/>
            <a:ext cx="200575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7037673" y="4799926"/>
            <a:ext cx="1656000" cy="7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result based on trend analysis</a:t>
            </a:r>
          </a:p>
        </p:txBody>
      </p:sp>
      <p:sp>
        <p:nvSpPr>
          <p:cNvPr id="35" name="Rechteck 34"/>
          <p:cNvSpPr/>
          <p:nvPr/>
        </p:nvSpPr>
        <p:spPr>
          <a:xfrm>
            <a:off x="7045530" y="1784804"/>
            <a:ext cx="1656000" cy="7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data based on trend analysis</a:t>
            </a:r>
          </a:p>
        </p:txBody>
      </p:sp>
      <p:sp>
        <p:nvSpPr>
          <p:cNvPr id="36" name="Pfeil: Chevron 35"/>
          <p:cNvSpPr/>
          <p:nvPr/>
        </p:nvSpPr>
        <p:spPr>
          <a:xfrm rot="5400000">
            <a:off x="7763189" y="4433995"/>
            <a:ext cx="200575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Pfeil: Chevron 36"/>
          <p:cNvSpPr/>
          <p:nvPr/>
        </p:nvSpPr>
        <p:spPr>
          <a:xfrm rot="5400000">
            <a:off x="7763189" y="3418452"/>
            <a:ext cx="200575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242199" y="6383552"/>
            <a:ext cx="1153318" cy="28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 analysis</a:t>
            </a:r>
          </a:p>
        </p:txBody>
      </p:sp>
      <p:sp>
        <p:nvSpPr>
          <p:cNvPr id="39" name="Pfeil: nach oben gekrümmt 38"/>
          <p:cNvSpPr/>
          <p:nvPr/>
        </p:nvSpPr>
        <p:spPr>
          <a:xfrm>
            <a:off x="5829741" y="5599288"/>
            <a:ext cx="2197829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0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Order Classification Model		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3</a:t>
            </a:r>
            <a:r>
              <a:rPr lang="en-US" baseline="30000" dirty="0"/>
              <a:t>rd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Cost based optimization, to avoid default trees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sz="1800" dirty="0"/>
          </a:p>
          <a:p>
            <a:r>
              <a:rPr lang="de-DE" dirty="0"/>
              <a:t>Classification Process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11560" y="1772816"/>
          <a:ext cx="424847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Cost Matrix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True 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True 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r>
                        <a:rPr lang="de-DE" b="1" dirty="0"/>
                        <a:t>Predicted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r>
                        <a:rPr lang="de-DE" b="1" dirty="0"/>
                        <a:t>Predicted 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36" y="3775496"/>
            <a:ext cx="5688632" cy="2651144"/>
          </a:xfrm>
          <a:prstGeom prst="rect">
            <a:avLst/>
          </a:prstGeom>
        </p:spPr>
      </p:pic>
      <p:sp>
        <p:nvSpPr>
          <p:cNvPr id="8" name="Rechteck 13"/>
          <p:cNvSpPr/>
          <p:nvPr/>
        </p:nvSpPr>
        <p:spPr>
          <a:xfrm>
            <a:off x="1187625" y="3717032"/>
            <a:ext cx="5904655" cy="262573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90784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_Englisch V2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gfa Rotis Semi Serif"/>
        <a:ea typeface=""/>
        <a:cs typeface="Arial"/>
      </a:majorFont>
      <a:minorFont>
        <a:latin typeface="Agfa Rotis Semi Serif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E6933ED8993F4DBB8494B5A1A4C25A" ma:contentTypeVersion="0" ma:contentTypeDescription="Ein neues Dokument erstellen." ma:contentTypeScope="" ma:versionID="e677f798020e71798772a150fa1c9d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c4a6dd5ef775a5269b08f7de37f9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E33035-A61E-484C-A48B-228D2BEE3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AC038A6-0C52-4431-AA9D-2B6D9E759E25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A2BC4F5-D58A-4205-A4E6-06E990B0C9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Präsentation_Englisch V2</Template>
  <TotalTime>0</TotalTime>
  <Words>1029</Words>
  <Application>Microsoft Office PowerPoint</Application>
  <PresentationFormat>On-screen Show (4:3)</PresentationFormat>
  <Paragraphs>273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ＭＳ Ｐゴシック</vt:lpstr>
      <vt:lpstr>Agfa Rotis Semi Serif</vt:lpstr>
      <vt:lpstr>Arial</vt:lpstr>
      <vt:lpstr>Times New Roman</vt:lpstr>
      <vt:lpstr>Webdings</vt:lpstr>
      <vt:lpstr>Wingdings</vt:lpstr>
      <vt:lpstr>Präsentation_Englisch V2</vt:lpstr>
      <vt:lpstr>Data Mining Cup 2017 Revenue Forecast of Mail Order Pharmacy</vt:lpstr>
      <vt:lpstr>Overview</vt:lpstr>
      <vt:lpstr>Preprocessing</vt:lpstr>
      <vt:lpstr>Feature Understanding</vt:lpstr>
      <vt:lpstr>Feature Understanding</vt:lpstr>
      <vt:lpstr>Feature Engineering</vt:lpstr>
      <vt:lpstr>Data Mining and Evaluation</vt:lpstr>
      <vt:lpstr>DMC 17  - Challenge</vt:lpstr>
      <vt:lpstr>Order Classification Model   </vt:lpstr>
      <vt:lpstr>Order Classification Model   </vt:lpstr>
      <vt:lpstr>Trend Splitted Classification</vt:lpstr>
      <vt:lpstr>Comparison of Classification Approaches</vt:lpstr>
      <vt:lpstr>Regression Models</vt:lpstr>
      <vt:lpstr>Relevant Features</vt:lpstr>
      <vt:lpstr>Questions?</vt:lpstr>
    </vt:vector>
  </TitlesOfParts>
  <Company>Dekanat BWL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Liane Schwartz</dc:creator>
  <cp:lastModifiedBy>Kunath, Nancy</cp:lastModifiedBy>
  <cp:revision>554</cp:revision>
  <cp:lastPrinted>2013-04-17T11:44:28Z</cp:lastPrinted>
  <dcterms:created xsi:type="dcterms:W3CDTF">2011-05-26T14:08:38Z</dcterms:created>
  <dcterms:modified xsi:type="dcterms:W3CDTF">2017-05-09T12:20:31Z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0x01010019E6933ED8993F4DBB8494B5A1A4C25A</vt:lpwstr>
  </property>
</Properties>
</file>