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0" r:id="rId6"/>
    <p:sldId id="258" r:id="rId7"/>
    <p:sldId id="319" r:id="rId8"/>
    <p:sldId id="287" r:id="rId9"/>
    <p:sldId id="320" r:id="rId10"/>
    <p:sldId id="318" r:id="rId11"/>
    <p:sldId id="321" r:id="rId12"/>
    <p:sldId id="285" r:id="rId13"/>
    <p:sldId id="322" r:id="rId14"/>
    <p:sldId id="316" r:id="rId15"/>
    <p:sldId id="323" r:id="rId16"/>
    <p:sldId id="317" r:id="rId17"/>
    <p:sldId id="300" r:id="rId18"/>
    <p:sldId id="288" r:id="rId19"/>
    <p:sldId id="281" r:id="rId20"/>
    <p:sldId id="325" r:id="rId21"/>
    <p:sldId id="326" r:id="rId22"/>
    <p:sldId id="324" r:id="rId2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Hughes" initials="L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C157D"/>
    <a:srgbClr val="89A4A7"/>
    <a:srgbClr val="C5C5C5"/>
    <a:srgbClr val="E7F3F4"/>
    <a:srgbClr val="BBE0E3"/>
    <a:srgbClr val="F3F8FA"/>
    <a:srgbClr val="AACBCF"/>
    <a:srgbClr val="A7C8CB"/>
    <a:srgbClr val="14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2123" autoAdjust="0"/>
  </p:normalViewPr>
  <p:slideViewPr>
    <p:cSldViewPr snapToObjects="1">
      <p:cViewPr>
        <p:scale>
          <a:sx n="116" d="100"/>
          <a:sy n="116" d="100"/>
        </p:scale>
        <p:origin x="976" y="-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4/19/17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59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2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32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49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69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93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19,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xenkennelclub.wikia.com/wiki/File:So-cute-puppies-14749028-1600-1200.png" TargetMode="External"/><Relationship Id="rId4" Type="http://schemas.openxmlformats.org/officeDocument/2006/relationships/hyperlink" Target="http://bilderfordeutch.blogspot.de/2016/02/katz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3.bp.blogspot.com/-PbkFNzdNMwc/U2wQhbWQ8gI/AAAAAAAAAUk/ih65CmBwAz0/s1600/fakta+anjing+dan+kucing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Survival of the Fittest – a Sophisticated Data Mining Analysis of Shelter Animals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234458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Data Mining Project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Group 6</a:t>
            </a:r>
          </a:p>
          <a:p>
            <a:r>
              <a:rPr lang="en-US" sz="1600" dirty="0">
                <a:latin typeface="Arial" pitchFamily="34" charset="0"/>
              </a:rPr>
              <a:t>15.12.2016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4"/>
          <p:cNvSpPr/>
          <p:nvPr/>
        </p:nvSpPr>
        <p:spPr>
          <a:xfrm>
            <a:off x="7792871" y="2077275"/>
            <a:ext cx="1243624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66315" y="2061360"/>
            <a:ext cx="4898806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4"/>
          <p:cNvSpPr/>
          <p:nvPr/>
        </p:nvSpPr>
        <p:spPr>
          <a:xfrm>
            <a:off x="5065121" y="2670272"/>
            <a:ext cx="403750" cy="62466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"/>
          <p:cNvSpPr/>
          <p:nvPr/>
        </p:nvSpPr>
        <p:spPr>
          <a:xfrm>
            <a:off x="7608166" y="3833941"/>
            <a:ext cx="185365" cy="55022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4"/>
          <p:cNvSpPr/>
          <p:nvPr/>
        </p:nvSpPr>
        <p:spPr>
          <a:xfrm>
            <a:off x="7159518" y="2670272"/>
            <a:ext cx="633353" cy="6564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28169"/>
              </p:ext>
            </p:extLst>
          </p:nvPr>
        </p:nvGraphicFramePr>
        <p:xfrm>
          <a:off x="250825" y="1340768"/>
          <a:ext cx="8648699" cy="39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839">
                  <a:extLst>
                    <a:ext uri="{9D8B030D-6E8A-4147-A177-3AD203B41FA5}">
                      <a16:colId xmlns:a16="http://schemas.microsoft.com/office/drawing/2014/main" xmlns="" val="1762786304"/>
                    </a:ext>
                  </a:extLst>
                </a:gridCol>
                <a:gridCol w="1673715">
                  <a:extLst>
                    <a:ext uri="{9D8B030D-6E8A-4147-A177-3AD203B41FA5}">
                      <a16:colId xmlns:a16="http://schemas.microsoft.com/office/drawing/2014/main" xmlns="" val="3085550103"/>
                    </a:ext>
                  </a:extLst>
                </a:gridCol>
                <a:gridCol w="1673715">
                  <a:extLst>
                    <a:ext uri="{9D8B030D-6E8A-4147-A177-3AD203B41FA5}">
                      <a16:colId xmlns:a16="http://schemas.microsoft.com/office/drawing/2014/main" xmlns="" val="684693161"/>
                    </a:ext>
                  </a:extLst>
                </a:gridCol>
                <a:gridCol w="1673715">
                  <a:extLst>
                    <a:ext uri="{9D8B030D-6E8A-4147-A177-3AD203B41FA5}">
                      <a16:colId xmlns:a16="http://schemas.microsoft.com/office/drawing/2014/main" xmlns="" val="4180364667"/>
                    </a:ext>
                  </a:extLst>
                </a:gridCol>
                <a:gridCol w="1673715">
                  <a:extLst>
                    <a:ext uri="{9D8B030D-6E8A-4147-A177-3AD203B41FA5}">
                      <a16:colId xmlns:a16="http://schemas.microsoft.com/office/drawing/2014/main" xmlns="" val="2557931350"/>
                    </a:ext>
                  </a:extLst>
                </a:gridCol>
              </a:tblGrid>
              <a:tr h="8183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624086"/>
                  </a:ext>
                </a:extLst>
              </a:tr>
              <a:tr h="41494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Fmeasure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Fmeasure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6161192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k-NN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66.91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030644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 Bayes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644521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63.35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792524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64.94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77.97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804610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Induction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64.65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80.96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93471460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722" l="32917" r="75833">
                        <a14:backgroundMark x1="52500" y1="83889" x2="52500" y2="83889"/>
                        <a14:backgroundMark x1="50208" y1="80556" x2="50208" y2="80556"/>
                        <a14:backgroundMark x1="58750" y1="79444" x2="58750" y2="7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7512" y="1340768"/>
            <a:ext cx="1033713" cy="775285"/>
          </a:xfrm>
          <a:prstGeom prst="rect">
            <a:avLst/>
          </a:prstGeom>
        </p:spPr>
      </p:pic>
      <p:grpSp>
        <p:nvGrpSpPr>
          <p:cNvPr id="42" name="Gruppierung 15"/>
          <p:cNvGrpSpPr/>
          <p:nvPr/>
        </p:nvGrpSpPr>
        <p:grpSpPr>
          <a:xfrm>
            <a:off x="362883" y="5467293"/>
            <a:ext cx="8418235" cy="626003"/>
            <a:chOff x="483613" y="6083142"/>
            <a:chExt cx="9717629" cy="722312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gray">
            <a:xfrm>
              <a:off x="488215" y="6083142"/>
              <a:ext cx="9713027" cy="722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/>
                <a:t>All of the classifiers perform more or less equally.</a:t>
              </a:r>
            </a:p>
            <a:p>
              <a:pPr algn="ctr"/>
              <a:r>
                <a:rPr lang="en-US" dirty="0"/>
                <a:t>Thus, an additional pragmatic and goal-oriented view is required. </a:t>
              </a:r>
            </a:p>
          </p:txBody>
        </p:sp>
        <p:sp>
          <p:nvSpPr>
            <p:cNvPr id="49" name="Pfeil nach rechts 17"/>
            <p:cNvSpPr/>
            <p:nvPr/>
          </p:nvSpPr>
          <p:spPr bwMode="auto">
            <a:xfrm>
              <a:off x="483613" y="6084249"/>
              <a:ext cx="396050" cy="720099"/>
            </a:xfrm>
            <a:prstGeom prst="rightArrow">
              <a:avLst>
                <a:gd name="adj1" fmla="val 50000"/>
                <a:gd name="adj2" fmla="val 201887"/>
              </a:avLst>
            </a:prstGeom>
            <a:solidFill>
              <a:schemeClr val="accent6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82" tIns="52506" rIns="102645" bIns="525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de-DE">
                <a:solidFill>
                  <a:srgbClr val="646464"/>
                </a:solidFill>
                <a:latin typeface="Tahoma"/>
                <a:ea typeface="ＭＳ Ｐゴシック" charset="0"/>
                <a:cs typeface="Tahoma"/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8" b="92857" l="9434" r="89434">
                        <a14:backgroundMark x1="52075" y1="80655" x2="52075" y2="80655"/>
                        <a14:backgroundMark x1="50566" y1="76190" x2="50566" y2="76190"/>
                        <a14:backgroundMark x1="76226" y1="84226" x2="76226" y2="84226"/>
                        <a14:backgroundMark x1="73962" y1="73810" x2="73962" y2="73810"/>
                        <a14:backgroundMark x1="73962" y1="79464" x2="73962" y2="79464"/>
                        <a14:backgroundMark x1="55849" y1="79167" x2="55849" y2="7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56" y="1428860"/>
            <a:ext cx="541982" cy="6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&amp; Interpretation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646543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4"/>
          <p:cNvSpPr/>
          <p:nvPr/>
        </p:nvSpPr>
        <p:spPr>
          <a:xfrm>
            <a:off x="6621697" y="2670272"/>
            <a:ext cx="650605" cy="6564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Interpretation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5167566" y="1700765"/>
            <a:ext cx="3731959" cy="43209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9968" tIns="46784" rIns="89968" bIns="46784" anchor="ctr"/>
          <a:lstStyle/>
          <a:p>
            <a:pPr defTabSz="104262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8000"/>
              </a:buClr>
              <a:buSzPct val="75000"/>
              <a:buFont typeface="Arial" charset="0"/>
              <a:buNone/>
              <a:defRPr/>
            </a:pPr>
            <a:r>
              <a:rPr lang="en-US" b="1" dirty="0">
                <a:solidFill>
                  <a:srgbClr val="0C157D"/>
                </a:solidFill>
                <a:ea typeface="ＭＳ Ｐゴシック" pitchFamily="-109" charset="-128"/>
              </a:rPr>
              <a:t>Comment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090097" y="2132608"/>
            <a:ext cx="3809428" cy="33203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11" tIns="90011" rIns="90011" bIns="90011" numCol="1" anchor="t" anchorCtr="0" compatLnSpc="1">
            <a:prstTxWarp prst="textNoShape">
              <a:avLst/>
            </a:prstTxWarp>
          </a:bodyPr>
          <a:lstStyle>
            <a:lvl1pPr marL="288000" indent="-2844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defRPr sz="180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1pPr>
            <a:lvl2pPr marL="54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charset="2"/>
              <a:buChar char="-"/>
              <a:defRPr sz="1600">
                <a:solidFill>
                  <a:srgbClr val="404040"/>
                </a:solidFill>
                <a:latin typeface="+mn-lt"/>
                <a:ea typeface="ＭＳ Ｐゴシック" pitchFamily="-109" charset="-128"/>
              </a:defRPr>
            </a:lvl2pPr>
            <a:lvl3pPr marL="81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charset="2"/>
              <a:buChar char="-"/>
              <a:defRPr sz="160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3pPr>
            <a:lvl4pPr marL="108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lang="de-DE" sz="1600" dirty="0" smtClean="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4pPr>
            <a:lvl5pPr marL="135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 baseline="0">
                <a:solidFill>
                  <a:schemeClr val="bg2"/>
                </a:solidFill>
                <a:latin typeface="+mn-lt"/>
                <a:ea typeface="ＭＳ Ｐゴシック" pitchFamily="-109" charset="-128"/>
              </a:defRPr>
            </a:lvl5pPr>
            <a:lvl6pPr marL="162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6pPr>
            <a:lvl7pPr marL="189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7pPr>
            <a:lvl8pPr marL="216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8pPr>
            <a:lvl9pPr marL="243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 baseline="0">
                <a:solidFill>
                  <a:schemeClr val="bg2"/>
                </a:solidFill>
                <a:latin typeface="+mn-lt"/>
              </a:defRPr>
            </a:lvl9pPr>
          </a:lstStyle>
          <a:p>
            <a:pPr marL="373063" indent="-285750"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was to minimize the classifier’s complexity as well as the occurrence of false positives</a:t>
            </a:r>
          </a:p>
          <a:p>
            <a:pPr marL="373063" indent="-285750"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tree structure for cats is essentially the same, but with different age intervals</a:t>
            </a:r>
          </a:p>
        </p:txBody>
      </p:sp>
      <p:cxnSp>
        <p:nvCxnSpPr>
          <p:cNvPr id="11" name="Gerade Verbindung 84"/>
          <p:cNvCxnSpPr/>
          <p:nvPr/>
        </p:nvCxnSpPr>
        <p:spPr bwMode="auto">
          <a:xfrm>
            <a:off x="5095587" y="2118318"/>
            <a:ext cx="375004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uppierung 11"/>
          <p:cNvGrpSpPr/>
          <p:nvPr/>
        </p:nvGrpSpPr>
        <p:grpSpPr>
          <a:xfrm>
            <a:off x="250825" y="1561867"/>
            <a:ext cx="4844762" cy="3891137"/>
            <a:chOff x="484956" y="2196872"/>
            <a:chExt cx="4715407" cy="4465557"/>
          </a:xfrm>
        </p:grpSpPr>
        <p:cxnSp>
          <p:nvCxnSpPr>
            <p:cNvPr id="13" name="Gerade Verbindung 35"/>
            <p:cNvCxnSpPr/>
            <p:nvPr/>
          </p:nvCxnSpPr>
          <p:spPr bwMode="auto">
            <a:xfrm>
              <a:off x="5195020" y="2196872"/>
              <a:ext cx="0" cy="446555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 Verbindung 83"/>
            <p:cNvCxnSpPr/>
            <p:nvPr/>
          </p:nvCxnSpPr>
          <p:spPr bwMode="auto">
            <a:xfrm flipV="1">
              <a:off x="484956" y="2203338"/>
              <a:ext cx="4715407" cy="187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Oval 23"/>
          <p:cNvSpPr/>
          <p:nvPr/>
        </p:nvSpPr>
        <p:spPr bwMode="auto">
          <a:xfrm>
            <a:off x="5036097" y="1823467"/>
            <a:ext cx="108000" cy="108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4364" tIns="52497" rIns="102626" bIns="52497" numCol="1" rtlCol="0" anchor="ctr" anchorCtr="0" compatLnSpc="1">
            <a:prstTxWarp prst="textNoShape">
              <a:avLst/>
            </a:prstTxWarp>
          </a:bodyPr>
          <a:lstStyle/>
          <a:p>
            <a:pPr algn="ctr" defTabSz="995012" fontAlgn="base">
              <a:spcBef>
                <a:spcPct val="0"/>
              </a:spcBef>
              <a:spcAft>
                <a:spcPct val="0"/>
              </a:spcAft>
              <a:buClr>
                <a:srgbClr val="FF8000"/>
              </a:buClr>
              <a:buSzPct val="75000"/>
              <a:buFont typeface="Arial" charset="0"/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322804" y="1124744"/>
            <a:ext cx="4844762" cy="43209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9968" tIns="46784" rIns="89968" bIns="46784" anchor="ctr"/>
          <a:lstStyle/>
          <a:p>
            <a:pPr defTabSz="1042620" eaLnBrk="0" hangingPunct="0">
              <a:buClr>
                <a:srgbClr val="FF8000"/>
              </a:buClr>
              <a:buSzPct val="75000"/>
              <a:defRPr/>
            </a:pPr>
            <a:r>
              <a:rPr lang="en-US" b="1" dirty="0">
                <a:solidFill>
                  <a:srgbClr val="0C157D"/>
                </a:solidFill>
                <a:ea typeface="ＭＳ Ｐゴシック" pitchFamily="-109" charset="-128"/>
              </a:rPr>
              <a:t>Final classification model for dogs</a:t>
            </a:r>
          </a:p>
        </p:txBody>
      </p:sp>
      <p:grpSp>
        <p:nvGrpSpPr>
          <p:cNvPr id="19" name="Gruppierung 15"/>
          <p:cNvGrpSpPr/>
          <p:nvPr/>
        </p:nvGrpSpPr>
        <p:grpSpPr>
          <a:xfrm>
            <a:off x="362883" y="5467293"/>
            <a:ext cx="8418235" cy="626003"/>
            <a:chOff x="483613" y="6083142"/>
            <a:chExt cx="9717629" cy="722312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gray">
            <a:xfrm>
              <a:off x="488215" y="6083142"/>
              <a:ext cx="9713027" cy="722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/>
                <a:t>Decision Tree is our chosen adoption prediction model for cats and dogs</a:t>
              </a:r>
            </a:p>
          </p:txBody>
        </p:sp>
        <p:sp>
          <p:nvSpPr>
            <p:cNvPr id="21" name="Pfeil nach rechts 17"/>
            <p:cNvSpPr/>
            <p:nvPr/>
          </p:nvSpPr>
          <p:spPr bwMode="auto">
            <a:xfrm>
              <a:off x="483613" y="6084249"/>
              <a:ext cx="396050" cy="720099"/>
            </a:xfrm>
            <a:prstGeom prst="rightArrow">
              <a:avLst>
                <a:gd name="adj1" fmla="val 50000"/>
                <a:gd name="adj2" fmla="val 201887"/>
              </a:avLst>
            </a:prstGeom>
            <a:solidFill>
              <a:schemeClr val="accent6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82" tIns="52506" rIns="102645" bIns="525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de-DE">
                <a:solidFill>
                  <a:srgbClr val="646464"/>
                </a:solidFill>
                <a:latin typeface="Tahoma"/>
                <a:ea typeface="ＭＳ Ｐゴシック" charset="0"/>
                <a:cs typeface="Tahoma"/>
              </a:endParaRPr>
            </a:p>
          </p:txBody>
        </p:sp>
      </p:grpSp>
      <p:sp>
        <p:nvSpPr>
          <p:cNvPr id="5" name="Abgerundetes Rechteck 4"/>
          <p:cNvSpPr/>
          <p:nvPr/>
        </p:nvSpPr>
        <p:spPr>
          <a:xfrm>
            <a:off x="2256975" y="1772816"/>
            <a:ext cx="926715" cy="36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212632" y="3039125"/>
            <a:ext cx="926368" cy="36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7" name="Rechteck 6"/>
          <p:cNvSpPr/>
          <p:nvPr/>
        </p:nvSpPr>
        <p:spPr>
          <a:xfrm>
            <a:off x="1883103" y="4945809"/>
            <a:ext cx="1368152" cy="360040"/>
          </a:xfrm>
          <a:prstGeom prst="rect">
            <a:avLst/>
          </a:prstGeom>
          <a:solidFill>
            <a:srgbClr val="EBB8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Adopted</a:t>
            </a:r>
          </a:p>
        </p:txBody>
      </p:sp>
      <p:sp>
        <p:nvSpPr>
          <p:cNvPr id="23" name="Rechteck 22"/>
          <p:cNvSpPr/>
          <p:nvPr/>
        </p:nvSpPr>
        <p:spPr>
          <a:xfrm>
            <a:off x="3535477" y="4945809"/>
            <a:ext cx="1368152" cy="360040"/>
          </a:xfrm>
          <a:prstGeom prst="rect">
            <a:avLst/>
          </a:prstGeom>
          <a:solidFill>
            <a:srgbClr val="EBB8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Adopted</a:t>
            </a:r>
          </a:p>
        </p:txBody>
      </p:sp>
      <p:sp>
        <p:nvSpPr>
          <p:cNvPr id="24" name="Rechteck 23"/>
          <p:cNvSpPr/>
          <p:nvPr/>
        </p:nvSpPr>
        <p:spPr>
          <a:xfrm>
            <a:off x="3064870" y="3039085"/>
            <a:ext cx="1368152" cy="360040"/>
          </a:xfrm>
          <a:prstGeom prst="rect">
            <a:avLst/>
          </a:prstGeom>
          <a:solidFill>
            <a:srgbClr val="EBB8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Adopted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0825" y="4939775"/>
            <a:ext cx="1368152" cy="360040"/>
          </a:xfrm>
          <a:prstGeom prst="rect">
            <a:avLst/>
          </a:prstGeom>
          <a:solidFill>
            <a:srgbClr val="B2EC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Adopted</a:t>
            </a:r>
          </a:p>
        </p:txBody>
      </p:sp>
      <p:cxnSp>
        <p:nvCxnSpPr>
          <p:cNvPr id="17" name="Gerade Verbindung mit Pfeil 16"/>
          <p:cNvCxnSpPr>
            <a:stCxn id="5" idx="2"/>
            <a:endCxn id="6" idx="0"/>
          </p:cNvCxnSpPr>
          <p:nvPr/>
        </p:nvCxnSpPr>
        <p:spPr>
          <a:xfrm flipH="1">
            <a:off x="1675816" y="2132816"/>
            <a:ext cx="1044517" cy="9063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2"/>
            <a:endCxn id="24" idx="0"/>
          </p:cNvCxnSpPr>
          <p:nvPr/>
        </p:nvCxnSpPr>
        <p:spPr>
          <a:xfrm>
            <a:off x="2720333" y="2132816"/>
            <a:ext cx="1028613" cy="9062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6" idx="2"/>
            <a:endCxn id="25" idx="0"/>
          </p:cNvCxnSpPr>
          <p:nvPr/>
        </p:nvCxnSpPr>
        <p:spPr>
          <a:xfrm flipH="1">
            <a:off x="934901" y="3399125"/>
            <a:ext cx="740915" cy="1540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6" idx="2"/>
            <a:endCxn id="7" idx="0"/>
          </p:cNvCxnSpPr>
          <p:nvPr/>
        </p:nvCxnSpPr>
        <p:spPr>
          <a:xfrm>
            <a:off x="1675816" y="3399125"/>
            <a:ext cx="891363" cy="15466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6" idx="2"/>
            <a:endCxn id="23" idx="0"/>
          </p:cNvCxnSpPr>
          <p:nvPr/>
        </p:nvCxnSpPr>
        <p:spPr>
          <a:xfrm>
            <a:off x="1675816" y="3399125"/>
            <a:ext cx="2543737" cy="15466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622961" y="2400407"/>
            <a:ext cx="610356" cy="30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9" name="Rechteck 38"/>
          <p:cNvSpPr/>
          <p:nvPr/>
        </p:nvSpPr>
        <p:spPr>
          <a:xfrm>
            <a:off x="3209748" y="2379024"/>
            <a:ext cx="610356" cy="30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01680" y="4005064"/>
            <a:ext cx="931632" cy="24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[0;547.5]</a:t>
            </a:r>
          </a:p>
        </p:txBody>
      </p:sp>
      <p:sp>
        <p:nvSpPr>
          <p:cNvPr id="45" name="Rechteck 44"/>
          <p:cNvSpPr/>
          <p:nvPr/>
        </p:nvSpPr>
        <p:spPr>
          <a:xfrm>
            <a:off x="1506011" y="4025941"/>
            <a:ext cx="1198729" cy="19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[547.5;1,277.5]</a:t>
            </a:r>
          </a:p>
        </p:txBody>
      </p:sp>
      <p:sp>
        <p:nvSpPr>
          <p:cNvPr id="46" name="Rechteck 45"/>
          <p:cNvSpPr/>
          <p:nvPr/>
        </p:nvSpPr>
        <p:spPr>
          <a:xfrm>
            <a:off x="2933322" y="4025940"/>
            <a:ext cx="1198729" cy="19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[1,277.5; ∞]</a:t>
            </a:r>
          </a:p>
        </p:txBody>
      </p:sp>
    </p:spTree>
    <p:extLst>
      <p:ext uri="{BB962C8B-B14F-4D97-AF65-F5344CB8AC3E}">
        <p14:creationId xmlns:p14="http://schemas.microsoft.com/office/powerpoint/2010/main" val="20240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properties are crucial for animal adoption?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57892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grpSp>
        <p:nvGrpSpPr>
          <p:cNvPr id="16" name="Gruppierung 15"/>
          <p:cNvGrpSpPr/>
          <p:nvPr/>
        </p:nvGrpSpPr>
        <p:grpSpPr>
          <a:xfrm>
            <a:off x="250825" y="5467293"/>
            <a:ext cx="8648700" cy="626003"/>
            <a:chOff x="483613" y="6083142"/>
            <a:chExt cx="9717629" cy="722312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gray">
            <a:xfrm>
              <a:off x="488215" y="6083142"/>
              <a:ext cx="9713027" cy="722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0" bIns="0" anchor="ctr"/>
            <a:lstStyle/>
            <a:p>
              <a:pPr algn="ctr"/>
              <a:r>
                <a:rPr lang="en-US" dirty="0" smtClean="0"/>
                <a:t>Our classifier yields that only </a:t>
              </a:r>
              <a:r>
                <a:rPr lang="en-US" dirty="0"/>
                <a:t>age and fertility are important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properties for </a:t>
              </a:r>
              <a:r>
                <a:rPr lang="en-US" dirty="0"/>
                <a:t>animal adoption </a:t>
              </a:r>
            </a:p>
          </p:txBody>
        </p:sp>
        <p:sp>
          <p:nvSpPr>
            <p:cNvPr id="18" name="Pfeil nach rechts 17"/>
            <p:cNvSpPr/>
            <p:nvPr/>
          </p:nvSpPr>
          <p:spPr bwMode="auto">
            <a:xfrm>
              <a:off x="483613" y="6084249"/>
              <a:ext cx="396050" cy="720099"/>
            </a:xfrm>
            <a:prstGeom prst="rightArrow">
              <a:avLst>
                <a:gd name="adj1" fmla="val 50000"/>
                <a:gd name="adj2" fmla="val 201887"/>
              </a:avLst>
            </a:prstGeom>
            <a:solidFill>
              <a:srgbClr val="0C157D"/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82" tIns="52506" rIns="102645" bIns="525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solidFill>
                  <a:srgbClr val="646464"/>
                </a:solidFill>
                <a:latin typeface="Tahoma"/>
                <a:ea typeface="ＭＳ Ｐゴシック" charset="0"/>
                <a:cs typeface="Tahoma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30" b="95463" l="2358" r="94715">
                        <a14:foregroundMark x1="91707" y1="43426" x2="91707" y2="43426"/>
                        <a14:foregroundMark x1="91707" y1="43426" x2="91707" y2="434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490" y="1243089"/>
            <a:ext cx="4979020" cy="4371822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431528" y="2420888"/>
            <a:ext cx="2376264" cy="490017"/>
            <a:chOff x="875171" y="1591533"/>
            <a:chExt cx="2376264" cy="490017"/>
          </a:xfrm>
        </p:grpSpPr>
        <p:sp>
          <p:nvSpPr>
            <p:cNvPr id="54" name="Rectangle 53"/>
            <p:cNvSpPr/>
            <p:nvPr/>
          </p:nvSpPr>
          <p:spPr>
            <a:xfrm>
              <a:off x="1115268" y="1591533"/>
              <a:ext cx="1908548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rgbClr val="000090"/>
                  </a:solidFill>
                </a:rPr>
                <a:t>Size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55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57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3528" y="3429000"/>
            <a:ext cx="2376264" cy="490017"/>
            <a:chOff x="875171" y="1591533"/>
            <a:chExt cx="2376264" cy="490017"/>
          </a:xfrm>
        </p:grpSpPr>
        <p:sp>
          <p:nvSpPr>
            <p:cNvPr id="59" name="Rectangle 58"/>
            <p:cNvSpPr/>
            <p:nvPr/>
          </p:nvSpPr>
          <p:spPr>
            <a:xfrm>
              <a:off x="1115268" y="1591533"/>
              <a:ext cx="1908548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rgbClr val="000090"/>
                  </a:solidFill>
                </a:rPr>
                <a:t>Sex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60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62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91680" y="1614530"/>
            <a:ext cx="2376264" cy="490017"/>
            <a:chOff x="875171" y="1591533"/>
            <a:chExt cx="2376264" cy="490017"/>
          </a:xfrm>
        </p:grpSpPr>
        <p:sp>
          <p:nvSpPr>
            <p:cNvPr id="64" name="Rectangle 63"/>
            <p:cNvSpPr/>
            <p:nvPr/>
          </p:nvSpPr>
          <p:spPr>
            <a:xfrm>
              <a:off x="1115267" y="1591533"/>
              <a:ext cx="2064159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000090"/>
                  </a:solidFill>
                </a:rPr>
                <a:t>Breed Group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65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67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156176" y="3429000"/>
            <a:ext cx="2376264" cy="490017"/>
            <a:chOff x="875171" y="1591533"/>
            <a:chExt cx="2376264" cy="490017"/>
          </a:xfrm>
        </p:grpSpPr>
        <p:sp>
          <p:nvSpPr>
            <p:cNvPr id="74" name="Rectangle 73"/>
            <p:cNvSpPr/>
            <p:nvPr/>
          </p:nvSpPr>
          <p:spPr>
            <a:xfrm>
              <a:off x="1115268" y="1591533"/>
              <a:ext cx="1908548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rgbClr val="000090"/>
                  </a:solidFill>
                </a:rPr>
                <a:t>Age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75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77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3035" y="4365104"/>
            <a:ext cx="2376264" cy="490017"/>
            <a:chOff x="875171" y="1591533"/>
            <a:chExt cx="2376264" cy="490017"/>
          </a:xfrm>
        </p:grpSpPr>
        <p:sp>
          <p:nvSpPr>
            <p:cNvPr id="94" name="Rectangle 93"/>
            <p:cNvSpPr/>
            <p:nvPr/>
          </p:nvSpPr>
          <p:spPr>
            <a:xfrm>
              <a:off x="1115268" y="1591533"/>
              <a:ext cx="1908548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rgbClr val="000090"/>
                  </a:solidFill>
                </a:rPr>
                <a:t>Fertility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95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97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309827" y="4361181"/>
            <a:ext cx="2376264" cy="490017"/>
            <a:chOff x="875171" y="1591533"/>
            <a:chExt cx="2376264" cy="490017"/>
          </a:xfrm>
        </p:grpSpPr>
        <p:sp>
          <p:nvSpPr>
            <p:cNvPr id="99" name="Rectangle 98"/>
            <p:cNvSpPr/>
            <p:nvPr/>
          </p:nvSpPr>
          <p:spPr>
            <a:xfrm>
              <a:off x="1115268" y="1591533"/>
              <a:ext cx="1908548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rgbClr val="000090"/>
                  </a:solidFill>
                </a:rPr>
                <a:t>Hair Length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100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102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00192" y="2420888"/>
            <a:ext cx="2376264" cy="490017"/>
            <a:chOff x="875171" y="1591533"/>
            <a:chExt cx="2376264" cy="490017"/>
          </a:xfrm>
        </p:grpSpPr>
        <p:sp>
          <p:nvSpPr>
            <p:cNvPr id="114" name="Rectangle 113"/>
            <p:cNvSpPr/>
            <p:nvPr/>
          </p:nvSpPr>
          <p:spPr>
            <a:xfrm>
              <a:off x="1115268" y="1591533"/>
              <a:ext cx="1908548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err="1">
                  <a:solidFill>
                    <a:srgbClr val="000090"/>
                  </a:solidFill>
                </a:rPr>
                <a:t>Color</a:t>
              </a:r>
              <a:r>
                <a:rPr lang="en-GB" sz="2400" dirty="0">
                  <a:solidFill>
                    <a:srgbClr val="000090"/>
                  </a:solidFill>
                </a:rPr>
                <a:t> Type 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115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117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156176" y="1610607"/>
            <a:ext cx="2376264" cy="490017"/>
            <a:chOff x="875171" y="1591533"/>
            <a:chExt cx="2376264" cy="490017"/>
          </a:xfrm>
        </p:grpSpPr>
        <p:sp>
          <p:nvSpPr>
            <p:cNvPr id="119" name="Rectangle 118"/>
            <p:cNvSpPr/>
            <p:nvPr/>
          </p:nvSpPr>
          <p:spPr>
            <a:xfrm>
              <a:off x="986286" y="1591533"/>
              <a:ext cx="2216820" cy="4320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err="1">
                  <a:solidFill>
                    <a:srgbClr val="000090"/>
                  </a:solidFill>
                </a:rPr>
                <a:t>Color</a:t>
              </a:r>
              <a:r>
                <a:rPr lang="en-GB" sz="2400" dirty="0">
                  <a:solidFill>
                    <a:srgbClr val="000090"/>
                  </a:solidFill>
                </a:rPr>
                <a:t> Contrast</a:t>
              </a:r>
              <a:endParaRPr lang="en-GB" sz="2000" dirty="0">
                <a:solidFill>
                  <a:srgbClr val="000090"/>
                </a:solidFill>
              </a:endParaRPr>
            </a:p>
          </p:txBody>
        </p:sp>
        <p:cxnSp>
          <p:nvCxnSpPr>
            <p:cNvPr id="120" name="Gerade Verbindung 84"/>
            <p:cNvCxnSpPr/>
            <p:nvPr/>
          </p:nvCxnSpPr>
          <p:spPr bwMode="auto">
            <a:xfrm flipV="1">
              <a:off x="974476" y="2023627"/>
              <a:ext cx="2204951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Oval 23"/>
            <p:cNvSpPr/>
            <p:nvPr/>
          </p:nvSpPr>
          <p:spPr bwMode="auto">
            <a:xfrm>
              <a:off x="875171" y="1973550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122" name="Oval 23"/>
            <p:cNvSpPr/>
            <p:nvPr/>
          </p:nvSpPr>
          <p:spPr bwMode="auto">
            <a:xfrm>
              <a:off x="3143435" y="19696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4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Data Mining Project Presentation – Group 6 – HWS 2016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Content Placeholder 5" descr="Bildschirmfoto 2013-11-14 um 14.29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r="14430"/>
          <a:stretch/>
        </p:blipFill>
        <p:spPr>
          <a:xfrm>
            <a:off x="737704" y="1513841"/>
            <a:ext cx="3347418" cy="4517278"/>
          </a:xfrm>
        </p:spPr>
      </p:pic>
      <p:grpSp>
        <p:nvGrpSpPr>
          <p:cNvPr id="8" name="Group 7"/>
          <p:cNvGrpSpPr/>
          <p:nvPr/>
        </p:nvGrpSpPr>
        <p:grpSpPr>
          <a:xfrm>
            <a:off x="4483202" y="2093442"/>
            <a:ext cx="4200423" cy="3711822"/>
            <a:chOff x="250825" y="1124745"/>
            <a:chExt cx="5753010" cy="4973597"/>
          </a:xfrm>
        </p:grpSpPr>
        <p:grpSp>
          <p:nvGrpSpPr>
            <p:cNvPr id="18" name="Group 17"/>
            <p:cNvGrpSpPr/>
            <p:nvPr/>
          </p:nvGrpSpPr>
          <p:grpSpPr>
            <a:xfrm>
              <a:off x="250825" y="1124745"/>
              <a:ext cx="3240000" cy="2309301"/>
              <a:chOff x="5826104" y="3140968"/>
              <a:chExt cx="1496580" cy="109936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169866" y="3140968"/>
                <a:ext cx="902449" cy="90009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mpd="sng">
                <a:noFill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26104" y="4063634"/>
                <a:ext cx="1496580" cy="17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i="1" smtClean="0"/>
                  <a:t>Daniel Helfer</a:t>
                </a:r>
                <a:endParaRPr lang="en-GB" sz="1200" i="1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0825" y="3789041"/>
              <a:ext cx="3240000" cy="2309301"/>
              <a:chOff x="5826104" y="3140968"/>
              <a:chExt cx="1496580" cy="109936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69866" y="3140968"/>
                <a:ext cx="902449" cy="90009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mpd="sng">
                <a:noFill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26104" y="4063634"/>
                <a:ext cx="1496580" cy="17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i="1" smtClean="0"/>
                  <a:t>Christoph Wagner</a:t>
                </a:r>
                <a:endParaRPr lang="en-GB" sz="1200" i="1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63835" y="1124745"/>
              <a:ext cx="3240000" cy="2309301"/>
              <a:chOff x="5826104" y="3140968"/>
              <a:chExt cx="1496580" cy="109936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169866" y="3140968"/>
                <a:ext cx="902449" cy="90009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mpd="sng">
                <a:noFill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26104" y="4063634"/>
                <a:ext cx="1496580" cy="17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i="1" dirty="0" err="1" smtClean="0"/>
                  <a:t>Timo</a:t>
                </a:r>
                <a:r>
                  <a:rPr lang="en-GB" sz="1200" i="1" dirty="0" smtClean="0"/>
                  <a:t> Sturm</a:t>
                </a:r>
                <a:endParaRPr lang="en-GB" sz="1200" i="1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763835" y="3789041"/>
              <a:ext cx="3240000" cy="2309301"/>
              <a:chOff x="5826104" y="3140968"/>
              <a:chExt cx="1496580" cy="109936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169866" y="3140968"/>
                <a:ext cx="902449" cy="90009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mpd="sng">
                <a:noFill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26104" y="4063634"/>
                <a:ext cx="1496580" cy="17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i="1" smtClean="0"/>
                  <a:t>Benjamin Socher</a:t>
                </a:r>
                <a:endParaRPr lang="en-GB" sz="1200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2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Pictures (</a:t>
            </a:r>
            <a:r>
              <a:rPr lang="de-DE" sz="1800" dirty="0" err="1"/>
              <a:t>Retrieved</a:t>
            </a:r>
            <a:r>
              <a:rPr lang="de-DE" sz="1800" dirty="0"/>
              <a:t> on 11.12.2016):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hlinkClick r:id="rId2"/>
              </a:rPr>
              <a:t>http://3.bp.blogspot.com/-PbkFNzdNMwc/U2wQhbWQ8gI/AAAAAAAAAUk/ih65CmBwAz0/s1600/fakta+anjing+dan+kucing.jpg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hlinkClick r:id="rId3"/>
              </a:rPr>
              <a:t>http://doxenkennelclub.wikia.com/wiki/File:So-cute-puppies-14749028-1600-1200.png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hlinkClick r:id="rId4"/>
              </a:rPr>
              <a:t>http://bilderfordeutch.blogspot.de/2016/02/katze.html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961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Project Presentation – Group 6 – HWS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412776"/>
            <a:ext cx="7524328" cy="47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Project Presentation – Group 6 – HWS 2016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268760"/>
            <a:ext cx="5549881" cy="26726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3952321"/>
            <a:ext cx="5321649" cy="234758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588224" y="227687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Dogs</a:t>
            </a:r>
          </a:p>
        </p:txBody>
      </p:sp>
      <p:sp>
        <p:nvSpPr>
          <p:cNvPr id="9" name="Rechteck 8"/>
          <p:cNvSpPr/>
          <p:nvPr/>
        </p:nvSpPr>
        <p:spPr>
          <a:xfrm>
            <a:off x="6588224" y="4655376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20808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090097" y="2132608"/>
            <a:ext cx="3809428" cy="33203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11" tIns="90011" rIns="90011" bIns="90011" numCol="1" anchor="t" anchorCtr="0" compatLnSpc="1">
            <a:prstTxWarp prst="textNoShape">
              <a:avLst/>
            </a:prstTxWarp>
          </a:bodyPr>
          <a:lstStyle>
            <a:lvl1pPr marL="288000" indent="-2844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defRPr sz="180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1pPr>
            <a:lvl2pPr marL="54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charset="2"/>
              <a:buChar char="-"/>
              <a:defRPr sz="1600">
                <a:solidFill>
                  <a:srgbClr val="404040"/>
                </a:solidFill>
                <a:latin typeface="+mn-lt"/>
                <a:ea typeface="ＭＳ Ｐゴシック" pitchFamily="-109" charset="-128"/>
              </a:defRPr>
            </a:lvl2pPr>
            <a:lvl3pPr marL="81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charset="2"/>
              <a:buChar char="-"/>
              <a:defRPr sz="160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3pPr>
            <a:lvl4pPr marL="108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lang="de-DE" sz="1600" dirty="0" smtClean="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4pPr>
            <a:lvl5pPr marL="135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 baseline="0">
                <a:solidFill>
                  <a:schemeClr val="bg2"/>
                </a:solidFill>
                <a:latin typeface="+mn-lt"/>
                <a:ea typeface="ＭＳ Ｐゴシック" pitchFamily="-109" charset="-128"/>
              </a:defRPr>
            </a:lvl5pPr>
            <a:lvl6pPr marL="162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6pPr>
            <a:lvl7pPr marL="189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7pPr>
            <a:lvl8pPr marL="216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8pPr>
            <a:lvl9pPr marL="243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 baseline="0">
                <a:solidFill>
                  <a:schemeClr val="bg2"/>
                </a:solidFill>
                <a:latin typeface="+mn-lt"/>
              </a:defRPr>
            </a:lvl9pPr>
          </a:lstStyle>
          <a:p>
            <a:pPr marL="373063" indent="-285750">
              <a:buFont typeface="Symbol" panose="05050102010706020507" pitchFamily="18" charset="2"/>
              <a:buChar char="-"/>
            </a:pPr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ung 11"/>
          <p:cNvGrpSpPr/>
          <p:nvPr/>
        </p:nvGrpSpPr>
        <p:grpSpPr>
          <a:xfrm>
            <a:off x="250825" y="1561867"/>
            <a:ext cx="4844762" cy="3891137"/>
            <a:chOff x="484956" y="2196872"/>
            <a:chExt cx="4715407" cy="4465557"/>
          </a:xfrm>
        </p:grpSpPr>
        <p:cxnSp>
          <p:nvCxnSpPr>
            <p:cNvPr id="13" name="Gerade Verbindung 35"/>
            <p:cNvCxnSpPr/>
            <p:nvPr/>
          </p:nvCxnSpPr>
          <p:spPr bwMode="auto">
            <a:xfrm>
              <a:off x="5195020" y="2196872"/>
              <a:ext cx="0" cy="446555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 Verbindung 83"/>
            <p:cNvCxnSpPr/>
            <p:nvPr/>
          </p:nvCxnSpPr>
          <p:spPr bwMode="auto">
            <a:xfrm flipV="1">
              <a:off x="484956" y="2203338"/>
              <a:ext cx="4715407" cy="187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322804" y="1124701"/>
            <a:ext cx="4844762" cy="43209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9968" tIns="46784" rIns="89968" bIns="46784" anchor="ctr"/>
          <a:lstStyle/>
          <a:p>
            <a:pPr defTabSz="1042620" eaLnBrk="0" hangingPunct="0">
              <a:buClr>
                <a:srgbClr val="FF8000"/>
              </a:buClr>
              <a:buSzPct val="75000"/>
              <a:defRPr/>
            </a:pPr>
            <a:r>
              <a:rPr lang="en-US" b="1" dirty="0">
                <a:solidFill>
                  <a:srgbClr val="0C157D"/>
                </a:solidFill>
                <a:ea typeface="ＭＳ Ｐゴシック" pitchFamily="-109" charset="-128"/>
              </a:rPr>
              <a:t>Final classification model for cats</a:t>
            </a:r>
          </a:p>
        </p:txBody>
      </p:sp>
      <p:grpSp>
        <p:nvGrpSpPr>
          <p:cNvPr id="19" name="Gruppierung 15"/>
          <p:cNvGrpSpPr/>
          <p:nvPr/>
        </p:nvGrpSpPr>
        <p:grpSpPr>
          <a:xfrm>
            <a:off x="362883" y="5467293"/>
            <a:ext cx="8418235" cy="626003"/>
            <a:chOff x="483613" y="6083142"/>
            <a:chExt cx="9717629" cy="722312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gray">
            <a:xfrm>
              <a:off x="488215" y="6083142"/>
              <a:ext cx="9713027" cy="722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/>
                <a:t>Decision Tree is our chosen adoption prediction model for cats and dogs</a:t>
              </a:r>
            </a:p>
          </p:txBody>
        </p:sp>
        <p:sp>
          <p:nvSpPr>
            <p:cNvPr id="21" name="Pfeil nach rechts 17"/>
            <p:cNvSpPr/>
            <p:nvPr/>
          </p:nvSpPr>
          <p:spPr bwMode="auto">
            <a:xfrm>
              <a:off x="483613" y="6084249"/>
              <a:ext cx="396050" cy="720099"/>
            </a:xfrm>
            <a:prstGeom prst="rightArrow">
              <a:avLst>
                <a:gd name="adj1" fmla="val 50000"/>
                <a:gd name="adj2" fmla="val 201887"/>
              </a:avLst>
            </a:prstGeom>
            <a:solidFill>
              <a:schemeClr val="accent6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82" tIns="52506" rIns="102645" bIns="525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de-DE">
                <a:solidFill>
                  <a:srgbClr val="646464"/>
                </a:solidFill>
                <a:latin typeface="Tahoma"/>
                <a:ea typeface="ＭＳ Ｐゴシック" charset="0"/>
                <a:cs typeface="Tahoma"/>
              </a:endParaRPr>
            </a:p>
          </p:txBody>
        </p:sp>
      </p:grpSp>
      <p:sp>
        <p:nvSpPr>
          <p:cNvPr id="5" name="Abgerundetes Rechteck 4"/>
          <p:cNvSpPr/>
          <p:nvPr/>
        </p:nvSpPr>
        <p:spPr>
          <a:xfrm>
            <a:off x="2256975" y="1772816"/>
            <a:ext cx="926715" cy="36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212632" y="3039125"/>
            <a:ext cx="926368" cy="36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sp>
        <p:nvSpPr>
          <p:cNvPr id="7" name="Rechteck 6"/>
          <p:cNvSpPr/>
          <p:nvPr/>
        </p:nvSpPr>
        <p:spPr>
          <a:xfrm>
            <a:off x="1883103" y="4945809"/>
            <a:ext cx="1368152" cy="360040"/>
          </a:xfrm>
          <a:prstGeom prst="rect">
            <a:avLst/>
          </a:prstGeom>
          <a:solidFill>
            <a:srgbClr val="B2EC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Adopted</a:t>
            </a:r>
          </a:p>
        </p:txBody>
      </p:sp>
      <p:sp>
        <p:nvSpPr>
          <p:cNvPr id="23" name="Rechteck 22"/>
          <p:cNvSpPr/>
          <p:nvPr/>
        </p:nvSpPr>
        <p:spPr>
          <a:xfrm>
            <a:off x="3535477" y="4945809"/>
            <a:ext cx="1368152" cy="360040"/>
          </a:xfrm>
          <a:prstGeom prst="rect">
            <a:avLst/>
          </a:prstGeom>
          <a:solidFill>
            <a:srgbClr val="EBB8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Adopted</a:t>
            </a:r>
          </a:p>
        </p:txBody>
      </p:sp>
      <p:sp>
        <p:nvSpPr>
          <p:cNvPr id="24" name="Rechteck 23"/>
          <p:cNvSpPr/>
          <p:nvPr/>
        </p:nvSpPr>
        <p:spPr>
          <a:xfrm>
            <a:off x="3064870" y="3039085"/>
            <a:ext cx="1368152" cy="360040"/>
          </a:xfrm>
          <a:prstGeom prst="rect">
            <a:avLst/>
          </a:prstGeom>
          <a:solidFill>
            <a:srgbClr val="EBB8B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Adopted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0825" y="4939775"/>
            <a:ext cx="1368152" cy="360040"/>
          </a:xfrm>
          <a:prstGeom prst="rect">
            <a:avLst/>
          </a:prstGeom>
          <a:solidFill>
            <a:srgbClr val="B2ECB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Adopted</a:t>
            </a:r>
          </a:p>
        </p:txBody>
      </p:sp>
      <p:cxnSp>
        <p:nvCxnSpPr>
          <p:cNvPr id="17" name="Gerade Verbindung mit Pfeil 16"/>
          <p:cNvCxnSpPr>
            <a:stCxn id="5" idx="2"/>
            <a:endCxn id="6" idx="0"/>
          </p:cNvCxnSpPr>
          <p:nvPr/>
        </p:nvCxnSpPr>
        <p:spPr>
          <a:xfrm flipH="1">
            <a:off x="1675816" y="2132816"/>
            <a:ext cx="1044517" cy="9063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2"/>
            <a:endCxn id="24" idx="0"/>
          </p:cNvCxnSpPr>
          <p:nvPr/>
        </p:nvCxnSpPr>
        <p:spPr>
          <a:xfrm>
            <a:off x="2720333" y="2132816"/>
            <a:ext cx="1028613" cy="9062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6" idx="2"/>
            <a:endCxn id="25" idx="0"/>
          </p:cNvCxnSpPr>
          <p:nvPr/>
        </p:nvCxnSpPr>
        <p:spPr>
          <a:xfrm flipH="1">
            <a:off x="934901" y="3399125"/>
            <a:ext cx="740915" cy="1540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6" idx="2"/>
            <a:endCxn id="7" idx="0"/>
          </p:cNvCxnSpPr>
          <p:nvPr/>
        </p:nvCxnSpPr>
        <p:spPr>
          <a:xfrm>
            <a:off x="1675816" y="3399125"/>
            <a:ext cx="891363" cy="15466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6" idx="2"/>
            <a:endCxn id="23" idx="0"/>
          </p:cNvCxnSpPr>
          <p:nvPr/>
        </p:nvCxnSpPr>
        <p:spPr>
          <a:xfrm>
            <a:off x="1675816" y="3399125"/>
            <a:ext cx="2543737" cy="15466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622961" y="2400407"/>
            <a:ext cx="610356" cy="30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39" name="Rechteck 38"/>
          <p:cNvSpPr/>
          <p:nvPr/>
        </p:nvSpPr>
        <p:spPr>
          <a:xfrm>
            <a:off x="3209748" y="2379024"/>
            <a:ext cx="610356" cy="30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01680" y="4005064"/>
            <a:ext cx="931632" cy="24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[0;75]</a:t>
            </a:r>
          </a:p>
        </p:txBody>
      </p:sp>
      <p:sp>
        <p:nvSpPr>
          <p:cNvPr id="45" name="Rechteck 44"/>
          <p:cNvSpPr/>
          <p:nvPr/>
        </p:nvSpPr>
        <p:spPr>
          <a:xfrm>
            <a:off x="1506011" y="4025941"/>
            <a:ext cx="1198729" cy="19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[75;547.5]</a:t>
            </a:r>
          </a:p>
        </p:txBody>
      </p:sp>
      <p:sp>
        <p:nvSpPr>
          <p:cNvPr id="46" name="Rechteck 45"/>
          <p:cNvSpPr/>
          <p:nvPr/>
        </p:nvSpPr>
        <p:spPr>
          <a:xfrm>
            <a:off x="2933322" y="4025940"/>
            <a:ext cx="1198729" cy="19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[547.5; ∞]</a:t>
            </a:r>
          </a:p>
        </p:txBody>
      </p:sp>
    </p:spTree>
    <p:extLst>
      <p:ext uri="{BB962C8B-B14F-4D97-AF65-F5344CB8AC3E}">
        <p14:creationId xmlns:p14="http://schemas.microsoft.com/office/powerpoint/2010/main" val="27744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properties are crucial for animal adoption?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4"/>
          <p:cNvSpPr/>
          <p:nvPr/>
        </p:nvSpPr>
        <p:spPr>
          <a:xfrm>
            <a:off x="2893925" y="2077275"/>
            <a:ext cx="614257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4"/>
          <p:cNvSpPr/>
          <p:nvPr/>
        </p:nvSpPr>
        <p:spPr>
          <a:xfrm>
            <a:off x="1898856" y="2453048"/>
            <a:ext cx="995069" cy="9809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Zylinder 16"/>
          <p:cNvSpPr/>
          <p:nvPr/>
        </p:nvSpPr>
        <p:spPr>
          <a:xfrm>
            <a:off x="491710" y="4509120"/>
            <a:ext cx="4215893" cy="1325090"/>
          </a:xfrm>
          <a:prstGeom prst="can">
            <a:avLst>
              <a:gd name="adj" fmla="val 26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Selection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Data Mining Project Presentation – Group 6 – HWS 2016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5163956" y="1790272"/>
            <a:ext cx="3729219" cy="43209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9968" tIns="46784" rIns="89968" bIns="46784" anchor="ctr"/>
          <a:lstStyle/>
          <a:p>
            <a:pPr defTabSz="104262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8000"/>
              </a:buClr>
              <a:buSzPct val="75000"/>
              <a:buFont typeface="Arial" charset="0"/>
              <a:buNone/>
              <a:defRPr/>
            </a:pPr>
            <a:r>
              <a:rPr lang="en-GB" b="1" smtClean="0">
                <a:solidFill>
                  <a:srgbClr val="0C157D"/>
                </a:solidFill>
                <a:ea typeface="ＭＳ Ｐゴシック" pitchFamily="-109" charset="-128"/>
              </a:rPr>
              <a:t>Comments</a:t>
            </a:r>
            <a:endParaRPr lang="en-GB" b="1">
              <a:solidFill>
                <a:srgbClr val="0C157D"/>
              </a:solidFill>
              <a:ea typeface="ＭＳ Ｐゴシック" pitchFamily="-109" charset="-128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250825" y="1340768"/>
            <a:ext cx="4708751" cy="43209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89968" tIns="46784" rIns="89968" bIns="46784" anchor="ctr"/>
          <a:lstStyle/>
          <a:p>
            <a:pPr defTabSz="1042620" eaLnBrk="0" hangingPunct="0">
              <a:buClr>
                <a:srgbClr val="FF8000"/>
              </a:buClr>
              <a:buSzPct val="75000"/>
              <a:defRPr/>
            </a:pPr>
            <a:r>
              <a:rPr lang="en-GB" b="1" smtClean="0">
                <a:solidFill>
                  <a:srgbClr val="0C157D"/>
                </a:solidFill>
                <a:ea typeface="ＭＳ Ｐゴシック" pitchFamily="-109" charset="-128"/>
              </a:rPr>
              <a:t>Data Sources and Number of Records</a:t>
            </a:r>
            <a:endParaRPr lang="en-GB" b="1">
              <a:solidFill>
                <a:srgbClr val="0C157D"/>
              </a:solidFill>
              <a:ea typeface="ＭＳ Ｐゴシック" pitchFamily="-109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086544" y="2222363"/>
            <a:ext cx="3806631" cy="208456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11" tIns="90011" rIns="90011" bIns="90011" numCol="1" anchor="t" anchorCtr="0" compatLnSpc="1">
            <a:prstTxWarp prst="textNoShape">
              <a:avLst/>
            </a:prstTxWarp>
          </a:bodyPr>
          <a:lstStyle>
            <a:lvl1pPr marL="288000" indent="-2844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defRPr sz="180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1pPr>
            <a:lvl2pPr marL="54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charset="2"/>
              <a:buChar char="-"/>
              <a:defRPr sz="1600">
                <a:solidFill>
                  <a:srgbClr val="404040"/>
                </a:solidFill>
                <a:latin typeface="+mn-lt"/>
                <a:ea typeface="ＭＳ Ｐゴシック" pitchFamily="-109" charset="-128"/>
              </a:defRPr>
            </a:lvl2pPr>
            <a:lvl3pPr marL="81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charset="2"/>
              <a:buChar char="-"/>
              <a:defRPr sz="160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3pPr>
            <a:lvl4pPr marL="108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lang="de-DE" sz="1600" dirty="0" smtClean="0">
                <a:solidFill>
                  <a:schemeClr val="bg2"/>
                </a:solidFill>
                <a:latin typeface="Tahoma"/>
                <a:ea typeface="ＭＳ Ｐゴシック" pitchFamily="-109" charset="-128"/>
                <a:cs typeface="Tahoma"/>
              </a:defRPr>
            </a:lvl4pPr>
            <a:lvl5pPr marL="1350000" indent="-270000" algn="l" defTabSz="995012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 baseline="0">
                <a:solidFill>
                  <a:schemeClr val="bg2"/>
                </a:solidFill>
                <a:latin typeface="+mn-lt"/>
                <a:ea typeface="ＭＳ Ｐゴシック" pitchFamily="-109" charset="-128"/>
              </a:defRPr>
            </a:lvl5pPr>
            <a:lvl6pPr marL="162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6pPr>
            <a:lvl7pPr marL="189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7pPr>
            <a:lvl8pPr marL="216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8pPr>
            <a:lvl9pPr marL="2430000" indent="-270000" algn="l" defTabSz="995012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Symbol" pitchFamily="18" charset="2"/>
              <a:buChar char="-"/>
              <a:defRPr sz="1600" baseline="0">
                <a:solidFill>
                  <a:schemeClr val="bg2"/>
                </a:solidFill>
                <a:latin typeface="+mn-lt"/>
              </a:defRPr>
            </a:lvl9pPr>
          </a:lstStyle>
          <a:p>
            <a:pPr marL="373063" indent="-285750">
              <a:buFont typeface="Wingdings" charset="2"/>
              <a:buChar char="§"/>
            </a:pPr>
            <a:r>
              <a:rPr lang="en-GB" sz="1400" kern="0" smtClean="0">
                <a:solidFill>
                  <a:schemeClr val="tx1"/>
                </a:solidFill>
                <a:latin typeface="Arial"/>
                <a:cs typeface="Arial"/>
              </a:rPr>
              <a:t>Decided to combine data set from two different sources to achieve improved results</a:t>
            </a:r>
          </a:p>
          <a:p>
            <a:pPr marL="373063" indent="-285750">
              <a:buFont typeface="Wingdings" charset="2"/>
              <a:buChar char="§"/>
            </a:pPr>
            <a:r>
              <a:rPr lang="en-GB" sz="1400" kern="0" smtClean="0">
                <a:solidFill>
                  <a:schemeClr val="tx1"/>
                </a:solidFill>
                <a:latin typeface="Arial"/>
                <a:cs typeface="Arial"/>
              </a:rPr>
              <a:t>Data records range from October 2013 to February 2016</a:t>
            </a:r>
          </a:p>
          <a:p>
            <a:pPr marL="373063" indent="-285750">
              <a:buFont typeface="Wingdings" charset="2"/>
              <a:buChar char="§"/>
            </a:pPr>
            <a:r>
              <a:rPr lang="en-GB" sz="1400" kern="0" smtClean="0">
                <a:solidFill>
                  <a:schemeClr val="tx1"/>
                </a:solidFill>
                <a:latin typeface="Arial"/>
                <a:cs typeface="Arial"/>
              </a:rPr>
              <a:t>10 different attributes, represented as polynominals</a:t>
            </a:r>
          </a:p>
          <a:p>
            <a:pPr marL="373063" indent="-285750">
              <a:buFont typeface="Wingdings" charset="2"/>
              <a:buChar char="§"/>
            </a:pPr>
            <a:r>
              <a:rPr lang="en-GB" sz="1400" kern="0" smtClean="0">
                <a:solidFill>
                  <a:schemeClr val="tx1"/>
                </a:solidFill>
                <a:latin typeface="Arial"/>
                <a:cs typeface="Arial"/>
              </a:rPr>
              <a:t>Dataset lacks completeness and consistency</a:t>
            </a:r>
          </a:p>
          <a:p>
            <a:pPr marL="533400" lvl="1" indent="-195263">
              <a:buFont typeface="Arial"/>
              <a:buChar char="•"/>
            </a:pPr>
            <a:r>
              <a:rPr lang="en-GB" sz="1200" smtClean="0">
                <a:latin typeface="Arial"/>
                <a:cs typeface="Arial"/>
              </a:rPr>
              <a:t>4,813 have an unknown </a:t>
            </a:r>
            <a:r>
              <a:rPr lang="en-GB" sz="1200" i="1" smtClean="0">
                <a:latin typeface="Arial"/>
                <a:cs typeface="Arial"/>
              </a:rPr>
              <a:t>SexUponOutcome </a:t>
            </a:r>
            <a:r>
              <a:rPr lang="en-GB" sz="1200" smtClean="0">
                <a:latin typeface="Arial"/>
                <a:cs typeface="Arial"/>
              </a:rPr>
              <a:t>value </a:t>
            </a:r>
          </a:p>
          <a:p>
            <a:pPr marL="533400" lvl="1" indent="-195263">
              <a:buFont typeface="Arial"/>
              <a:buChar char="•"/>
            </a:pPr>
            <a:r>
              <a:rPr lang="en-GB" sz="1200" smtClean="0">
                <a:latin typeface="Arial"/>
                <a:cs typeface="Arial"/>
              </a:rPr>
              <a:t>76 animals have </a:t>
            </a:r>
            <a:r>
              <a:rPr lang="en-GB" sz="1200" i="1" smtClean="0">
                <a:latin typeface="Arial"/>
                <a:cs typeface="Arial"/>
              </a:rPr>
              <a:t>AgeUponOutcome</a:t>
            </a:r>
            <a:br>
              <a:rPr lang="en-GB" sz="1200" i="1" smtClean="0">
                <a:latin typeface="Arial"/>
                <a:cs typeface="Arial"/>
              </a:rPr>
            </a:br>
            <a:r>
              <a:rPr lang="en-GB" sz="1200" smtClean="0">
                <a:latin typeface="Arial"/>
                <a:cs typeface="Arial"/>
              </a:rPr>
              <a:t>of ”0 years”</a:t>
            </a:r>
          </a:p>
          <a:p>
            <a:pPr marL="533400" lvl="1" indent="-195263">
              <a:buFont typeface="Arial"/>
              <a:buChar char="•"/>
            </a:pPr>
            <a:r>
              <a:rPr lang="en-GB" sz="1200" smtClean="0">
                <a:latin typeface="Arial"/>
                <a:cs typeface="Arial"/>
              </a:rPr>
              <a:t>25,159 animals have a combination of at least two colors</a:t>
            </a:r>
          </a:p>
          <a:p>
            <a:pPr marL="533400" lvl="1" indent="-195263">
              <a:buFont typeface="Arial"/>
              <a:buChar char="•"/>
            </a:pPr>
            <a:r>
              <a:rPr lang="en-GB" sz="1200" i="1" smtClean="0">
                <a:latin typeface="Arial"/>
                <a:cs typeface="Arial"/>
              </a:rPr>
              <a:t>AgeUponOutcome </a:t>
            </a:r>
            <a:r>
              <a:rPr lang="en-GB" sz="1200" smtClean="0">
                <a:latin typeface="Arial"/>
                <a:cs typeface="Arial"/>
              </a:rPr>
              <a:t>uses different time units such as day, month, and year </a:t>
            </a:r>
          </a:p>
          <a:p>
            <a:pPr marL="682213" lvl="1" indent="-342900">
              <a:buFont typeface="Arial"/>
              <a:buChar char="•"/>
            </a:pPr>
            <a:endParaRPr lang="en-GB" sz="1200" smtClean="0"/>
          </a:p>
          <a:p>
            <a:pPr marL="682213" lvl="1" indent="-342900">
              <a:buFont typeface="Arial"/>
              <a:buChar char="•"/>
            </a:pPr>
            <a:endParaRPr lang="en-GB" sz="1200" smtClean="0"/>
          </a:p>
          <a:p>
            <a:pPr marL="682213" lvl="1" indent="-342900">
              <a:buFont typeface="Arial"/>
              <a:buChar char="•"/>
            </a:pPr>
            <a:endParaRPr lang="en-GB" sz="1200" smtClean="0"/>
          </a:p>
          <a:p>
            <a:pPr marL="682213" lvl="1" indent="-342900">
              <a:buFont typeface="Arial"/>
              <a:buChar char="•"/>
            </a:pPr>
            <a:endParaRPr lang="en-GB" sz="1200" smtClean="0"/>
          </a:p>
          <a:p>
            <a:pPr marL="682213" lvl="1" indent="-342900">
              <a:buFont typeface="Arial"/>
              <a:buChar char="•"/>
            </a:pPr>
            <a:endParaRPr lang="en-GB" sz="1200" kern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73063" indent="-285750">
              <a:buFont typeface="Symbol" panose="05050102010706020507" pitchFamily="18" charset="2"/>
              <a:buChar char="-"/>
            </a:pPr>
            <a:endParaRPr lang="en-GB" sz="1400" kern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313" indent="0">
              <a:buNone/>
            </a:pPr>
            <a:endParaRPr lang="en-GB" sz="1400" kern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3063" indent="-285750">
              <a:buFont typeface="Symbol" panose="05050102010706020507" pitchFamily="18" charset="2"/>
              <a:buChar char="-"/>
            </a:pPr>
            <a:endParaRPr lang="en-GB" sz="1400" kern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3063" indent="-285750">
              <a:buFont typeface="Symbol" panose="05050102010706020507" pitchFamily="18" charset="2"/>
              <a:buChar char="-"/>
            </a:pPr>
            <a:endParaRPr lang="en-GB" sz="1400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84"/>
          <p:cNvCxnSpPr/>
          <p:nvPr/>
        </p:nvCxnSpPr>
        <p:spPr bwMode="auto">
          <a:xfrm>
            <a:off x="5139541" y="2223003"/>
            <a:ext cx="3747289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Gruppierung 11"/>
          <p:cNvGrpSpPr/>
          <p:nvPr/>
        </p:nvGrpSpPr>
        <p:grpSpPr>
          <a:xfrm>
            <a:off x="250825" y="1772859"/>
            <a:ext cx="4841205" cy="4248429"/>
            <a:chOff x="484956" y="2196872"/>
            <a:chExt cx="4715407" cy="7036490"/>
          </a:xfrm>
        </p:grpSpPr>
        <p:cxnSp>
          <p:nvCxnSpPr>
            <p:cNvPr id="68" name="Gerade Verbindung 35"/>
            <p:cNvCxnSpPr/>
            <p:nvPr/>
          </p:nvCxnSpPr>
          <p:spPr bwMode="auto">
            <a:xfrm>
              <a:off x="5195020" y="2196872"/>
              <a:ext cx="0" cy="703649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Gerade Verbindung 83"/>
            <p:cNvCxnSpPr/>
            <p:nvPr/>
          </p:nvCxnSpPr>
          <p:spPr bwMode="auto">
            <a:xfrm flipV="1">
              <a:off x="484956" y="2203338"/>
              <a:ext cx="4715407" cy="187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Oval 23"/>
          <p:cNvSpPr/>
          <p:nvPr/>
        </p:nvSpPr>
        <p:spPr bwMode="auto">
          <a:xfrm>
            <a:off x="5040309" y="2169003"/>
            <a:ext cx="107921" cy="1080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4364" tIns="52497" rIns="102626" bIns="52497" numCol="1" rtlCol="0" anchor="ctr" anchorCtr="0" compatLnSpc="1">
            <a:prstTxWarp prst="textNoShape">
              <a:avLst/>
            </a:prstTxWarp>
          </a:bodyPr>
          <a:lstStyle/>
          <a:p>
            <a:pPr algn="ctr" defTabSz="995012" fontAlgn="base">
              <a:spcBef>
                <a:spcPct val="0"/>
              </a:spcBef>
              <a:spcAft>
                <a:spcPct val="0"/>
              </a:spcAft>
              <a:buClr>
                <a:srgbClr val="FF8000"/>
              </a:buClr>
              <a:buSzPct val="75000"/>
              <a:buFont typeface="Arial" charset="0"/>
              <a:buNone/>
            </a:pPr>
            <a:endParaRPr lang="en-GB">
              <a:ea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1710" y="2514629"/>
            <a:ext cx="4215893" cy="774887"/>
            <a:chOff x="765332" y="2223003"/>
            <a:chExt cx="3872613" cy="774887"/>
          </a:xfrm>
        </p:grpSpPr>
        <p:sp>
          <p:nvSpPr>
            <p:cNvPr id="71" name="Zylinder 16"/>
            <p:cNvSpPr/>
            <p:nvPr/>
          </p:nvSpPr>
          <p:spPr>
            <a:xfrm>
              <a:off x="765332" y="2223003"/>
              <a:ext cx="1748148" cy="7670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Zylinder 14"/>
            <p:cNvSpPr/>
            <p:nvPr/>
          </p:nvSpPr>
          <p:spPr>
            <a:xfrm>
              <a:off x="2889797" y="2230871"/>
              <a:ext cx="1748148" cy="7670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Textfeld 17"/>
          <p:cNvSpPr txBox="1"/>
          <p:nvPr/>
        </p:nvSpPr>
        <p:spPr>
          <a:xfrm>
            <a:off x="491709" y="2814787"/>
            <a:ext cx="190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26,729</a:t>
            </a:r>
            <a:endParaRPr lang="en-GB"/>
          </a:p>
        </p:txBody>
      </p:sp>
      <p:sp>
        <p:nvSpPr>
          <p:cNvPr id="75" name="Textfeld 17"/>
          <p:cNvSpPr txBox="1"/>
          <p:nvPr/>
        </p:nvSpPr>
        <p:spPr>
          <a:xfrm>
            <a:off x="2804494" y="2814787"/>
            <a:ext cx="190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25,066</a:t>
            </a:r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0800000">
            <a:off x="476168" y="3429000"/>
            <a:ext cx="4215894" cy="504056"/>
          </a:xfrm>
          <a:prstGeom prst="triangl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feld 17"/>
          <p:cNvSpPr txBox="1"/>
          <p:nvPr/>
        </p:nvSpPr>
        <p:spPr>
          <a:xfrm>
            <a:off x="476168" y="1863536"/>
            <a:ext cx="190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Kaggle</a:t>
            </a:r>
            <a:endParaRPr lang="en-GB" b="1" smtClean="0">
              <a:ea typeface="ＭＳ Ｐゴシック" pitchFamily="-109" charset="-128"/>
            </a:endParaRPr>
          </a:p>
          <a:p>
            <a:pPr algn="ctr"/>
            <a:endParaRPr lang="en-GB"/>
          </a:p>
        </p:txBody>
      </p:sp>
      <p:sp>
        <p:nvSpPr>
          <p:cNvPr id="77" name="Textfeld 17"/>
          <p:cNvSpPr txBox="1"/>
          <p:nvPr/>
        </p:nvSpPr>
        <p:spPr>
          <a:xfrm>
            <a:off x="2804494" y="1878787"/>
            <a:ext cx="1903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Austin Animal Center</a:t>
            </a:r>
            <a:endParaRPr lang="en-GB" b="1" smtClean="0">
              <a:ea typeface="ＭＳ Ｐゴシック" pitchFamily="-109" charset="-128"/>
            </a:endParaRPr>
          </a:p>
          <a:p>
            <a:pPr algn="ctr"/>
            <a:endParaRPr lang="en-GB"/>
          </a:p>
        </p:txBody>
      </p:sp>
      <p:sp>
        <p:nvSpPr>
          <p:cNvPr id="82" name="Textfeld 17"/>
          <p:cNvSpPr txBox="1"/>
          <p:nvPr/>
        </p:nvSpPr>
        <p:spPr>
          <a:xfrm>
            <a:off x="491710" y="5147144"/>
            <a:ext cx="421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51,795 </a:t>
            </a:r>
            <a:endParaRPr lang="en-GB"/>
          </a:p>
        </p:txBody>
      </p:sp>
      <p:sp>
        <p:nvSpPr>
          <p:cNvPr id="89" name="Textfeld 17"/>
          <p:cNvSpPr txBox="1"/>
          <p:nvPr/>
        </p:nvSpPr>
        <p:spPr>
          <a:xfrm>
            <a:off x="485870" y="4031901"/>
            <a:ext cx="421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Final dataset for investigation</a:t>
            </a:r>
            <a:endParaRPr lang="en-GB"/>
          </a:p>
        </p:txBody>
      </p:sp>
      <p:pic>
        <p:nvPicPr>
          <p:cNvPr id="26" name="Grafik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41" y="1916054"/>
            <a:ext cx="425653" cy="3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Preprocessing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Data Mining Project Presentation – Group 6 – HWS 2016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  <a:endParaRPr lang="en-GB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smtClean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  <a:endParaRPr lang="en-GB" sz="150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smtClean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smtClean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  <a:endParaRPr lang="en-GB" sz="150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smtClean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  <a:endParaRPr lang="en-GB" sz="150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smtClean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  <a:endParaRPr lang="en-GB" sz="150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  <a:endParaRPr lang="en-GB"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  <a:endParaRPr lang="en-GB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  <a:endParaRPr lang="en-GB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  <a:endParaRPr lang="en-GB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smtClean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  <a:endParaRPr lang="en-GB" sz="1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 smtClean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  <a:endParaRPr lang="en-GB" sz="1200" i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4"/>
          <p:cNvSpPr/>
          <p:nvPr/>
        </p:nvSpPr>
        <p:spPr>
          <a:xfrm>
            <a:off x="156267" y="2061360"/>
            <a:ext cx="177591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79631" y="3820860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SexUpon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Outcome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50354" y="3863704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Color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9631" y="4747210"/>
            <a:ext cx="1325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 err="1">
                <a:solidFill>
                  <a:schemeClr val="bg2"/>
                </a:solidFill>
              </a:rPr>
              <a:t>Intact</a:t>
            </a:r>
            <a:r>
              <a:rPr lang="de-DE" sz="900" i="1" dirty="0">
                <a:solidFill>
                  <a:schemeClr val="bg2"/>
                </a:solidFill>
              </a:rPr>
              <a:t> Male,</a:t>
            </a:r>
            <a:r>
              <a:rPr lang="en-US" sz="900" i="1" dirty="0">
                <a:solidFill>
                  <a:schemeClr val="bg2"/>
                </a:solidFill>
              </a:rPr>
              <a:t> Intact Female,</a:t>
            </a:r>
          </a:p>
          <a:p>
            <a:pPr algn="ctr"/>
            <a:r>
              <a:rPr lang="en-US" sz="900" i="1" dirty="0">
                <a:solidFill>
                  <a:schemeClr val="bg2"/>
                </a:solidFill>
              </a:rPr>
              <a:t>Neutered Male, Spayed Female</a:t>
            </a:r>
            <a:endParaRPr lang="de-DE" sz="900" i="1" dirty="0">
              <a:solidFill>
                <a:schemeClr val="bg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631" y="2614576"/>
            <a:ext cx="13258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2"/>
                </a:solidFill>
              </a:rPr>
              <a:t>Lucy, Simba, Sparkles, </a:t>
            </a:r>
            <a:r>
              <a:rPr lang="mr-IN" sz="900" i="1" dirty="0">
                <a:solidFill>
                  <a:schemeClr val="bg2"/>
                </a:solidFill>
              </a:rPr>
              <a:t>…</a:t>
            </a:r>
            <a:endParaRPr lang="de-DE" sz="900" i="1" dirty="0">
              <a:solidFill>
                <a:schemeClr val="bg2"/>
              </a:solidFill>
            </a:endParaRPr>
          </a:p>
          <a:p>
            <a:pPr algn="ctr"/>
            <a:r>
              <a:rPr lang="en-US" sz="900" i="1" dirty="0" smtClean="0">
                <a:solidFill>
                  <a:schemeClr val="bg2"/>
                </a:solidFill>
              </a:rPr>
              <a:t>+17063 </a:t>
            </a:r>
            <a:r>
              <a:rPr lang="en-US" sz="900" i="1" dirty="0">
                <a:solidFill>
                  <a:schemeClr val="bg2"/>
                </a:solidFill>
              </a:rPr>
              <a:t>more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50354" y="4777472"/>
            <a:ext cx="13258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Black/White, Brown, </a:t>
            </a:r>
            <a:r>
              <a:rPr lang="de-DE" sz="900" i="1" dirty="0" err="1">
                <a:solidFill>
                  <a:schemeClr val="bg2"/>
                </a:solidFill>
              </a:rPr>
              <a:t>Torbie</a:t>
            </a:r>
            <a:r>
              <a:rPr lang="de-DE" sz="900" i="1" dirty="0">
                <a:solidFill>
                  <a:schemeClr val="bg2"/>
                </a:solidFill>
              </a:rPr>
              <a:t>, ... </a:t>
            </a:r>
            <a:r>
              <a:rPr lang="de-DE" sz="900" i="1" dirty="0" smtClean="0">
                <a:solidFill>
                  <a:schemeClr val="bg2"/>
                </a:solidFill>
              </a:rPr>
              <a:t>+462 </a:t>
            </a:r>
            <a:r>
              <a:rPr lang="de-DE" sz="900" i="1" dirty="0" err="1">
                <a:solidFill>
                  <a:schemeClr val="bg2"/>
                </a:solidFill>
              </a:rPr>
              <a:t>more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80462" y="1700808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Name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0825" y="1263652"/>
            <a:ext cx="2214403" cy="4685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0825" y="1263652"/>
            <a:ext cx="2214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9A4A7"/>
                </a:solidFill>
              </a:rPr>
              <a:t>Deriving Attributes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16363" y="1263652"/>
            <a:ext cx="3919243" cy="4685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616363" y="1263652"/>
            <a:ext cx="39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9A4A7"/>
                </a:solidFill>
              </a:rPr>
              <a:t>Grouping of Attributes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081622" y="3871306"/>
            <a:ext cx="1306872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Breed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044146" y="1700808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Breed Group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33843" y="4809109"/>
            <a:ext cx="13258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Chihuahua, German </a:t>
            </a:r>
            <a:r>
              <a:rPr lang="de-DE" sz="900" i="1" dirty="0" err="1">
                <a:solidFill>
                  <a:schemeClr val="bg2"/>
                </a:solidFill>
              </a:rPr>
              <a:t>Shepherd</a:t>
            </a:r>
            <a:r>
              <a:rPr lang="de-DE" sz="900" i="1" dirty="0">
                <a:solidFill>
                  <a:schemeClr val="bg2"/>
                </a:solidFill>
              </a:rPr>
              <a:t>, Pointer,...</a:t>
            </a:r>
          </a:p>
          <a:p>
            <a:pPr algn="ctr"/>
            <a:r>
              <a:rPr lang="de-DE" sz="900" i="1" dirty="0">
                <a:solidFill>
                  <a:schemeClr val="bg2"/>
                </a:solidFill>
              </a:rPr>
              <a:t>+</a:t>
            </a:r>
            <a:r>
              <a:rPr lang="de-DE" sz="900" i="1" dirty="0" smtClean="0">
                <a:solidFill>
                  <a:schemeClr val="bg2"/>
                </a:solidFill>
              </a:rPr>
              <a:t>1713 </a:t>
            </a:r>
            <a:r>
              <a:rPr lang="de-DE" sz="900" i="1" dirty="0" err="1">
                <a:solidFill>
                  <a:schemeClr val="bg2"/>
                </a:solidFill>
              </a:rPr>
              <a:t>more</a:t>
            </a:r>
            <a:r>
              <a:rPr lang="de-DE" sz="900" i="1" dirty="0">
                <a:solidFill>
                  <a:schemeClr val="bg2"/>
                </a:solidFill>
              </a:rPr>
              <a:t> 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146" y="2583168"/>
            <a:ext cx="132580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Working, Herding, Terrier, </a:t>
            </a:r>
            <a:r>
              <a:rPr lang="de-DE" sz="900" i="1" dirty="0" err="1">
                <a:solidFill>
                  <a:schemeClr val="bg2"/>
                </a:solidFill>
              </a:rPr>
              <a:t>Toy</a:t>
            </a:r>
            <a:r>
              <a:rPr lang="de-DE" sz="900" i="1" dirty="0">
                <a:solidFill>
                  <a:schemeClr val="bg2"/>
                </a:solidFill>
              </a:rPr>
              <a:t>, </a:t>
            </a:r>
            <a:r>
              <a:rPr lang="de-DE" sz="900" i="1" dirty="0" err="1">
                <a:solidFill>
                  <a:schemeClr val="bg2"/>
                </a:solidFill>
              </a:rPr>
              <a:t>Sporting</a:t>
            </a:r>
            <a:r>
              <a:rPr lang="de-DE" sz="900" i="1" dirty="0">
                <a:solidFill>
                  <a:schemeClr val="bg2"/>
                </a:solidFill>
              </a:rPr>
              <a:t>, Non-</a:t>
            </a:r>
            <a:r>
              <a:rPr lang="de-DE" sz="900" i="1" dirty="0" err="1">
                <a:solidFill>
                  <a:schemeClr val="bg2"/>
                </a:solidFill>
              </a:rPr>
              <a:t>Sporting</a:t>
            </a:r>
            <a:r>
              <a:rPr lang="de-DE" sz="900" i="1" dirty="0">
                <a:solidFill>
                  <a:schemeClr val="bg2"/>
                </a:solidFill>
              </a:rPr>
              <a:t>, </a:t>
            </a:r>
            <a:r>
              <a:rPr lang="de-DE" sz="900" i="1" dirty="0" err="1">
                <a:solidFill>
                  <a:schemeClr val="bg2"/>
                </a:solidFill>
              </a:rPr>
              <a:t>Hound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107577" y="1700808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Age Outcome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7577" y="2614576"/>
            <a:ext cx="13258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5 </a:t>
            </a:r>
            <a:r>
              <a:rPr lang="de-DE" sz="900" i="1" dirty="0" err="1">
                <a:solidFill>
                  <a:schemeClr val="bg2"/>
                </a:solidFill>
              </a:rPr>
              <a:t>years</a:t>
            </a:r>
            <a:r>
              <a:rPr lang="de-DE" sz="900" i="1" dirty="0">
                <a:solidFill>
                  <a:schemeClr val="bg2"/>
                </a:solidFill>
              </a:rPr>
              <a:t>, 3 </a:t>
            </a:r>
            <a:r>
              <a:rPr lang="de-DE" sz="900" i="1" dirty="0" err="1">
                <a:solidFill>
                  <a:schemeClr val="bg2"/>
                </a:solidFill>
              </a:rPr>
              <a:t>months</a:t>
            </a:r>
            <a:r>
              <a:rPr lang="de-DE" sz="900" i="1" dirty="0">
                <a:solidFill>
                  <a:schemeClr val="bg2"/>
                </a:solidFill>
              </a:rPr>
              <a:t>, 16 </a:t>
            </a:r>
            <a:r>
              <a:rPr lang="de-DE" sz="900" i="1" dirty="0" err="1">
                <a:solidFill>
                  <a:schemeClr val="bg2"/>
                </a:solidFill>
              </a:rPr>
              <a:t>days</a:t>
            </a:r>
            <a:r>
              <a:rPr lang="de-DE" sz="900" i="1" dirty="0">
                <a:solidFill>
                  <a:schemeClr val="bg2"/>
                </a:solidFill>
              </a:rPr>
              <a:t>,..</a:t>
            </a:r>
            <a:r>
              <a:rPr lang="de-DE" sz="900" i="1" dirty="0" smtClean="0">
                <a:solidFill>
                  <a:schemeClr val="bg2"/>
                </a:solidFill>
              </a:rPr>
              <a:t>.+41 </a:t>
            </a:r>
            <a:r>
              <a:rPr lang="de-DE" sz="900" i="1" dirty="0" err="1">
                <a:solidFill>
                  <a:schemeClr val="bg2"/>
                </a:solidFill>
              </a:rPr>
              <a:t>more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678772" y="1263652"/>
            <a:ext cx="2214403" cy="4685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678772" y="1263652"/>
            <a:ext cx="2214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9A4A7"/>
                </a:solidFill>
              </a:rPr>
              <a:t>Normalization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686789" y="1707264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has</a:t>
            </a:r>
            <a:b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Name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6789" y="2631025"/>
            <a:ext cx="13258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2"/>
                </a:solidFill>
              </a:rPr>
              <a:t>True, False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72647" y="4032960"/>
            <a:ext cx="133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Male, </a:t>
            </a:r>
            <a:r>
              <a:rPr lang="de-DE" sz="900" i="1" dirty="0" err="1">
                <a:solidFill>
                  <a:schemeClr val="bg2"/>
                </a:solidFill>
              </a:rPr>
              <a:t>Female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72647" y="4526662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Fertility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79631" y="3130590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Sex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2647" y="5393092"/>
            <a:ext cx="133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True, </a:t>
            </a:r>
            <a:r>
              <a:rPr lang="de-DE" sz="900" i="1" dirty="0" err="1">
                <a:solidFill>
                  <a:schemeClr val="bg2"/>
                </a:solidFill>
              </a:rPr>
              <a:t>False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062689" y="4526662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Hair Length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1622" y="5451432"/>
            <a:ext cx="13258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Small, Medium, Large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072992" y="3130590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62689" y="4075995"/>
            <a:ext cx="13258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Small, Medium, Large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915817" y="1599295"/>
            <a:ext cx="1584176" cy="1430779"/>
          </a:xfrm>
          <a:prstGeom prst="roundRect">
            <a:avLst/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915817" y="3077212"/>
            <a:ext cx="1584176" cy="2546712"/>
          </a:xfrm>
          <a:prstGeom prst="roundRect">
            <a:avLst/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740052" y="4521916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Color Contrast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58985" y="5446686"/>
            <a:ext cx="13258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Dark, Light, Mixed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50355" y="3125844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Color </a:t>
            </a:r>
            <a:br>
              <a:rPr lang="en-US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Type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40052" y="4071249"/>
            <a:ext cx="13258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Single-</a:t>
            </a:r>
            <a:r>
              <a:rPr lang="de-DE" sz="900" i="1" dirty="0" err="1">
                <a:solidFill>
                  <a:schemeClr val="bg2"/>
                </a:solidFill>
              </a:rPr>
              <a:t>colored</a:t>
            </a:r>
            <a:r>
              <a:rPr lang="de-DE" sz="900" i="1" dirty="0">
                <a:solidFill>
                  <a:schemeClr val="bg2"/>
                </a:solidFill>
              </a:rPr>
              <a:t>, Multi-</a:t>
            </a:r>
            <a:r>
              <a:rPr lang="de-DE" sz="900" i="1" dirty="0" err="1">
                <a:solidFill>
                  <a:schemeClr val="bg2"/>
                </a:solidFill>
              </a:rPr>
              <a:t>colored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06745" y="2621032"/>
            <a:ext cx="13258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00" i="1" dirty="0">
                <a:solidFill>
                  <a:schemeClr val="bg2"/>
                </a:solidFill>
              </a:rPr>
              <a:t>1 </a:t>
            </a:r>
            <a:r>
              <a:rPr lang="de-DE" sz="900" i="1" dirty="0" err="1">
                <a:solidFill>
                  <a:schemeClr val="bg2"/>
                </a:solidFill>
              </a:rPr>
              <a:t>day</a:t>
            </a:r>
            <a:r>
              <a:rPr lang="de-DE" sz="900" i="1" dirty="0">
                <a:solidFill>
                  <a:schemeClr val="bg2"/>
                </a:solidFill>
              </a:rPr>
              <a:t> – 5600 </a:t>
            </a:r>
            <a:r>
              <a:rPr lang="de-DE" sz="900" i="1" dirty="0" err="1">
                <a:solidFill>
                  <a:schemeClr val="bg2"/>
                </a:solidFill>
              </a:rPr>
              <a:t>days</a:t>
            </a:r>
            <a:endParaRPr lang="en-US" sz="900" i="1" dirty="0">
              <a:solidFill>
                <a:schemeClr val="bg2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107577" y="1707264"/>
            <a:ext cx="1325805" cy="875904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Age Normalized</a:t>
            </a:r>
          </a:p>
        </p:txBody>
      </p:sp>
    </p:spTree>
    <p:extLst>
      <p:ext uri="{BB962C8B-B14F-4D97-AF65-F5344CB8AC3E}">
        <p14:creationId xmlns:p14="http://schemas.microsoft.com/office/powerpoint/2010/main" val="22923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3" grpId="0" animBg="1"/>
      <p:bldP spid="28" grpId="0"/>
      <p:bldP spid="33" grpId="0"/>
      <p:bldP spid="44" grpId="0"/>
      <p:bldP spid="52" grpId="0" animBg="1"/>
      <p:bldP spid="41" grpId="0" animBg="1"/>
      <p:bldP spid="37" grpId="0" animBg="1"/>
      <p:bldP spid="42" grpId="0"/>
      <p:bldP spid="66" grpId="0"/>
      <p:bldP spid="83" grpId="0" animBg="1"/>
      <p:bldP spid="86" grpId="0"/>
      <p:bldP spid="101" grpId="0" animBg="1"/>
      <p:bldP spid="102" grpId="0"/>
      <p:bldP spid="103" grpId="0"/>
      <p:bldP spid="104" grpId="0" animBg="1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 animBg="1"/>
      <p:bldP spid="113" grpId="0" animBg="1"/>
      <p:bldP spid="114" grpId="0"/>
      <p:bldP spid="115" grpId="0" animBg="1"/>
      <p:bldP spid="116" grpId="0"/>
      <p:bldP spid="122" grpId="0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4"/>
          <p:cNvSpPr/>
          <p:nvPr/>
        </p:nvSpPr>
        <p:spPr>
          <a:xfrm>
            <a:off x="6075415" y="2077275"/>
            <a:ext cx="2951032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"/>
          <p:cNvSpPr/>
          <p:nvPr/>
        </p:nvSpPr>
        <p:spPr>
          <a:xfrm>
            <a:off x="5482820" y="2597285"/>
            <a:ext cx="592595" cy="7341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5203" b="-45203"/>
          <a:stretch>
            <a:fillRect/>
          </a:stretch>
        </p:blipFill>
        <p:spPr>
          <a:xfrm>
            <a:off x="250825" y="1793255"/>
            <a:ext cx="8642350" cy="5164137"/>
          </a:xfrm>
        </p:spPr>
      </p:pic>
      <p:grpSp>
        <p:nvGrpSpPr>
          <p:cNvPr id="8" name="Group 7"/>
          <p:cNvGrpSpPr/>
          <p:nvPr/>
        </p:nvGrpSpPr>
        <p:grpSpPr>
          <a:xfrm>
            <a:off x="1812355" y="4098640"/>
            <a:ext cx="1998920" cy="2759360"/>
            <a:chOff x="1708984" y="3405944"/>
            <a:chExt cx="1998920" cy="2759360"/>
          </a:xfrm>
        </p:grpSpPr>
        <p:sp>
          <p:nvSpPr>
            <p:cNvPr id="13" name="Rectangle 12"/>
            <p:cNvSpPr/>
            <p:nvPr/>
          </p:nvSpPr>
          <p:spPr>
            <a:xfrm>
              <a:off x="1816984" y="4221088"/>
              <a:ext cx="1890920" cy="19442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C157D"/>
                  </a:solidFill>
                  <a:latin typeface="Arial"/>
                  <a:cs typeface="Arial"/>
                </a:rPr>
                <a:t>Creating</a:t>
              </a:r>
              <a:r>
                <a:rPr lang="en-US" sz="1600" dirty="0">
                  <a:solidFill>
                    <a:srgbClr val="0C157D"/>
                  </a:solidFill>
                  <a:latin typeface="Arial"/>
                  <a:cs typeface="Arial"/>
                </a:rPr>
                <a:t> different attribute subsets</a:t>
              </a:r>
            </a:p>
          </p:txBody>
        </p:sp>
        <p:cxnSp>
          <p:nvCxnSpPr>
            <p:cNvPr id="37" name="Gerade Verbindung 84"/>
            <p:cNvCxnSpPr/>
            <p:nvPr/>
          </p:nvCxnSpPr>
          <p:spPr bwMode="auto">
            <a:xfrm rot="16200000" flipV="1">
              <a:off x="1064030" y="4200666"/>
              <a:ext cx="1403240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23"/>
            <p:cNvSpPr/>
            <p:nvPr/>
          </p:nvSpPr>
          <p:spPr bwMode="auto">
            <a:xfrm>
              <a:off x="1708984" y="340594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39" name="Oval 23"/>
            <p:cNvSpPr/>
            <p:nvPr/>
          </p:nvSpPr>
          <p:spPr bwMode="auto">
            <a:xfrm>
              <a:off x="1710416" y="479715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85248" y="4054016"/>
            <a:ext cx="1998920" cy="2327312"/>
            <a:chOff x="1708984" y="3405944"/>
            <a:chExt cx="1998920" cy="2327312"/>
          </a:xfrm>
        </p:grpSpPr>
        <p:sp>
          <p:nvSpPr>
            <p:cNvPr id="45" name="Rectangle 44"/>
            <p:cNvSpPr/>
            <p:nvPr/>
          </p:nvSpPr>
          <p:spPr>
            <a:xfrm>
              <a:off x="1816984" y="3789040"/>
              <a:ext cx="1890920" cy="19442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C157D"/>
                  </a:solidFill>
                  <a:latin typeface="Arial"/>
                  <a:cs typeface="Arial"/>
                </a:rPr>
                <a:t>Aggregating</a:t>
              </a:r>
              <a:r>
                <a:rPr lang="en-US" sz="1600" dirty="0">
                  <a:solidFill>
                    <a:srgbClr val="0C157D"/>
                  </a:solidFill>
                  <a:latin typeface="Arial"/>
                  <a:cs typeface="Arial"/>
                </a:rPr>
                <a:t> outcome types into adopted and not adopted</a:t>
              </a:r>
            </a:p>
          </p:txBody>
        </p:sp>
        <p:cxnSp>
          <p:nvCxnSpPr>
            <p:cNvPr id="46" name="Gerade Verbindung 84"/>
            <p:cNvCxnSpPr/>
            <p:nvPr/>
          </p:nvCxnSpPr>
          <p:spPr bwMode="auto">
            <a:xfrm rot="16200000" flipV="1">
              <a:off x="1064030" y="4200666"/>
              <a:ext cx="1403240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23"/>
            <p:cNvSpPr/>
            <p:nvPr/>
          </p:nvSpPr>
          <p:spPr bwMode="auto">
            <a:xfrm>
              <a:off x="1708984" y="340594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48" name="Oval 23"/>
            <p:cNvSpPr/>
            <p:nvPr/>
          </p:nvSpPr>
          <p:spPr bwMode="auto">
            <a:xfrm>
              <a:off x="1710416" y="479715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8144" y="1628800"/>
            <a:ext cx="1998920" cy="1944216"/>
            <a:chOff x="1708984" y="3377829"/>
            <a:chExt cx="1998920" cy="1944216"/>
          </a:xfrm>
        </p:grpSpPr>
        <p:sp>
          <p:nvSpPr>
            <p:cNvPr id="50" name="Rectangle 49"/>
            <p:cNvSpPr/>
            <p:nvPr/>
          </p:nvSpPr>
          <p:spPr>
            <a:xfrm>
              <a:off x="1816984" y="3377829"/>
              <a:ext cx="1890920" cy="19442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C157D"/>
                  </a:solidFill>
                  <a:latin typeface="Arial"/>
                  <a:cs typeface="Arial"/>
                </a:rPr>
                <a:t>Discretizing</a:t>
              </a:r>
              <a:r>
                <a:rPr lang="en-US" sz="1600" dirty="0">
                  <a:solidFill>
                    <a:srgbClr val="0C157D"/>
                  </a:solidFill>
                  <a:latin typeface="Arial"/>
                  <a:cs typeface="Arial"/>
                </a:rPr>
                <a:t> age into three </a:t>
              </a:r>
              <a:r>
                <a:rPr lang="en-US" sz="1600" dirty="0" smtClean="0">
                  <a:solidFill>
                    <a:srgbClr val="0C157D"/>
                  </a:solidFill>
                  <a:latin typeface="Arial"/>
                  <a:cs typeface="Arial"/>
                </a:rPr>
                <a:t>balanced bins</a:t>
              </a:r>
              <a:endParaRPr lang="en-US" sz="1600" dirty="0">
                <a:solidFill>
                  <a:srgbClr val="0C157D"/>
                </a:solidFill>
                <a:latin typeface="Arial"/>
                <a:cs typeface="Arial"/>
              </a:endParaRPr>
            </a:p>
          </p:txBody>
        </p:sp>
        <p:cxnSp>
          <p:nvCxnSpPr>
            <p:cNvPr id="51" name="Gerade Verbindung 84"/>
            <p:cNvCxnSpPr/>
            <p:nvPr/>
          </p:nvCxnSpPr>
          <p:spPr bwMode="auto">
            <a:xfrm rot="16200000" flipV="1">
              <a:off x="1064030" y="4200666"/>
              <a:ext cx="1403240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Oval 23"/>
            <p:cNvSpPr/>
            <p:nvPr/>
          </p:nvSpPr>
          <p:spPr bwMode="auto">
            <a:xfrm>
              <a:off x="1708984" y="340594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53" name="Oval 23"/>
            <p:cNvSpPr/>
            <p:nvPr/>
          </p:nvSpPr>
          <p:spPr bwMode="auto">
            <a:xfrm>
              <a:off x="1710416" y="479715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39080" y="1628800"/>
            <a:ext cx="1998920" cy="1944216"/>
            <a:chOff x="1708984" y="3381468"/>
            <a:chExt cx="1998920" cy="1944216"/>
          </a:xfrm>
        </p:grpSpPr>
        <p:sp>
          <p:nvSpPr>
            <p:cNvPr id="36" name="Rectangle 35"/>
            <p:cNvSpPr/>
            <p:nvPr/>
          </p:nvSpPr>
          <p:spPr>
            <a:xfrm>
              <a:off x="1816984" y="3381468"/>
              <a:ext cx="1890920" cy="19442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C157D"/>
                  </a:solidFill>
                  <a:latin typeface="Arial"/>
                  <a:cs typeface="Arial"/>
                </a:rPr>
                <a:t>Filtering</a:t>
              </a:r>
              <a:r>
                <a:rPr lang="en-US" sz="1600" dirty="0">
                  <a:solidFill>
                    <a:srgbClr val="0C157D"/>
                  </a:solidFill>
                  <a:latin typeface="Arial"/>
                  <a:cs typeface="Arial"/>
                </a:rPr>
                <a:t> records that are incomplete and inconsistent</a:t>
              </a:r>
            </a:p>
          </p:txBody>
        </p:sp>
        <p:cxnSp>
          <p:nvCxnSpPr>
            <p:cNvPr id="40" name="Gerade Verbindung 84"/>
            <p:cNvCxnSpPr/>
            <p:nvPr/>
          </p:nvCxnSpPr>
          <p:spPr bwMode="auto">
            <a:xfrm rot="16200000" flipV="1">
              <a:off x="1064030" y="4200666"/>
              <a:ext cx="1403240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23"/>
            <p:cNvSpPr/>
            <p:nvPr/>
          </p:nvSpPr>
          <p:spPr bwMode="auto">
            <a:xfrm>
              <a:off x="1708984" y="340594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42" name="Oval 23"/>
            <p:cNvSpPr/>
            <p:nvPr/>
          </p:nvSpPr>
          <p:spPr bwMode="auto">
            <a:xfrm>
              <a:off x="1710416" y="479715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1814" y="1628800"/>
            <a:ext cx="1998192" cy="1991748"/>
            <a:chOff x="1708984" y="3405944"/>
            <a:chExt cx="1998192" cy="1991748"/>
          </a:xfrm>
        </p:grpSpPr>
        <p:sp>
          <p:nvSpPr>
            <p:cNvPr id="55" name="Rectangle 54"/>
            <p:cNvSpPr/>
            <p:nvPr/>
          </p:nvSpPr>
          <p:spPr>
            <a:xfrm>
              <a:off x="1816256" y="3453476"/>
              <a:ext cx="1890920" cy="19442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rgbClr val="0C157D"/>
                  </a:solidFill>
                  <a:latin typeface="Arial"/>
                  <a:cs typeface="Arial"/>
                </a:rPr>
                <a:t>Importing </a:t>
              </a:r>
              <a:r>
                <a:rPr lang="en-US" sz="1600" dirty="0" smtClean="0">
                  <a:solidFill>
                    <a:srgbClr val="0C157D"/>
                  </a:solidFill>
                  <a:latin typeface="Arial"/>
                  <a:cs typeface="Arial"/>
                </a:rPr>
                <a:t>preprocessed</a:t>
              </a:r>
              <a:r>
                <a:rPr lang="en-US" sz="1600" b="1" dirty="0" smtClean="0">
                  <a:solidFill>
                    <a:srgbClr val="0C157D"/>
                  </a:solidFill>
                  <a:latin typeface="Arial"/>
                  <a:cs typeface="Arial"/>
                </a:rPr>
                <a:t> </a:t>
              </a:r>
              <a:br>
                <a:rPr lang="en-US" sz="1600" b="1" dirty="0" smtClean="0">
                  <a:solidFill>
                    <a:srgbClr val="0C157D"/>
                  </a:solidFill>
                  <a:latin typeface="Arial"/>
                  <a:cs typeface="Arial"/>
                </a:rPr>
              </a:br>
              <a:r>
                <a:rPr lang="en-US" sz="1600" dirty="0" smtClean="0">
                  <a:solidFill>
                    <a:srgbClr val="0C157D"/>
                  </a:solidFill>
                  <a:latin typeface="Arial"/>
                  <a:cs typeface="Arial"/>
                </a:rPr>
                <a:t>data </a:t>
              </a:r>
              <a:r>
                <a:rPr lang="en-US" sz="1600" dirty="0">
                  <a:solidFill>
                    <a:srgbClr val="0C157D"/>
                  </a:solidFill>
                  <a:latin typeface="Arial"/>
                  <a:cs typeface="Arial"/>
                </a:rPr>
                <a:t>set </a:t>
              </a:r>
            </a:p>
          </p:txBody>
        </p:sp>
        <p:cxnSp>
          <p:nvCxnSpPr>
            <p:cNvPr id="56" name="Gerade Verbindung 84"/>
            <p:cNvCxnSpPr/>
            <p:nvPr/>
          </p:nvCxnSpPr>
          <p:spPr bwMode="auto">
            <a:xfrm rot="16200000" flipV="1">
              <a:off x="1064030" y="4200666"/>
              <a:ext cx="1403240" cy="392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Oval 23"/>
            <p:cNvSpPr/>
            <p:nvPr/>
          </p:nvSpPr>
          <p:spPr bwMode="auto">
            <a:xfrm>
              <a:off x="1708984" y="340594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58" name="Oval 23"/>
            <p:cNvSpPr/>
            <p:nvPr/>
          </p:nvSpPr>
          <p:spPr bwMode="auto">
            <a:xfrm>
              <a:off x="1710416" y="479715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124</TotalTime>
  <Words>859</Words>
  <Application>Microsoft Macintosh PowerPoint</Application>
  <PresentationFormat>On-screen Show (4:3)</PresentationFormat>
  <Paragraphs>299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Agfa Rotis Semi Serif</vt:lpstr>
      <vt:lpstr>Arial</vt:lpstr>
      <vt:lpstr>ＭＳ Ｐゴシック</vt:lpstr>
      <vt:lpstr>Symbol</vt:lpstr>
      <vt:lpstr>Tahoma</vt:lpstr>
      <vt:lpstr>Times New Roman</vt:lpstr>
      <vt:lpstr>Webdings</vt:lpstr>
      <vt:lpstr>Wingdings</vt:lpstr>
      <vt:lpstr>Präsentation_Englisch V2</vt:lpstr>
      <vt:lpstr>Survival of the Fittest – a Sophisticated Data Mining Analysis of Shelter Animals</vt:lpstr>
      <vt:lpstr>What properties are crucial for animal adoption?</vt:lpstr>
      <vt:lpstr>Agenda</vt:lpstr>
      <vt:lpstr>Selection</vt:lpstr>
      <vt:lpstr>Selection</vt:lpstr>
      <vt:lpstr>Preprocessing</vt:lpstr>
      <vt:lpstr>Preprocessing</vt:lpstr>
      <vt:lpstr>Transformation</vt:lpstr>
      <vt:lpstr>Transformation</vt:lpstr>
      <vt:lpstr>Data Mining</vt:lpstr>
      <vt:lpstr>Data Mining</vt:lpstr>
      <vt:lpstr>Evaluation &amp; Interpretation</vt:lpstr>
      <vt:lpstr>Evaluation &amp; Interpretation</vt:lpstr>
      <vt:lpstr>What properties are crucial for animal adoption?</vt:lpstr>
      <vt:lpstr>Questions &amp; Answers</vt:lpstr>
      <vt:lpstr>Sources</vt:lpstr>
      <vt:lpstr>Backup</vt:lpstr>
      <vt:lpstr>Backup</vt:lpstr>
      <vt:lpstr>Backup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Timo Sturm</cp:lastModifiedBy>
  <cp:revision>345</cp:revision>
  <cp:lastPrinted>2013-04-17T11:44:28Z</cp:lastPrinted>
  <dcterms:created xsi:type="dcterms:W3CDTF">2011-05-26T14:08:38Z</dcterms:created>
  <dcterms:modified xsi:type="dcterms:W3CDTF">2017-04-19T10:28:13Z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