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341" r:id="rId7"/>
    <p:sldId id="329" r:id="rId8"/>
    <p:sldId id="345" r:id="rId9"/>
    <p:sldId id="346" r:id="rId10"/>
    <p:sldId id="331" r:id="rId11"/>
    <p:sldId id="347" r:id="rId12"/>
    <p:sldId id="348" r:id="rId13"/>
    <p:sldId id="349" r:id="rId14"/>
    <p:sldId id="350" r:id="rId15"/>
    <p:sldId id="351" r:id="rId16"/>
    <p:sldId id="352" r:id="rId17"/>
    <p:sldId id="338" r:id="rId18"/>
    <p:sldId id="343" r:id="rId19"/>
    <p:sldId id="344" r:id="rId20"/>
    <p:sldId id="342" r:id="rId21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F6F8FA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2163" autoAdjust="0"/>
  </p:normalViewPr>
  <p:slideViewPr>
    <p:cSldViewPr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135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23. Sonntag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Trend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635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2</a:t>
            </a:r>
            <a:r>
              <a:rPr lang="en-US" baseline="30000" dirty="0">
                <a:latin typeface="Arial" pitchFamily="34" charset="0"/>
              </a:rPr>
              <a:t>nd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>
                <a:latin typeface="Arial" pitchFamily="34" charset="0"/>
              </a:rPr>
              <a:t>02.05.2017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– Click-Basket-Order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0263" y="1284168"/>
            <a:ext cx="8642911" cy="49531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9552" y="138315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Click 	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Order 	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</a:rPr>
              <a:t>Basket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0" y="1752491"/>
            <a:ext cx="8354185" cy="4394982"/>
          </a:xfrm>
          <a:prstGeom prst="rect">
            <a:avLst/>
          </a:prstGeom>
        </p:spPr>
      </p:pic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8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– Ratio 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0263" y="1284168"/>
            <a:ext cx="8642911" cy="50971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7676" y="1287510"/>
            <a:ext cx="72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AveragePrice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x Order 	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SumRevenue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9" y="1879106"/>
            <a:ext cx="8281136" cy="4374138"/>
          </a:xfrm>
          <a:prstGeom prst="rect">
            <a:avLst/>
          </a:prstGeom>
        </p:spPr>
      </p:pic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1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– Ratio 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0263" y="1284168"/>
            <a:ext cx="8642911" cy="502515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1110" y="1317014"/>
            <a:ext cx="26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Orders per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day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1" y="1703166"/>
            <a:ext cx="7130206" cy="37662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" y="1744319"/>
            <a:ext cx="8427718" cy="449083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55576" y="1844824"/>
            <a:ext cx="777686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55576" y="4124724"/>
            <a:ext cx="7776864" cy="1804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1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Applications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5" name="Rechteck 4"/>
          <p:cNvSpPr/>
          <p:nvPr/>
        </p:nvSpPr>
        <p:spPr>
          <a:xfrm>
            <a:off x="250825" y="1425632"/>
            <a:ext cx="864870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Usages of trend analysis </a:t>
            </a:r>
          </a:p>
        </p:txBody>
      </p:sp>
      <p:sp>
        <p:nvSpPr>
          <p:cNvPr id="3" name="Rechteck 2"/>
          <p:cNvSpPr/>
          <p:nvPr/>
        </p:nvSpPr>
        <p:spPr>
          <a:xfrm>
            <a:off x="297883" y="3212976"/>
            <a:ext cx="2016919" cy="2889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Split for Classification</a:t>
            </a:r>
          </a:p>
        </p:txBody>
      </p:sp>
      <p:sp>
        <p:nvSpPr>
          <p:cNvPr id="6" name="Pfeil: eingekerbt nach rechts 5"/>
          <p:cNvSpPr/>
          <p:nvPr/>
        </p:nvSpPr>
        <p:spPr>
          <a:xfrm rot="5400000">
            <a:off x="1018309" y="2485170"/>
            <a:ext cx="576064" cy="58266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419872" y="3212976"/>
            <a:ext cx="2016919" cy="2889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as Feature</a:t>
            </a:r>
          </a:p>
        </p:txBody>
      </p:sp>
      <p:sp>
        <p:nvSpPr>
          <p:cNvPr id="10" name="Pfeil: eingekerbt nach rechts 9"/>
          <p:cNvSpPr/>
          <p:nvPr/>
        </p:nvSpPr>
        <p:spPr>
          <a:xfrm rot="5400000">
            <a:off x="4140298" y="2485170"/>
            <a:ext cx="576064" cy="58266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541861" y="3227174"/>
            <a:ext cx="2016919" cy="2889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final Prediction</a:t>
            </a:r>
          </a:p>
        </p:txBody>
      </p:sp>
      <p:sp>
        <p:nvSpPr>
          <p:cNvPr id="12" name="Pfeil: eingekerbt nach rechts 11"/>
          <p:cNvSpPr/>
          <p:nvPr/>
        </p:nvSpPr>
        <p:spPr>
          <a:xfrm rot="5400000">
            <a:off x="7262287" y="2499368"/>
            <a:ext cx="576064" cy="58266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875827" y="2330668"/>
            <a:ext cx="5400947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One Step Model with revenue label</a:t>
            </a:r>
          </a:p>
        </p:txBody>
      </p:sp>
      <p:sp>
        <p:nvSpPr>
          <p:cNvPr id="10" name="Rechteck 9"/>
          <p:cNvSpPr/>
          <p:nvPr/>
        </p:nvSpPr>
        <p:spPr>
          <a:xfrm>
            <a:off x="1875825" y="2690058"/>
            <a:ext cx="5400949" cy="5268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RMSE* =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9.702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2816" y="6308281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25" y="1234128"/>
            <a:ext cx="5400949" cy="10850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Rechteck 12"/>
          <p:cNvSpPr/>
          <p:nvPr/>
        </p:nvSpPr>
        <p:spPr>
          <a:xfrm>
            <a:off x="1875825" y="5310867"/>
            <a:ext cx="5400949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One Step Model with quantity label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1875827" y="5670257"/>
            <a:ext cx="5400948" cy="5268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RMSE* =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9.740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874" y="3402980"/>
            <a:ext cx="5390900" cy="190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Rechteck 15"/>
          <p:cNvSpPr/>
          <p:nvPr/>
        </p:nvSpPr>
        <p:spPr>
          <a:xfrm>
            <a:off x="4124833" y="4173051"/>
            <a:ext cx="3024336" cy="6349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r Verbinder 17"/>
          <p:cNvCxnSpPr>
            <a:stCxn id="16" idx="3"/>
          </p:cNvCxnSpPr>
          <p:nvPr/>
        </p:nvCxnSpPr>
        <p:spPr>
          <a:xfrm flipV="1">
            <a:off x="7149169" y="4490512"/>
            <a:ext cx="59118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782768" y="4034446"/>
            <a:ext cx="1008807" cy="9121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 model comparable</a:t>
            </a:r>
          </a:p>
        </p:txBody>
      </p:sp>
      <p:sp>
        <p:nvSpPr>
          <p:cNvPr id="1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385733" y="2766421"/>
            <a:ext cx="6534466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Two Step Model with revenue label</a:t>
            </a:r>
          </a:p>
        </p:txBody>
      </p:sp>
      <p:sp>
        <p:nvSpPr>
          <p:cNvPr id="10" name="Rechteck 9"/>
          <p:cNvSpPr/>
          <p:nvPr/>
        </p:nvSpPr>
        <p:spPr>
          <a:xfrm>
            <a:off x="1385733" y="3125810"/>
            <a:ext cx="6534466" cy="5268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75.86 % (Baseline)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10.870</a:t>
            </a:r>
          </a:p>
        </p:txBody>
      </p:sp>
      <p:sp>
        <p:nvSpPr>
          <p:cNvPr id="14" name="Rechteck 13"/>
          <p:cNvSpPr/>
          <p:nvPr/>
        </p:nvSpPr>
        <p:spPr>
          <a:xfrm>
            <a:off x="1385733" y="5861170"/>
            <a:ext cx="6534466" cy="5268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75.86% (Baseline)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10.887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33" y="986325"/>
            <a:ext cx="6534466" cy="176735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grpSp>
        <p:nvGrpSpPr>
          <p:cNvPr id="17" name="Gruppieren 16"/>
          <p:cNvGrpSpPr/>
          <p:nvPr/>
        </p:nvGrpSpPr>
        <p:grpSpPr>
          <a:xfrm>
            <a:off x="1385733" y="3868026"/>
            <a:ext cx="6372534" cy="1642373"/>
            <a:chOff x="-1703065" y="2251855"/>
            <a:chExt cx="11525250" cy="264899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03065" y="2251855"/>
              <a:ext cx="5915025" cy="26193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960" y="2271952"/>
              <a:ext cx="5610225" cy="26289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hteck 17"/>
          <p:cNvSpPr/>
          <p:nvPr/>
        </p:nvSpPr>
        <p:spPr>
          <a:xfrm>
            <a:off x="1385733" y="3723009"/>
            <a:ext cx="6534466" cy="176902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3" name="Rechteck 12"/>
          <p:cNvSpPr/>
          <p:nvPr/>
        </p:nvSpPr>
        <p:spPr>
          <a:xfrm>
            <a:off x="1385733" y="5501780"/>
            <a:ext cx="6534466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of the Two Step Model with quantity label</a:t>
            </a:r>
          </a:p>
        </p:txBody>
      </p:sp>
    </p:spTree>
    <p:extLst>
      <p:ext uri="{BB962C8B-B14F-4D97-AF65-F5344CB8AC3E}">
        <p14:creationId xmlns:p14="http://schemas.microsoft.com/office/powerpoint/2010/main" val="209177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Model – Further thoughts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50825" y="1340768"/>
            <a:ext cx="864235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the two step model performs worse than the one step model.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 is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poor classifier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Pfeil: nach rechts 4"/>
          <p:cNvSpPr/>
          <p:nvPr/>
        </p:nvSpPr>
        <p:spPr>
          <a:xfrm>
            <a:off x="2349800" y="176276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Chevron 5"/>
          <p:cNvSpPr/>
          <p:nvPr/>
        </p:nvSpPr>
        <p:spPr>
          <a:xfrm rot="5400000">
            <a:off x="4395105" y="1391650"/>
            <a:ext cx="353787" cy="2124236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0825" y="2924944"/>
            <a:ext cx="8648700" cy="1147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the classifier predicts the “order” action perfectly?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step model has the potential to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RMSE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4.797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 not changing the regression model)  </a:t>
            </a:r>
          </a:p>
        </p:txBody>
      </p:sp>
      <p:sp>
        <p:nvSpPr>
          <p:cNvPr id="21" name="Pfeil: Chevron 20"/>
          <p:cNvSpPr/>
          <p:nvPr/>
        </p:nvSpPr>
        <p:spPr>
          <a:xfrm rot="5400000">
            <a:off x="4395104" y="3532691"/>
            <a:ext cx="353787" cy="2124236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0825" y="5006925"/>
            <a:ext cx="8648700" cy="1147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further improve the classification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try to expand the model with a trend analysis.</a:t>
            </a:r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87118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Potential new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396109"/>
            <a:ext cx="3491927" cy="30391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4"/>
            <a:ext cx="3433272" cy="13919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3851571"/>
            <a:ext cx="4183633" cy="2579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2972424"/>
          </a:xfrm>
        </p:spPr>
        <p:txBody>
          <a:bodyPr/>
          <a:lstStyle/>
          <a:p>
            <a:r>
              <a:rPr lang="de-DE" dirty="0" err="1"/>
              <a:t>CompetitorPrice</a:t>
            </a:r>
            <a:endParaRPr lang="de-DE" dirty="0"/>
          </a:p>
          <a:p>
            <a:pPr lvl="1"/>
            <a:r>
              <a:rPr lang="fr-FR" sz="1800" dirty="0" err="1"/>
              <a:t>What</a:t>
            </a:r>
            <a:r>
              <a:rPr lang="fr-FR" sz="1800" dirty="0"/>
              <a:t> </a:t>
            </a:r>
            <a:r>
              <a:rPr lang="fr-FR" sz="1800" dirty="0" err="1"/>
              <a:t>does</a:t>
            </a:r>
            <a:r>
              <a:rPr lang="fr-FR" sz="1800" dirty="0"/>
              <a:t> a </a:t>
            </a:r>
            <a:r>
              <a:rPr lang="fr-FR" sz="1800" dirty="0" err="1"/>
              <a:t>CompetitorPrice</a:t>
            </a:r>
            <a:r>
              <a:rPr lang="fr-FR" sz="1800" dirty="0"/>
              <a:t> of 0 </a:t>
            </a:r>
            <a:r>
              <a:rPr lang="fr-FR" sz="1800" dirty="0" err="1"/>
              <a:t>mean</a:t>
            </a:r>
            <a:r>
              <a:rPr lang="fr-FR" sz="1800" dirty="0"/>
              <a:t>?</a:t>
            </a:r>
          </a:p>
          <a:p>
            <a:pPr lvl="2"/>
            <a:r>
              <a:rPr lang="fr-FR" sz="1400" b="1" dirty="0"/>
              <a:t>976</a:t>
            </a:r>
            <a:r>
              <a:rPr lang="fr-FR" sz="1400" dirty="0"/>
              <a:t> </a:t>
            </a:r>
            <a:r>
              <a:rPr lang="fr-FR" sz="1400" dirty="0" err="1"/>
              <a:t>entrys</a:t>
            </a:r>
            <a:r>
              <a:rPr lang="fr-FR" sz="1400" dirty="0"/>
              <a:t> have a </a:t>
            </a:r>
            <a:r>
              <a:rPr lang="fr-FR" sz="1400" dirty="0" err="1"/>
              <a:t>CompetitorPrice</a:t>
            </a:r>
            <a:r>
              <a:rPr lang="fr-FR" sz="1400" dirty="0"/>
              <a:t> of 0</a:t>
            </a:r>
          </a:p>
          <a:p>
            <a:pPr lvl="2"/>
            <a:r>
              <a:rPr lang="fr-FR" sz="1400" b="1" dirty="0"/>
              <a:t>84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endParaRPr lang="fr-FR" sz="1400" dirty="0"/>
          </a:p>
          <a:p>
            <a:pPr lvl="2"/>
            <a:r>
              <a:rPr lang="fr-FR" sz="1400" dirty="0" err="1"/>
              <a:t>These</a:t>
            </a:r>
            <a:r>
              <a:rPr lang="fr-FR" sz="1400" dirty="0"/>
              <a:t> values are </a:t>
            </a:r>
            <a:r>
              <a:rPr lang="fr-FR" sz="1400" dirty="0" err="1"/>
              <a:t>clear</a:t>
            </a:r>
            <a:r>
              <a:rPr lang="fr-FR" sz="1400" dirty="0"/>
              <a:t> </a:t>
            </a:r>
            <a:r>
              <a:rPr lang="fr-FR" sz="1400" dirty="0" err="1"/>
              <a:t>outliers</a:t>
            </a:r>
            <a:endParaRPr lang="fr-FR" sz="1400" dirty="0"/>
          </a:p>
          <a:p>
            <a:pPr lvl="2"/>
            <a:endParaRPr lang="en-US" sz="1200" dirty="0"/>
          </a:p>
          <a:p>
            <a:pPr lvl="1"/>
            <a:r>
              <a:rPr lang="en-US" sz="1800" dirty="0"/>
              <a:t>Strategies to handle these values</a:t>
            </a:r>
          </a:p>
          <a:p>
            <a:pPr lvl="2"/>
            <a:r>
              <a:rPr lang="en-US" sz="1400" dirty="0"/>
              <a:t>Remove the 0 values and handle them as missing values</a:t>
            </a:r>
          </a:p>
          <a:p>
            <a:pPr lvl="2"/>
            <a:r>
              <a:rPr lang="en-US" sz="1400" dirty="0"/>
              <a:t>Use the last or next given </a:t>
            </a:r>
            <a:r>
              <a:rPr lang="en-US" sz="1400" dirty="0" err="1"/>
              <a:t>CompetitorPrice</a:t>
            </a:r>
            <a:r>
              <a:rPr lang="en-US" sz="1400" dirty="0"/>
              <a:t> (whichever is the closest in time)</a:t>
            </a:r>
          </a:p>
          <a:p>
            <a:pPr lvl="2"/>
            <a:r>
              <a:rPr lang="en-US" sz="1400" dirty="0"/>
              <a:t>Use some average (mean or median) as a replacement</a:t>
            </a:r>
          </a:p>
          <a:p>
            <a:pPr lvl="2"/>
            <a:endParaRPr lang="en-US" sz="1400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6" y="3889832"/>
            <a:ext cx="4170866" cy="2571330"/>
          </a:xfrm>
          <a:prstGeom prst="rect">
            <a:avLst/>
          </a:prstGeom>
        </p:spPr>
      </p:pic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1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2" y="1042688"/>
            <a:ext cx="8432104" cy="5626672"/>
          </a:xfrm>
        </p:spPr>
        <p:txBody>
          <a:bodyPr/>
          <a:lstStyle/>
          <a:p>
            <a:r>
              <a:rPr lang="de-DE" dirty="0"/>
              <a:t>Trend Analysis: New Features</a:t>
            </a:r>
          </a:p>
          <a:p>
            <a:pPr marL="0" indent="0">
              <a:buNone/>
            </a:pPr>
            <a:endParaRPr lang="de-DE" sz="700" b="1" dirty="0"/>
          </a:p>
          <a:p>
            <a:pPr marL="666751" lvl="1" indent="-180975"/>
            <a:r>
              <a:rPr lang="de-DE" sz="1800" b="1" dirty="0" err="1"/>
              <a:t>alreadyBoughtOnSameDay</a:t>
            </a:r>
            <a:r>
              <a:rPr lang="de-DE" sz="1800" dirty="0"/>
              <a:t>: Was the </a:t>
            </a:r>
            <a:r>
              <a:rPr lang="de-DE" sz="1800" dirty="0" err="1"/>
              <a:t>product</a:t>
            </a:r>
            <a:r>
              <a:rPr lang="de-DE" sz="1800" dirty="0"/>
              <a:t> </a:t>
            </a:r>
            <a:r>
              <a:rPr lang="de-DE" sz="1800" dirty="0" err="1"/>
              <a:t>already</a:t>
            </a:r>
            <a:r>
              <a:rPr lang="de-DE" sz="1800" dirty="0"/>
              <a:t> </a:t>
            </a:r>
            <a:r>
              <a:rPr lang="de-DE" sz="1800" dirty="0" err="1"/>
              <a:t>sold</a:t>
            </a:r>
            <a:r>
              <a:rPr lang="de-DE" sz="1800" dirty="0"/>
              <a:t> on the same </a:t>
            </a:r>
            <a:r>
              <a:rPr lang="de-DE" sz="1800" dirty="0" err="1"/>
              <a:t>day</a:t>
            </a:r>
            <a:r>
              <a:rPr lang="de-DE" sz="1800" dirty="0"/>
              <a:t>?</a:t>
            </a:r>
            <a:endParaRPr lang="en-US" sz="1800" dirty="0"/>
          </a:p>
          <a:p>
            <a:pPr marL="666751" lvl="1" indent="-180975"/>
            <a:r>
              <a:rPr lang="en-US" sz="1800" b="1" dirty="0" err="1"/>
              <a:t>alreadyBoughtQuantityOnSameDay</a:t>
            </a:r>
            <a:r>
              <a:rPr lang="en-US" sz="1800" dirty="0"/>
              <a:t>: How often was the product sold on the same day?</a:t>
            </a:r>
          </a:p>
          <a:p>
            <a:pPr marL="666751" lvl="1" indent="-180975"/>
            <a:r>
              <a:rPr lang="en-US" sz="1800" b="1" dirty="0" err="1"/>
              <a:t>dailyPriceDifference</a:t>
            </a:r>
            <a:r>
              <a:rPr lang="en-US" sz="1800" dirty="0"/>
              <a:t>: Difference between the current price and the price on the day before</a:t>
            </a:r>
          </a:p>
          <a:p>
            <a:pPr marL="666751" lvl="1" indent="-180975"/>
            <a:r>
              <a:rPr lang="en-US" sz="1800" b="1" dirty="0" err="1"/>
              <a:t>holidayIndicator</a:t>
            </a:r>
            <a:r>
              <a:rPr lang="en-US" sz="1800" dirty="0"/>
              <a:t>: Weather the day is a public holiday</a:t>
            </a:r>
          </a:p>
          <a:p>
            <a:pPr marL="666751" lvl="1" indent="-180975"/>
            <a:r>
              <a:rPr lang="en-US" sz="1800" b="1" dirty="0" err="1"/>
              <a:t>weekendIndicator</a:t>
            </a:r>
            <a:r>
              <a:rPr lang="en-US" sz="1800" dirty="0"/>
              <a:t>: Weather the day is a weekend</a:t>
            </a:r>
          </a:p>
          <a:p>
            <a:pPr marL="666751" lvl="1" indent="-180975"/>
            <a:r>
              <a:rPr lang="en-US" sz="1800" b="1" dirty="0" err="1"/>
              <a:t>productOrderRatio</a:t>
            </a:r>
            <a:r>
              <a:rPr lang="en-US" sz="1800" b="1" dirty="0"/>
              <a:t>: </a:t>
            </a:r>
            <a:r>
              <a:rPr lang="en-US" sz="1800" dirty="0"/>
              <a:t>To which percentage the product was ordered so far?</a:t>
            </a:r>
          </a:p>
          <a:p>
            <a:pPr marL="666751" lvl="1" indent="-180975"/>
            <a:r>
              <a:rPr lang="en-US" sz="1800" b="1" dirty="0" err="1"/>
              <a:t>productOrderCounter</a:t>
            </a:r>
            <a:r>
              <a:rPr lang="en-US" sz="1800" b="1" dirty="0"/>
              <a:t>:</a:t>
            </a:r>
            <a:r>
              <a:rPr lang="en-US" sz="1800" dirty="0"/>
              <a:t> How often the product was ordered so far?</a:t>
            </a:r>
          </a:p>
          <a:p>
            <a:pPr marL="666751" lvl="1" indent="-180975"/>
            <a:r>
              <a:rPr lang="en-US" sz="1800" b="1" dirty="0" err="1"/>
              <a:t>productActionCounter</a:t>
            </a:r>
            <a:r>
              <a:rPr lang="en-US" sz="1800" b="1" dirty="0"/>
              <a:t>:</a:t>
            </a:r>
            <a:r>
              <a:rPr lang="en-US" sz="1800" dirty="0"/>
              <a:t> How often was there any interaction with the product?</a:t>
            </a:r>
            <a:endParaRPr lang="en-US" sz="1800" b="1" dirty="0"/>
          </a:p>
          <a:p>
            <a:pPr marL="666751" lvl="1" indent="-180975"/>
            <a:endParaRPr lang="en-US" sz="1800" dirty="0"/>
          </a:p>
          <a:p>
            <a:pPr marL="666751" lvl="1" indent="-180975"/>
            <a:r>
              <a:rPr lang="en-US" sz="1800" dirty="0"/>
              <a:t>These Features might help to predict whether the product gets ordered in a better way by capturing some trend information</a:t>
            </a:r>
            <a:endParaRPr lang="de-DE" sz="1800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– Click-Basket-Order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0263" y="1297250"/>
            <a:ext cx="8642911" cy="508407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1" y="1847662"/>
            <a:ext cx="8526094" cy="45205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536" y="138315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Click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Order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</a:rPr>
              <a:t>Basket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9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256614" y="3157561"/>
            <a:ext cx="8642911" cy="300774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– Click-Basket-Order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0263" y="1284169"/>
            <a:ext cx="8642911" cy="143218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132" y="1565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41175"/>
              </p:ext>
            </p:extLst>
          </p:nvPr>
        </p:nvGraphicFramePr>
        <p:xfrm>
          <a:off x="250825" y="1284169"/>
          <a:ext cx="8642349" cy="1432186"/>
        </p:xfrm>
        <a:graphic>
          <a:graphicData uri="http://schemas.openxmlformats.org/drawingml/2006/table">
            <a:tbl>
              <a:tblPr/>
              <a:tblGrid>
                <a:gridCol w="215728">
                  <a:extLst>
                    <a:ext uri="{9D8B030D-6E8A-4147-A177-3AD203B41FA5}">
                      <a16:colId xmlns:a16="http://schemas.microsoft.com/office/drawing/2014/main" val="2913729900"/>
                    </a:ext>
                  </a:extLst>
                </a:gridCol>
                <a:gridCol w="8426621">
                  <a:extLst>
                    <a:ext uri="{9D8B030D-6E8A-4147-A177-3AD203B41FA5}">
                      <a16:colId xmlns:a16="http://schemas.microsoft.com/office/drawing/2014/main" val="4081388712"/>
                    </a:ext>
                  </a:extLst>
                </a:gridCol>
              </a:tblGrid>
              <a:tr h="1432186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067" marR="91067" marT="45533" marB="45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Judgment of the Court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(First Chamber -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EuGH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of 19 October 2016: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Deutsche Parkinson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Vereinigung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 vs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Zentrale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Bekämpfung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unlauteren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Wettbewerbs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</a:t>
                      </a:r>
                      <a:b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prices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medicine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prescription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against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European Law</a:t>
                      </a:r>
                    </a:p>
                  </a:txBody>
                  <a:tcPr marL="91067" marR="91067" marT="45533" marB="45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070418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91714"/>
              </p:ext>
            </p:extLst>
          </p:nvPr>
        </p:nvGraphicFramePr>
        <p:xfrm>
          <a:off x="521956" y="3347019"/>
          <a:ext cx="8112225" cy="203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075">
                  <a:extLst>
                    <a:ext uri="{9D8B030D-6E8A-4147-A177-3AD203B41FA5}">
                      <a16:colId xmlns:a16="http://schemas.microsoft.com/office/drawing/2014/main" val="1495636396"/>
                    </a:ext>
                  </a:extLst>
                </a:gridCol>
                <a:gridCol w="2704075">
                  <a:extLst>
                    <a:ext uri="{9D8B030D-6E8A-4147-A177-3AD203B41FA5}">
                      <a16:colId xmlns:a16="http://schemas.microsoft.com/office/drawing/2014/main" val="3273651623"/>
                    </a:ext>
                  </a:extLst>
                </a:gridCol>
                <a:gridCol w="2704075">
                  <a:extLst>
                    <a:ext uri="{9D8B030D-6E8A-4147-A177-3AD203B41FA5}">
                      <a16:colId xmlns:a16="http://schemas.microsoft.com/office/drawing/2014/main" val="971075373"/>
                    </a:ext>
                  </a:extLst>
                </a:gridCol>
              </a:tblGrid>
              <a:tr h="547257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Till 19th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97763"/>
                  </a:ext>
                </a:extLst>
              </a:tr>
              <a:tr h="94458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PriceRatioCompetitor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0.152 to 3.232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 to 53.497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63310"/>
                  </a:ext>
                </a:extLst>
              </a:tr>
              <a:tr h="54725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PriceRatioRPP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0.055 to 3.946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 to 6.885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83541"/>
                  </a:ext>
                </a:extLst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1956" y="5589240"/>
            <a:ext cx="31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 Prices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are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more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volatile</a:t>
            </a:r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2</a:t>
            </a:r>
            <a:r>
              <a:rPr lang="en-US" baseline="30000" dirty="0"/>
              <a:t>nd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5275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857</Words>
  <Application>Microsoft Office PowerPoint</Application>
  <PresentationFormat>Bildschirmpräsentation (4:3)</PresentationFormat>
  <Paragraphs>187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DMC 17  - Challenge</vt:lpstr>
      <vt:lpstr>Preprocessing</vt:lpstr>
      <vt:lpstr>Feature Understanding and Engineering</vt:lpstr>
      <vt:lpstr>Feature Understanding and Engineering</vt:lpstr>
      <vt:lpstr>Data Mining and Evaluation</vt:lpstr>
      <vt:lpstr>Trend – Click-Basket-Order</vt:lpstr>
      <vt:lpstr>Trend – Click-Basket-Order</vt:lpstr>
      <vt:lpstr>Trend – Click-Basket-Order</vt:lpstr>
      <vt:lpstr>Trend – Ratio </vt:lpstr>
      <vt:lpstr>Trend – Ratio </vt:lpstr>
      <vt:lpstr>Trend Applications</vt:lpstr>
      <vt:lpstr>One Step Model</vt:lpstr>
      <vt:lpstr>Two Step Model</vt:lpstr>
      <vt:lpstr>Two Step Model – Further thoughts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Schrage, Florian</cp:lastModifiedBy>
  <cp:revision>490</cp:revision>
  <cp:lastPrinted>2013-04-17T11:44:28Z</cp:lastPrinted>
  <dcterms:created xsi:type="dcterms:W3CDTF">2011-05-26T14:08:38Z</dcterms:created>
  <dcterms:modified xsi:type="dcterms:W3CDTF">2017-05-02T12:42:42Z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