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8" r:id="rId6"/>
    <p:sldId id="382" r:id="rId7"/>
    <p:sldId id="383" r:id="rId8"/>
    <p:sldId id="331" r:id="rId9"/>
    <p:sldId id="377" r:id="rId10"/>
    <p:sldId id="371" r:id="rId11"/>
    <p:sldId id="374" r:id="rId12"/>
    <p:sldId id="390" r:id="rId13"/>
    <p:sldId id="391" r:id="rId14"/>
    <p:sldId id="393" r:id="rId15"/>
    <p:sldId id="394" r:id="rId16"/>
    <p:sldId id="385" r:id="rId17"/>
    <p:sldId id="342" r:id="rId18"/>
    <p:sldId id="378" r:id="rId19"/>
    <p:sldId id="387" r:id="rId20"/>
    <p:sldId id="375" r:id="rId21"/>
    <p:sldId id="361" r:id="rId22"/>
    <p:sldId id="370" r:id="rId23"/>
    <p:sldId id="366" r:id="rId24"/>
    <p:sldId id="367" r:id="rId25"/>
    <p:sldId id="365" r:id="rId26"/>
    <p:sldId id="354" r:id="rId27"/>
    <p:sldId id="329" r:id="rId28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 Sturm" initials="TS [6]" lastIdx="1" clrIdx="6">
    <p:extLst/>
  </p:cmAuthor>
  <p:cmAuthor id="1" name="Lukas Hughes" initials="LH" lastIdx="1" clrIdx="0">
    <p:extLst/>
  </p:cmAuthor>
  <p:cmAuthor id="8" name="Timo Sturm" initials="TS [7]" lastIdx="1" clrIdx="7">
    <p:extLst/>
  </p:cmAuthor>
  <p:cmAuthor id="2" name="Timo Sturm" initials="TS" lastIdx="1" clrIdx="1">
    <p:extLst/>
  </p:cmAuthor>
  <p:cmAuthor id="9" name="Timo Sturm" initials="TS [8]" lastIdx="1" clrIdx="8">
    <p:extLst/>
  </p:cmAuthor>
  <p:cmAuthor id="3" name="Timo Sturm" initials="TS [2]" lastIdx="1" clrIdx="2">
    <p:extLst/>
  </p:cmAuthor>
  <p:cmAuthor id="10" name="Timo Sturm" initials="TS [9]" lastIdx="1" clrIdx="9">
    <p:extLst/>
  </p:cmAuthor>
  <p:cmAuthor id="4" name="Timo Sturm" initials="TS [3]" lastIdx="1" clrIdx="3">
    <p:extLst/>
  </p:cmAuthor>
  <p:cmAuthor id="11" name="Timo Sturm" initials="TS [10]" lastIdx="1" clrIdx="10">
    <p:extLst/>
  </p:cmAuthor>
  <p:cmAuthor id="5" name="Timo Sturm" initials="TS [4]" lastIdx="1" clrIdx="4">
    <p:extLst/>
  </p:cmAuthor>
  <p:cmAuthor id="12" name="Timo Sturm" initials="TS [11]" lastIdx="1" clrIdx="11">
    <p:extLst/>
  </p:cmAuthor>
  <p:cmAuthor id="6" name="Timo Sturm" initials="TS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8B8"/>
    <a:srgbClr val="0B70B8"/>
    <a:srgbClr val="F6F8FA"/>
    <a:srgbClr val="BDB693"/>
    <a:srgbClr val="0C157D"/>
    <a:srgbClr val="D9D9D9"/>
    <a:srgbClr val="89A4A7"/>
    <a:srgbClr val="C5C5C5"/>
    <a:srgbClr val="E7F3F4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7" autoAdjust="0"/>
    <p:restoredTop sz="92163" autoAdjust="0"/>
  </p:normalViewPr>
  <p:slideViewPr>
    <p:cSldViewPr snapToObjects="1">
      <p:cViewPr varScale="1">
        <p:scale>
          <a:sx n="105" d="100"/>
          <a:sy n="105" d="100"/>
        </p:scale>
        <p:origin x="21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2" d="100"/>
          <a:sy n="62" d="100"/>
        </p:scale>
        <p:origin x="33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5/23/2017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Tonespur</a:t>
            </a:r>
            <a:r>
              <a:rPr lang="de-DE" baseline="0" dirty="0"/>
              <a:t> !!! Different </a:t>
            </a:r>
            <a:r>
              <a:rPr lang="de-DE" baseline="0" dirty="0" err="1"/>
              <a:t>algorithmy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discribing</a:t>
            </a:r>
            <a:r>
              <a:rPr lang="de-DE" baseline="0" dirty="0"/>
              <a:t> </a:t>
            </a:r>
            <a:r>
              <a:rPr lang="de-DE" baseline="0" dirty="0" err="1"/>
              <a:t>differnt</a:t>
            </a:r>
            <a:r>
              <a:rPr lang="de-DE" baseline="0" dirty="0"/>
              <a:t> </a:t>
            </a:r>
            <a:r>
              <a:rPr lang="de-DE" baseline="0" dirty="0" err="1"/>
              <a:t>patterns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0643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1933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86655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32422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43787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Information</a:t>
            </a:r>
            <a:r>
              <a:rPr lang="de-DE" baseline="0" dirty="0" err="1"/>
              <a:t>s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baseline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7511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Information</a:t>
            </a:r>
            <a:r>
              <a:rPr lang="de-DE" baseline="0" dirty="0" err="1"/>
              <a:t>s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baseline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3288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0193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131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39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0489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8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4352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933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Tonspur</a:t>
            </a:r>
            <a:r>
              <a:rPr lang="de-DE" baseline="0" dirty="0"/>
              <a:t> </a:t>
            </a:r>
            <a:r>
              <a:rPr lang="de-DE" dirty="0"/>
              <a:t>!!!!! </a:t>
            </a:r>
            <a:r>
              <a:rPr lang="de-DE" dirty="0" err="1"/>
              <a:t>Compromised</a:t>
            </a:r>
            <a:r>
              <a:rPr lang="de-DE" dirty="0"/>
              <a:t> all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performance</a:t>
            </a:r>
            <a:r>
              <a:rPr lang="de-DE" baseline="0" dirty="0"/>
              <a:t> !!!!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9217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674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May 23,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185214"/>
          </a:xfr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Final presentation</a:t>
            </a: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Alexander </a:t>
            </a:r>
            <a:r>
              <a:rPr lang="en-US" sz="1600" dirty="0" err="1">
                <a:latin typeface="Arial" pitchFamily="34" charset="0"/>
              </a:rPr>
              <a:t>Brinkmann</a:t>
            </a:r>
            <a:r>
              <a:rPr lang="en-US" sz="1600" dirty="0">
                <a:latin typeface="Arial" pitchFamily="34" charset="0"/>
              </a:rPr>
              <a:t>, Liane </a:t>
            </a:r>
            <a:r>
              <a:rPr lang="en-US" sz="1600" dirty="0" err="1">
                <a:latin typeface="Arial" pitchFamily="34" charset="0"/>
              </a:rPr>
              <a:t>Gybas</a:t>
            </a:r>
            <a:r>
              <a:rPr lang="en-US" sz="1600" dirty="0">
                <a:latin typeface="Arial" pitchFamily="34" charset="0"/>
              </a:rPr>
              <a:t>, Daniel Helfer, Nancy </a:t>
            </a:r>
            <a:r>
              <a:rPr lang="en-US" sz="1600" dirty="0" err="1">
                <a:latin typeface="Arial" pitchFamily="34" charset="0"/>
              </a:rPr>
              <a:t>Kunath</a:t>
            </a:r>
            <a:r>
              <a:rPr lang="en-US" sz="1600" dirty="0">
                <a:latin typeface="Arial" pitchFamily="34" charset="0"/>
              </a:rPr>
              <a:t>, Florian Schrage, Timo Sturm, Steffen </a:t>
            </a:r>
            <a:r>
              <a:rPr lang="en-US" sz="1600" dirty="0" err="1">
                <a:latin typeface="Arial" pitchFamily="34" charset="0"/>
              </a:rPr>
              <a:t>Terheiden</a:t>
            </a:r>
            <a:r>
              <a:rPr lang="en-US" sz="1600" dirty="0">
                <a:latin typeface="Arial" pitchFamily="34" charset="0"/>
              </a:rPr>
              <a:t>, Christoph Wagner</a:t>
            </a:r>
          </a:p>
          <a:p>
            <a:r>
              <a:rPr lang="en-US" sz="1600" dirty="0">
                <a:latin typeface="Arial" pitchFamily="34" charset="0"/>
              </a:rPr>
              <a:t>23.05.2017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One-Step</a:t>
            </a:r>
            <a:r>
              <a:rPr lang="de-DE" dirty="0"/>
              <a:t> – Regression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134938" indent="0">
              <a:buNone/>
            </a:pPr>
            <a:r>
              <a:rPr lang="en-US" b="1" dirty="0"/>
              <a:t>What we have tried</a:t>
            </a:r>
            <a:r>
              <a:rPr lang="en-US" sz="2000" dirty="0"/>
              <a:t>					</a:t>
            </a:r>
            <a:r>
              <a:rPr lang="en-US" b="1" dirty="0"/>
              <a:t>RMSE</a:t>
            </a:r>
          </a:p>
          <a:p>
            <a:pPr marL="420688" indent="-285750"/>
            <a:endParaRPr lang="en-US" dirty="0"/>
          </a:p>
          <a:p>
            <a:pPr marL="420688" indent="-285750"/>
            <a:r>
              <a:rPr lang="en-US" sz="2000" dirty="0"/>
              <a:t>Baseline Regression with „Default model“			</a:t>
            </a:r>
            <a:r>
              <a:rPr lang="en-US" sz="2000" b="1" dirty="0"/>
              <a:t>10.306</a:t>
            </a:r>
            <a:endParaRPr lang="en-US" sz="2000" dirty="0"/>
          </a:p>
          <a:p>
            <a:pPr marL="420688" indent="-285750"/>
            <a:endParaRPr lang="en-US" sz="2000" dirty="0"/>
          </a:p>
          <a:p>
            <a:pPr marL="420688" indent="-285750"/>
            <a:r>
              <a:rPr lang="en-US" sz="2000" dirty="0"/>
              <a:t>Regression with </a:t>
            </a:r>
            <a:r>
              <a:rPr lang="en-US" sz="2000" b="1" dirty="0"/>
              <a:t>quantity labeling</a:t>
            </a:r>
            <a:r>
              <a:rPr lang="en-US" sz="2000" dirty="0"/>
              <a:t>, best result:		  </a:t>
            </a:r>
            <a:r>
              <a:rPr lang="en-US" sz="2000" b="1" dirty="0"/>
              <a:t>9.361</a:t>
            </a:r>
          </a:p>
          <a:p>
            <a:pPr marL="909638" lvl="1" indent="-285750"/>
            <a:r>
              <a:rPr lang="en-US" sz="1800" dirty="0"/>
              <a:t>In direct comparison predicting quantity and calculating </a:t>
            </a:r>
            <a:br>
              <a:rPr lang="en-US" sz="1800" dirty="0"/>
            </a:br>
            <a:r>
              <a:rPr lang="en-US" sz="1800" dirty="0"/>
              <a:t>revenue with the given price attribute always performed </a:t>
            </a:r>
            <a:br>
              <a:rPr lang="en-US" sz="1800" dirty="0"/>
            </a:br>
            <a:r>
              <a:rPr lang="en-US" sz="1800" dirty="0"/>
              <a:t>worse than predicting revenue directly</a:t>
            </a:r>
          </a:p>
          <a:p>
            <a:pPr marL="909638" lvl="1" indent="-285750"/>
            <a:r>
              <a:rPr lang="en-US" sz="1800" dirty="0">
                <a:sym typeface="Wingdings" panose="05000000000000000000" pitchFamily="2" charset="2"/>
              </a:rPr>
              <a:t>Rounding the quantity to integer values did not improve results</a:t>
            </a:r>
            <a:endParaRPr lang="en-US" sz="1600" dirty="0">
              <a:sym typeface="Wingdings" panose="05000000000000000000" pitchFamily="2" charset="2"/>
            </a:endParaRPr>
          </a:p>
          <a:p>
            <a:pPr marL="134938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77838" indent="-342900"/>
            <a:r>
              <a:rPr lang="en-US" sz="2000" dirty="0">
                <a:sym typeface="Wingdings" panose="05000000000000000000" pitchFamily="2" charset="2"/>
              </a:rPr>
              <a:t>Regression with </a:t>
            </a:r>
            <a:r>
              <a:rPr lang="en-US" sz="2000" b="1" dirty="0">
                <a:sym typeface="Wingdings" panose="05000000000000000000" pitchFamily="2" charset="2"/>
              </a:rPr>
              <a:t>revenue labeling</a:t>
            </a:r>
            <a:r>
              <a:rPr lang="en-US" sz="2000" dirty="0">
                <a:sym typeface="Wingdings" panose="05000000000000000000" pitchFamily="2" charset="2"/>
              </a:rPr>
              <a:t>, best result		  </a:t>
            </a:r>
            <a:r>
              <a:rPr lang="en-US" sz="2000" b="1" dirty="0">
                <a:sym typeface="Wingdings" panose="05000000000000000000" pitchFamily="2" charset="2"/>
              </a:rPr>
              <a:t>9.161</a:t>
            </a: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Including attribute selection with GBT „weight vector“</a:t>
            </a:r>
            <a:endParaRPr lang="en-US" dirty="0">
              <a:sym typeface="Wingdings" panose="05000000000000000000" pitchFamily="2" charset="2"/>
            </a:endParaRP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Improving the parameters of GBT: 35 Trees with a depth of 7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250825" y="1700808"/>
            <a:ext cx="8432800" cy="0"/>
          </a:xfrm>
          <a:prstGeom prst="line">
            <a:avLst/>
          </a:prstGeom>
          <a:ln w="28575">
            <a:solidFill>
              <a:srgbClr val="085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29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One-Step</a:t>
            </a:r>
            <a:r>
              <a:rPr lang="de-DE" dirty="0"/>
              <a:t> – Regression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134938" indent="0">
              <a:buNone/>
            </a:pPr>
            <a:r>
              <a:rPr lang="en-US" b="1" dirty="0"/>
              <a:t>What we have tried and didn‘t 				RMSE</a:t>
            </a:r>
            <a:br>
              <a:rPr lang="en-US" b="1" dirty="0"/>
            </a:br>
            <a:r>
              <a:rPr lang="en-US" b="1" dirty="0"/>
              <a:t>improve the result</a:t>
            </a:r>
          </a:p>
          <a:p>
            <a:pPr marL="420688" indent="-285750"/>
            <a:endParaRPr lang="en-US" dirty="0"/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Trying other regression algorithms:		       	     </a:t>
            </a:r>
            <a:r>
              <a:rPr lang="en-US" sz="1600" b="1" dirty="0">
                <a:sym typeface="Wingdings" panose="05000000000000000000" pitchFamily="2" charset="2"/>
              </a:rPr>
              <a:t>no improvement</a:t>
            </a:r>
            <a:endParaRPr lang="en-US" sz="2000" b="1" dirty="0">
              <a:sym typeface="Wingdings" panose="05000000000000000000" pitchFamily="2" charset="2"/>
            </a:endParaRP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i.e. Linear regression, </a:t>
            </a:r>
            <a:r>
              <a:rPr lang="en-US" sz="1600" dirty="0" err="1">
                <a:sym typeface="Wingdings" panose="05000000000000000000" pitchFamily="2" charset="2"/>
              </a:rPr>
              <a:t>Polynominal</a:t>
            </a:r>
            <a:r>
              <a:rPr lang="en-US" sz="1600" dirty="0">
                <a:sym typeface="Wingdings" panose="05000000000000000000" pitchFamily="2" charset="2"/>
              </a:rPr>
              <a:t> regression </a:t>
            </a:r>
            <a:br>
              <a:rPr lang="en-US" sz="1600" dirty="0">
                <a:sym typeface="Wingdings" panose="05000000000000000000" pitchFamily="2" charset="2"/>
              </a:rPr>
            </a:br>
            <a:r>
              <a:rPr lang="en-US" sz="1600" dirty="0">
                <a:sym typeface="Wingdings" panose="05000000000000000000" pitchFamily="2" charset="2"/>
              </a:rPr>
              <a:t>and Local </a:t>
            </a:r>
            <a:r>
              <a:rPr lang="en-US" sz="1600" dirty="0" err="1">
                <a:sym typeface="Wingdings" panose="05000000000000000000" pitchFamily="2" charset="2"/>
              </a:rPr>
              <a:t>Polynominal</a:t>
            </a:r>
            <a:r>
              <a:rPr lang="en-US" sz="1600" dirty="0">
                <a:sym typeface="Wingdings" panose="05000000000000000000" pitchFamily="2" charset="2"/>
              </a:rPr>
              <a:t> regression</a:t>
            </a: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Clearly the best: </a:t>
            </a:r>
            <a:r>
              <a:rPr lang="en-US" sz="1600" b="1" dirty="0">
                <a:sym typeface="Wingdings" panose="05000000000000000000" pitchFamily="2" charset="2"/>
              </a:rPr>
              <a:t>Gradient Boosted Trees</a:t>
            </a:r>
            <a:r>
              <a:rPr lang="en-US" sz="1600" dirty="0">
                <a:sym typeface="Wingdings" panose="05000000000000000000" pitchFamily="2" charset="2"/>
              </a:rPr>
              <a:t>				</a:t>
            </a:r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Splitting according to different attribute values: 	</a:t>
            </a:r>
            <a:r>
              <a:rPr lang="en-US" sz="2000" b="1" dirty="0">
                <a:sym typeface="Wingdings" panose="05000000000000000000" pitchFamily="2" charset="2"/>
              </a:rPr>
              <a:t>     </a:t>
            </a:r>
            <a:r>
              <a:rPr lang="en-US" sz="1600" b="1" dirty="0">
                <a:sym typeface="Wingdings" panose="05000000000000000000" pitchFamily="2" charset="2"/>
              </a:rPr>
              <a:t>no improvement</a:t>
            </a:r>
            <a:endParaRPr lang="en-US" sz="2000" dirty="0">
              <a:sym typeface="Wingdings" panose="05000000000000000000" pitchFamily="2" charset="2"/>
            </a:endParaRP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Sales index for quantity regression</a:t>
            </a: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Basket size for revenue regression</a:t>
            </a:r>
            <a:endParaRPr lang="en-US" dirty="0">
              <a:sym typeface="Wingdings" panose="05000000000000000000" pitchFamily="2" charset="2"/>
            </a:endParaRPr>
          </a:p>
          <a:p>
            <a:pPr marL="909638" lvl="1" indent="-285750"/>
            <a:endParaRPr lang="en-US" sz="1600" dirty="0">
              <a:sym typeface="Wingdings" panose="05000000000000000000" pitchFamily="2" charset="2"/>
            </a:endParaRPr>
          </a:p>
          <a:p>
            <a:pPr marL="477838" indent="-342900"/>
            <a:r>
              <a:rPr lang="en-US" sz="2000" dirty="0">
                <a:sym typeface="Wingdings" panose="05000000000000000000" pitchFamily="2" charset="2"/>
              </a:rPr>
              <a:t>Sliding window evaluation (w/o Basket attributes)		</a:t>
            </a:r>
            <a:r>
              <a:rPr lang="en-US" sz="2000" b="1" dirty="0">
                <a:sym typeface="Wingdings" panose="05000000000000000000" pitchFamily="2" charset="2"/>
              </a:rPr>
              <a:t>9.701</a:t>
            </a: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Day vs Week</a:t>
            </a: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Cumulated vs non-Cumulated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250825" y="2132856"/>
            <a:ext cx="8432800" cy="0"/>
          </a:xfrm>
          <a:prstGeom prst="line">
            <a:avLst/>
          </a:prstGeom>
          <a:ln w="28575">
            <a:solidFill>
              <a:srgbClr val="085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3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 </a:t>
            </a:r>
            <a:r>
              <a:rPr lang="en-US" dirty="0"/>
              <a:t>Finished</a:t>
            </a:r>
            <a:r>
              <a:rPr lang="de-DE" dirty="0"/>
              <a:t> </a:t>
            </a:r>
            <a:r>
              <a:rPr lang="en-US" dirty="0"/>
              <a:t>Approaches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477838" indent="-342900"/>
            <a:r>
              <a:rPr lang="en-US" sz="2000" dirty="0">
                <a:sym typeface="Wingdings" panose="05000000000000000000" pitchFamily="2" charset="2"/>
              </a:rPr>
              <a:t>Frequent Item Set Generation</a:t>
            </a:r>
            <a:endParaRPr lang="en-US" sz="2000" b="1" dirty="0">
              <a:sym typeface="Wingdings" panose="05000000000000000000" pitchFamily="2" charset="2"/>
            </a:endParaRP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Based on Generated Baskets</a:t>
            </a: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Extraction of Frequent Item Sets of Ordered and Non-Ordered Baskets</a:t>
            </a: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Backchecking on whole training set for distribution of Order and Non-Order Transactions per Frequent Item Set</a:t>
            </a: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Keeping Frequent Item Sets with Confidence above 85% for bypassing the classification of the whole basket and generation of features</a:t>
            </a:r>
          </a:p>
          <a:p>
            <a:pPr marL="966788" lvl="1" indent="-342900"/>
            <a:endParaRPr lang="en-US" sz="1600" dirty="0">
              <a:sym typeface="Wingdings" panose="05000000000000000000" pitchFamily="2" charset="2"/>
            </a:endParaRPr>
          </a:p>
          <a:p>
            <a:pPr marL="966788" lvl="1" indent="-342900"/>
            <a:endParaRPr lang="en-US" sz="1600" dirty="0">
              <a:sym typeface="Wingdings" panose="05000000000000000000" pitchFamily="2" charset="2"/>
            </a:endParaRPr>
          </a:p>
          <a:p>
            <a:pPr marL="477838" indent="-342900"/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Alex Baskets 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3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en-GB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29885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 bwMode="auto">
          <a:xfrm>
            <a:off x="2627783" y="1553105"/>
            <a:ext cx="6055841" cy="1065845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r>
              <a:rPr lang="de-DE" b="1" dirty="0"/>
              <a:t>Revenue </a:t>
            </a:r>
            <a:r>
              <a:rPr lang="de-DE" b="1" dirty="0" err="1"/>
              <a:t>performs</a:t>
            </a:r>
            <a:r>
              <a:rPr lang="de-DE" b="1" dirty="0"/>
              <a:t> </a:t>
            </a:r>
            <a:r>
              <a:rPr lang="de-DE" b="1" dirty="0" err="1"/>
              <a:t>better</a:t>
            </a:r>
            <a:endParaRPr lang="de-DE" b="1" dirty="0"/>
          </a:p>
          <a:p>
            <a:r>
              <a:rPr lang="de-DE" dirty="0"/>
              <a:t>The </a:t>
            </a:r>
            <a:r>
              <a:rPr lang="de-DE" dirty="0" err="1"/>
              <a:t>deviation</a:t>
            </a:r>
            <a:r>
              <a:rPr lang="de-DE" dirty="0"/>
              <a:t> per item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22" name="Content Placeholder 5"/>
          <p:cNvSpPr txBox="1">
            <a:spLocks/>
          </p:cNvSpPr>
          <p:nvPr/>
        </p:nvSpPr>
        <p:spPr bwMode="auto">
          <a:xfrm>
            <a:off x="2627783" y="2924944"/>
            <a:ext cx="6055841" cy="108012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r>
              <a:rPr lang="de-DE" b="1" dirty="0"/>
              <a:t>Regression </a:t>
            </a:r>
            <a:r>
              <a:rPr lang="de-DE" b="1" dirty="0" err="1"/>
              <a:t>only</a:t>
            </a:r>
            <a:r>
              <a:rPr lang="de-DE" b="1" dirty="0"/>
              <a:t> (</a:t>
            </a:r>
            <a:r>
              <a:rPr lang="de-DE" b="1" dirty="0" err="1"/>
              <a:t>One-Step</a:t>
            </a:r>
            <a:r>
              <a:rPr lang="de-DE" b="1" dirty="0"/>
              <a:t>)</a:t>
            </a:r>
            <a:r>
              <a:rPr lang="de-DE" dirty="0"/>
              <a:t> </a:t>
            </a:r>
            <a:r>
              <a:rPr lang="de-DE" b="1" dirty="0" err="1"/>
              <a:t>performs</a:t>
            </a:r>
            <a:r>
              <a:rPr lang="de-DE" b="1" dirty="0"/>
              <a:t> </a:t>
            </a:r>
            <a:r>
              <a:rPr lang="de-DE" b="1" dirty="0" err="1"/>
              <a:t>better</a:t>
            </a:r>
            <a:endParaRPr lang="de-DE" b="1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100%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two-step</a:t>
            </a:r>
            <a:r>
              <a:rPr lang="de-DE" dirty="0"/>
              <a:t>, </a:t>
            </a:r>
            <a:r>
              <a:rPr lang="de-DE" dirty="0" err="1"/>
              <a:t>hence</a:t>
            </a:r>
            <a:r>
              <a:rPr lang="de-DE" dirty="0"/>
              <a:t>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deviation</a:t>
            </a:r>
            <a:r>
              <a:rPr lang="de-DE" dirty="0"/>
              <a:t> in subsequent </a:t>
            </a:r>
            <a:r>
              <a:rPr lang="de-DE" dirty="0" err="1"/>
              <a:t>step</a:t>
            </a:r>
            <a:endParaRPr lang="de-DE" dirty="0"/>
          </a:p>
          <a:p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95189" y="1535288"/>
            <a:ext cx="2016224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Revenue vs. </a:t>
            </a:r>
            <a:r>
              <a:rPr lang="de-DE" sz="2400" dirty="0" err="1">
                <a:solidFill>
                  <a:schemeClr val="tx1"/>
                </a:solidFill>
              </a:rPr>
              <a:t>Quantity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hteck 14"/>
          <p:cNvSpPr/>
          <p:nvPr/>
        </p:nvSpPr>
        <p:spPr>
          <a:xfrm>
            <a:off x="395189" y="2924944"/>
            <a:ext cx="2016224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One-step</a:t>
            </a:r>
            <a:r>
              <a:rPr lang="de-DE" sz="2400" dirty="0">
                <a:solidFill>
                  <a:schemeClr val="tx1"/>
                </a:solidFill>
              </a:rPr>
              <a:t> vs. </a:t>
            </a:r>
            <a:r>
              <a:rPr lang="de-DE" sz="2400" dirty="0" err="1">
                <a:solidFill>
                  <a:schemeClr val="tx1"/>
                </a:solidFill>
              </a:rPr>
              <a:t>two-step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 bwMode="auto">
          <a:xfrm>
            <a:off x="2627784" y="4293096"/>
            <a:ext cx="6055840" cy="1872208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r>
              <a:rPr lang="de-DE" dirty="0"/>
              <a:t>Iterative Project Approach </a:t>
            </a:r>
            <a:r>
              <a:rPr lang="de-DE" dirty="0" err="1"/>
              <a:t>helpful</a:t>
            </a:r>
            <a:endParaRPr lang="de-DE" dirty="0"/>
          </a:p>
          <a:p>
            <a:r>
              <a:rPr lang="de-DE" dirty="0"/>
              <a:t>Further </a:t>
            </a:r>
            <a:r>
              <a:rPr lang="de-DE" dirty="0" err="1"/>
              <a:t>exploition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patters</a:t>
            </a:r>
            <a:r>
              <a:rPr lang="de-DE" dirty="0"/>
              <a:t> in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Mining Environment </a:t>
            </a:r>
            <a:r>
              <a:rPr lang="de-DE" dirty="0" err="1"/>
              <a:t>extended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 &amp; R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Association</a:t>
            </a:r>
            <a:r>
              <a:rPr lang="de-DE" dirty="0"/>
              <a:t> Analysis not </a:t>
            </a:r>
            <a:r>
              <a:rPr lang="de-DE" dirty="0" err="1"/>
              <a:t>used</a:t>
            </a:r>
            <a:r>
              <a:rPr lang="de-DE" dirty="0"/>
              <a:t> </a:t>
            </a:r>
          </a:p>
          <a:p>
            <a:r>
              <a:rPr lang="de-DE" dirty="0" err="1"/>
              <a:t>Collaboration</a:t>
            </a:r>
            <a:r>
              <a:rPr lang="de-DE" dirty="0"/>
              <a:t>: </a:t>
            </a:r>
            <a:r>
              <a:rPr lang="de-DE" dirty="0" err="1"/>
              <a:t>Trello</a:t>
            </a:r>
            <a:r>
              <a:rPr lang="de-DE" dirty="0"/>
              <a:t>, </a:t>
            </a:r>
            <a:r>
              <a:rPr lang="de-DE" dirty="0" err="1"/>
              <a:t>Googledrive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395189" y="4293096"/>
            <a:ext cx="2016224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Other </a:t>
            </a:r>
            <a:r>
              <a:rPr lang="de-DE" sz="2400" dirty="0" err="1">
                <a:solidFill>
                  <a:schemeClr val="tx1"/>
                </a:solidFill>
              </a:rPr>
              <a:t>insights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8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Feel free to ask!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263356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r>
              <a:rPr lang="de-DE" dirty="0"/>
              <a:t> – </a:t>
            </a:r>
            <a:r>
              <a:rPr lang="de-DE" dirty="0" err="1"/>
              <a:t>Trello</a:t>
            </a:r>
            <a:r>
              <a:rPr lang="de-DE" dirty="0"/>
              <a:t> Board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679562"/>
            <a:ext cx="8680096" cy="378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0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r>
              <a:rPr lang="de-DE" dirty="0"/>
              <a:t> –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83" y="1271885"/>
            <a:ext cx="5892834" cy="48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6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350838"/>
            <a:ext cx="8642350" cy="492125"/>
          </a:xfrm>
        </p:spPr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r>
              <a:rPr lang="de-DE" dirty="0"/>
              <a:t> – 44 Features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0894"/>
              </p:ext>
            </p:extLst>
          </p:nvPr>
        </p:nvGraphicFramePr>
        <p:xfrm>
          <a:off x="878067" y="1268760"/>
          <a:ext cx="3672408" cy="3624806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Basket_Size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rrp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productOrderRatio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manufacturer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DayTime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BasketPrice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basket_id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diff_rrp_price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basket_position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pharmForm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DayID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competitorPrice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weekday_name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priceNorm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weekday_number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priceCategory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93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differenceDailyPriceDifferenceCompetitorPriceDifference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Week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94202"/>
              </p:ext>
            </p:extLst>
          </p:nvPr>
        </p:nvGraphicFramePr>
        <p:xfrm>
          <a:off x="4788024" y="1268760"/>
          <a:ext cx="3672408" cy="3827428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variance(price)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ratio_diff_rrp_competitorPrice_to_rrp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lineIDPerDay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priceMeanPriceVariance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diffPriceCompetitorPrice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dailyCompetitorPriceDifference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dailyPriceChange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dailyPriceDifference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ratioDiffPriceCompetitorPriceToPrice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ProductManufacturerRevenueRatio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GroupSizeSameProductAttributes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ratio_diff_rrp_price_to_rrp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quantityByPackage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ProductManufacturerOrderRatio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productOrderCounter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ratioDiffPriceCompetitorPriceToCompetitorPrice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productActionCounter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SameProductAttributes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pid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pharmFormGroup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dailyPriceFlexibility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4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– Feature Understanding/Engineering</a:t>
            </a:r>
          </a:p>
          <a:p>
            <a:pPr marL="542925" lvl="1" indent="0">
              <a:buNone/>
            </a:pPr>
            <a:r>
              <a:rPr lang="de-DE" b="1" dirty="0">
                <a:solidFill>
                  <a:srgbClr val="C00000"/>
                </a:solidFill>
              </a:rPr>
              <a:t>On hold</a:t>
            </a:r>
          </a:p>
          <a:p>
            <a:pPr marL="542925" lvl="1" indent="0">
              <a:buNone/>
            </a:pPr>
            <a:r>
              <a:rPr lang="de-DE" b="1" dirty="0"/>
              <a:t>Summary </a:t>
            </a:r>
            <a:r>
              <a:rPr lang="de-DE" b="1" dirty="0" err="1"/>
              <a:t>about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feature</a:t>
            </a:r>
            <a:r>
              <a:rPr lang="de-DE" b="1" dirty="0"/>
              <a:t> </a:t>
            </a:r>
            <a:r>
              <a:rPr lang="de-DE" b="1" dirty="0" err="1"/>
              <a:t>understanding</a:t>
            </a:r>
            <a:r>
              <a:rPr lang="de-DE" b="1" dirty="0"/>
              <a:t> </a:t>
            </a:r>
            <a:r>
              <a:rPr lang="de-DE" b="1" dirty="0" err="1"/>
              <a:t>steps</a:t>
            </a:r>
            <a:r>
              <a:rPr lang="de-DE" b="1" dirty="0"/>
              <a:t>:</a:t>
            </a:r>
          </a:p>
          <a:p>
            <a:pPr lvl="1"/>
            <a:r>
              <a:rPr lang="de-DE" dirty="0" err="1"/>
              <a:t>analysed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– e.g. </a:t>
            </a:r>
            <a:r>
              <a:rPr lang="de-DE" dirty="0" err="1"/>
              <a:t>competitorPrice</a:t>
            </a:r>
            <a:endParaRPr lang="de-DE" dirty="0"/>
          </a:p>
          <a:p>
            <a:pPr lvl="1"/>
            <a:r>
              <a:rPr lang="de-DE" dirty="0" err="1"/>
              <a:t>searched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outliers</a:t>
            </a:r>
            <a:endParaRPr lang="de-DE" dirty="0"/>
          </a:p>
          <a:p>
            <a:pPr lvl="1"/>
            <a:r>
              <a:rPr lang="de-DE" dirty="0" err="1"/>
              <a:t>Releted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: „</a:t>
            </a:r>
            <a:r>
              <a:rPr lang="de-DE" dirty="0" err="1"/>
              <a:t>pharmForm</a:t>
            </a:r>
            <a:r>
              <a:rPr lang="de-DE" dirty="0"/>
              <a:t>“ </a:t>
            </a:r>
            <a:r>
              <a:rPr lang="de-DE" dirty="0" err="1"/>
              <a:t>with</a:t>
            </a:r>
            <a:r>
              <a:rPr lang="de-DE" dirty="0"/>
              <a:t> 278 in 3-digit </a:t>
            </a:r>
            <a:r>
              <a:rPr lang="de-DE" dirty="0" err="1"/>
              <a:t>strings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interviewed</a:t>
            </a:r>
            <a:r>
              <a:rPr lang="de-DE" dirty="0"/>
              <a:t> a </a:t>
            </a:r>
            <a:r>
              <a:rPr lang="de-DE" dirty="0" err="1"/>
              <a:t>pharmacist</a:t>
            </a:r>
            <a:r>
              <a:rPr lang="de-DE" dirty="0"/>
              <a:t>,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dosage</a:t>
            </a:r>
            <a:r>
              <a:rPr lang="de-DE" dirty="0"/>
              <a:t> </a:t>
            </a:r>
            <a:r>
              <a:rPr lang="de-DE" dirty="0" err="1"/>
              <a:t>codes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acronyms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e.g. „NTR“ = „Nasentropfen“ </a:t>
            </a:r>
          </a:p>
          <a:p>
            <a:pPr lvl="1"/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was </a:t>
            </a:r>
            <a:r>
              <a:rPr lang="de-DE" dirty="0" err="1"/>
              <a:t>descriped</a:t>
            </a:r>
            <a:r>
              <a:rPr lang="de-DE" dirty="0"/>
              <a:t> in </a:t>
            </a:r>
            <a:r>
              <a:rPr lang="de-DE" dirty="0" err="1"/>
              <a:t>dispensing</a:t>
            </a:r>
            <a:r>
              <a:rPr lang="de-DE" dirty="0"/>
              <a:t> </a:t>
            </a:r>
            <a:r>
              <a:rPr lang="de-DE" dirty="0" err="1"/>
              <a:t>regulation</a:t>
            </a:r>
            <a:r>
              <a:rPr lang="de-DE" dirty="0"/>
              <a:t> </a:t>
            </a:r>
            <a:r>
              <a:rPr lang="de-DE" dirty="0" err="1"/>
              <a:t>codes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analysied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pPr lvl="1"/>
            <a:r>
              <a:rPr lang="de-DE" dirty="0"/>
              <a:t>Also </a:t>
            </a:r>
            <a:r>
              <a:rPr lang="de-DE" dirty="0" err="1"/>
              <a:t>we</a:t>
            </a:r>
            <a:r>
              <a:rPr lang="de-DE" dirty="0"/>
              <a:t> find out </a:t>
            </a:r>
            <a:r>
              <a:rPr lang="de-DE" dirty="0" err="1"/>
              <a:t>that</a:t>
            </a:r>
            <a:r>
              <a:rPr lang="de-DE" dirty="0"/>
              <a:t> 82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„</a:t>
            </a:r>
            <a:r>
              <a:rPr lang="de-DE" dirty="0" err="1"/>
              <a:t>always</a:t>
            </a:r>
            <a:r>
              <a:rPr lang="de-DE" dirty="0"/>
              <a:t>“ </a:t>
            </a:r>
            <a:r>
              <a:rPr lang="de-DE" dirty="0" err="1"/>
              <a:t>bougth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saw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3100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bought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22nd </a:t>
            </a:r>
            <a:r>
              <a:rPr lang="de-DE" dirty="0" err="1"/>
              <a:t>day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61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88586" y="1700808"/>
            <a:ext cx="870458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analyzing the number of order, basket and click transactions, we discovered</a:t>
            </a:r>
          </a:p>
          <a:p>
            <a:r>
              <a:rPr lang="en-US" dirty="0"/>
              <a:t>that during the first 22 days of our training set the number of click transactions</a:t>
            </a:r>
          </a:p>
          <a:p>
            <a:r>
              <a:rPr lang="en-US" dirty="0"/>
              <a:t>was noticeably lower than during the following days.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Reasons for that may be for example different data creation processes. We decided to exclude these 22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Judgment of the Court </a:t>
            </a:r>
            <a:r>
              <a:rPr lang="en-US" dirty="0"/>
              <a:t>(First Chamber - </a:t>
            </a:r>
            <a:r>
              <a:rPr lang="en-US" dirty="0" err="1"/>
              <a:t>EuGH</a:t>
            </a:r>
            <a:r>
              <a:rPr lang="en-US" dirty="0"/>
              <a:t>) of 19 October 2016:</a:t>
            </a:r>
          </a:p>
          <a:p>
            <a:pPr marL="268288"/>
            <a:r>
              <a:rPr lang="en-US" sz="1400" dirty="0"/>
              <a:t>Deutsche Parkinson </a:t>
            </a:r>
            <a:r>
              <a:rPr lang="en-US" sz="1400" dirty="0" err="1"/>
              <a:t>Vereinigung</a:t>
            </a:r>
            <a:r>
              <a:rPr lang="en-US" sz="1400" dirty="0"/>
              <a:t> eV vs </a:t>
            </a:r>
            <a:r>
              <a:rPr lang="en-US" sz="1400" dirty="0" err="1"/>
              <a:t>Zentrale</a:t>
            </a:r>
            <a:r>
              <a:rPr lang="en-US" sz="1400" dirty="0"/>
              <a:t> </a:t>
            </a:r>
            <a:r>
              <a:rPr lang="en-US" sz="1400" dirty="0" err="1"/>
              <a:t>zur</a:t>
            </a:r>
            <a:r>
              <a:rPr lang="en-US" sz="1400" dirty="0"/>
              <a:t> </a:t>
            </a:r>
            <a:r>
              <a:rPr lang="en-US" sz="1400" dirty="0" err="1"/>
              <a:t>Bekämpfung</a:t>
            </a:r>
            <a:r>
              <a:rPr lang="en-US" sz="1400" dirty="0"/>
              <a:t> </a:t>
            </a:r>
            <a:r>
              <a:rPr lang="en-US" sz="1400" dirty="0" err="1"/>
              <a:t>unlauteren</a:t>
            </a:r>
            <a:r>
              <a:rPr lang="en-US" sz="1400" dirty="0"/>
              <a:t> </a:t>
            </a:r>
            <a:r>
              <a:rPr lang="en-US" sz="1400" dirty="0" err="1"/>
              <a:t>Wettbewerbs</a:t>
            </a:r>
            <a:r>
              <a:rPr lang="en-US" sz="1400" dirty="0"/>
              <a:t> eV</a:t>
            </a:r>
            <a:br>
              <a:rPr lang="en-US" sz="1400" dirty="0"/>
            </a:br>
            <a:r>
              <a:rPr lang="de-DE" sz="1400" dirty="0"/>
              <a:t>Setting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fixed</a:t>
            </a:r>
            <a:r>
              <a:rPr lang="de-DE" sz="1400" dirty="0"/>
              <a:t> </a:t>
            </a:r>
            <a:r>
              <a:rPr lang="de-DE" sz="1400" dirty="0" err="1"/>
              <a:t>prices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medicine</a:t>
            </a:r>
            <a:r>
              <a:rPr lang="de-DE" sz="1400" dirty="0"/>
              <a:t>,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available</a:t>
            </a:r>
            <a:r>
              <a:rPr lang="de-DE" sz="1400" dirty="0"/>
              <a:t> on </a:t>
            </a:r>
            <a:r>
              <a:rPr lang="de-DE" sz="1400" dirty="0" err="1"/>
              <a:t>prescription</a:t>
            </a:r>
            <a:r>
              <a:rPr lang="de-DE" sz="1400" dirty="0"/>
              <a:t>,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against</a:t>
            </a:r>
            <a:r>
              <a:rPr lang="de-DE" sz="1400" dirty="0"/>
              <a:t> European Law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6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Transformation, 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/>
              <a:t>Baseline</a:t>
            </a:r>
          </a:p>
          <a:p>
            <a:pPr marL="420688" indent="-285750"/>
            <a:endParaRPr lang="de-DE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845840" y="1835294"/>
            <a:ext cx="7452320" cy="1332582"/>
            <a:chOff x="845840" y="1553742"/>
            <a:chExt cx="7452320" cy="133258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840" y="1553742"/>
              <a:ext cx="7452320" cy="1332582"/>
            </a:xfrm>
            <a:prstGeom prst="rect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1" name="Rechteck 10"/>
            <p:cNvSpPr/>
            <p:nvPr/>
          </p:nvSpPr>
          <p:spPr>
            <a:xfrm>
              <a:off x="854468" y="1787985"/>
              <a:ext cx="26977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hteck 11"/>
          <p:cNvSpPr/>
          <p:nvPr/>
        </p:nvSpPr>
        <p:spPr>
          <a:xfrm>
            <a:off x="845840" y="3326877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845840" y="3686266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defauft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model: 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10.238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= 9.679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295592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Approache</a:t>
            </a:r>
            <a:r>
              <a:rPr lang="de-DE" dirty="0"/>
              <a:t> – </a:t>
            </a:r>
            <a:r>
              <a:rPr lang="de-DE" dirty="0" err="1"/>
              <a:t>One-Step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err="1"/>
              <a:t>One-Step</a:t>
            </a:r>
            <a:endParaRPr lang="de-DE" dirty="0"/>
          </a:p>
          <a:p>
            <a:pPr marL="420688" indent="-285750"/>
            <a:endParaRPr lang="de-DE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54468" y="2069537"/>
            <a:ext cx="26977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45840" y="3690788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845840" y="4050177"/>
            <a:ext cx="7452320" cy="103500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= 9.161 by using GTB (Gradient Boosted Trees)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0" y="1556793"/>
            <a:ext cx="7452320" cy="21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– Feature Understanding/Engineering</a:t>
            </a:r>
          </a:p>
          <a:p>
            <a:pPr marL="0" indent="0">
              <a:buNone/>
            </a:pPr>
            <a:r>
              <a:rPr lang="de-DE" sz="2000" b="1" dirty="0">
                <a:solidFill>
                  <a:srgbClr val="C00000"/>
                </a:solidFill>
              </a:rPr>
              <a:t>on hold</a:t>
            </a:r>
          </a:p>
          <a:p>
            <a:pPr marL="542925" lvl="1" indent="0">
              <a:buNone/>
            </a:pP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 </a:t>
            </a:r>
            <a:r>
              <a:rPr lang="de-DE" dirty="0" err="1"/>
              <a:t>and</a:t>
            </a:r>
            <a:r>
              <a:rPr lang="de-DE" dirty="0"/>
              <a:t> Python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final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111 </a:t>
            </a:r>
            <a:r>
              <a:rPr lang="de-DE" dirty="0" err="1"/>
              <a:t>features</a:t>
            </a:r>
            <a:endParaRPr lang="de-DE" dirty="0"/>
          </a:p>
          <a:p>
            <a:pPr lvl="1"/>
            <a:r>
              <a:rPr lang="de-DE" dirty="0"/>
              <a:t>95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transformation</a:t>
            </a:r>
            <a:r>
              <a:rPr lang="de-DE" dirty="0"/>
              <a:t>, </a:t>
            </a:r>
            <a:r>
              <a:rPr lang="de-DE" dirty="0" err="1"/>
              <a:t>combination</a:t>
            </a:r>
            <a:r>
              <a:rPr lang="de-DE" dirty="0"/>
              <a:t>, </a:t>
            </a:r>
            <a:r>
              <a:rPr lang="de-DE" dirty="0" err="1"/>
              <a:t>interpretation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informations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use</a:t>
            </a:r>
            <a:r>
              <a:rPr lang="de-DE" dirty="0"/>
              <a:t> only16 </a:t>
            </a:r>
            <a:r>
              <a:rPr lang="de-DE" dirty="0" err="1"/>
              <a:t>start</a:t>
            </a:r>
            <a:r>
              <a:rPr lang="de-DE" dirty="0"/>
              <a:t> initial </a:t>
            </a:r>
            <a:r>
              <a:rPr lang="de-DE" dirty="0" err="1"/>
              <a:t>features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approache</a:t>
            </a:r>
            <a:r>
              <a:rPr lang="de-DE" dirty="0"/>
              <a:t> = RMSE 9.747 </a:t>
            </a:r>
          </a:p>
          <a:p>
            <a:pPr lvl="1"/>
            <a:r>
              <a:rPr lang="de-DE" dirty="0"/>
              <a:t>After </a:t>
            </a:r>
            <a:r>
              <a:rPr lang="de-DE" dirty="0" err="1"/>
              <a:t>analyises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GTB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44 </a:t>
            </a:r>
            <a:r>
              <a:rPr lang="de-DE" dirty="0" err="1"/>
              <a:t>features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Basket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groupig</a:t>
            </a:r>
            <a:r>
              <a:rPr lang="de-DE" dirty="0"/>
              <a:t> multiple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b="1" dirty="0"/>
              <a:t>Summary </a:t>
            </a:r>
            <a:r>
              <a:rPr lang="de-DE" b="1" dirty="0" err="1"/>
              <a:t>about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feature</a:t>
            </a:r>
            <a:r>
              <a:rPr lang="de-DE" b="1" dirty="0"/>
              <a:t> </a:t>
            </a:r>
            <a:r>
              <a:rPr lang="de-DE" b="1" dirty="0" err="1"/>
              <a:t>engineering</a:t>
            </a:r>
            <a:r>
              <a:rPr lang="de-DE" b="1" dirty="0"/>
              <a:t> </a:t>
            </a:r>
            <a:r>
              <a:rPr lang="de-DE" b="1" dirty="0" err="1"/>
              <a:t>steps</a:t>
            </a:r>
            <a:r>
              <a:rPr lang="de-DE" b="1" dirty="0"/>
              <a:t>:</a:t>
            </a:r>
          </a:p>
          <a:p>
            <a:pPr marL="542925" lvl="1" indent="0">
              <a:buNone/>
            </a:pP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basket</a:t>
            </a:r>
            <a:r>
              <a:rPr lang="de-DE" dirty="0"/>
              <a:t> was </a:t>
            </a:r>
            <a:r>
              <a:rPr lang="de-DE" dirty="0" err="1"/>
              <a:t>orderd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</a:t>
            </a:r>
          </a:p>
          <a:p>
            <a:pPr lvl="1"/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imbalance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Recall 49.45%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15.93%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GTB.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26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2446376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4641927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Adjusted two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244637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6419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4" y="5589240"/>
            <a:ext cx="191029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3526299" y="5589240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33056" y="3012401"/>
            <a:ext cx="1675569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2676083" y="1980034"/>
            <a:ext cx="1656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2" name="Rechteck 21"/>
          <p:cNvSpPr/>
          <p:nvPr/>
        </p:nvSpPr>
        <p:spPr>
          <a:xfrm>
            <a:off x="2676083" y="3941939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3324063" y="3415818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861742" y="1982419"/>
            <a:ext cx="1656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5" name="Rechteck 24"/>
          <p:cNvSpPr/>
          <p:nvPr/>
        </p:nvSpPr>
        <p:spPr>
          <a:xfrm>
            <a:off x="4861742" y="3921336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6" name="Pfeil: Chevron 25"/>
          <p:cNvSpPr/>
          <p:nvPr/>
        </p:nvSpPr>
        <p:spPr>
          <a:xfrm rot="5400000">
            <a:off x="5509722" y="3409535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  <p:sp>
        <p:nvSpPr>
          <p:cNvPr id="27" name="Rechteck 26"/>
          <p:cNvSpPr/>
          <p:nvPr/>
        </p:nvSpPr>
        <p:spPr>
          <a:xfrm>
            <a:off x="6837478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Trend splitting model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7477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7035477" y="2789845"/>
            <a:ext cx="1656000" cy="75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32" name="Rechteck 31"/>
          <p:cNvSpPr/>
          <p:nvPr/>
        </p:nvSpPr>
        <p:spPr>
          <a:xfrm>
            <a:off x="7027625" y="3794886"/>
            <a:ext cx="1656000" cy="7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quantity/revenue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33" name="Pfeil: Chevron 32"/>
          <p:cNvSpPr/>
          <p:nvPr/>
        </p:nvSpPr>
        <p:spPr>
          <a:xfrm rot="5400000">
            <a:off x="7763189" y="2414121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037673" y="4799926"/>
            <a:ext cx="1656000" cy="7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result based on trend analysis</a:t>
            </a:r>
          </a:p>
        </p:txBody>
      </p:sp>
      <p:sp>
        <p:nvSpPr>
          <p:cNvPr id="35" name="Rechteck 34"/>
          <p:cNvSpPr/>
          <p:nvPr/>
        </p:nvSpPr>
        <p:spPr>
          <a:xfrm>
            <a:off x="7045530" y="1784804"/>
            <a:ext cx="1656000" cy="7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data based on trend analysis</a:t>
            </a:r>
          </a:p>
        </p:txBody>
      </p:sp>
      <p:sp>
        <p:nvSpPr>
          <p:cNvPr id="36" name="Pfeil: Chevron 35"/>
          <p:cNvSpPr/>
          <p:nvPr/>
        </p:nvSpPr>
        <p:spPr>
          <a:xfrm rot="5400000">
            <a:off x="7763189" y="4433995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feil: Chevron 36"/>
          <p:cNvSpPr/>
          <p:nvPr/>
        </p:nvSpPr>
        <p:spPr>
          <a:xfrm rot="5400000">
            <a:off x="7763189" y="3418452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242199" y="6383552"/>
            <a:ext cx="1153318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 analysis</a:t>
            </a:r>
          </a:p>
        </p:txBody>
      </p:sp>
      <p:sp>
        <p:nvSpPr>
          <p:cNvPr id="39" name="Pfeil: nach oben gekrümmt 38"/>
          <p:cNvSpPr/>
          <p:nvPr/>
        </p:nvSpPr>
        <p:spPr>
          <a:xfrm>
            <a:off x="5829741" y="5599288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0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6077955" y="2077275"/>
            <a:ext cx="2948491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5497819" y="2526767"/>
            <a:ext cx="580524" cy="90257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Features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32193" y="1988839"/>
            <a:ext cx="3944958" cy="4248473"/>
          </a:xfrm>
          <a:ln>
            <a:solidFill>
              <a:schemeClr val="bg2"/>
            </a:solidFill>
          </a:ln>
        </p:spPr>
        <p:txBody>
          <a:bodyPr/>
          <a:lstStyle/>
          <a:p>
            <a:pPr marL="420688" indent="-285750"/>
            <a:endParaRPr lang="de-DE" sz="2000" dirty="0"/>
          </a:p>
          <a:p>
            <a:pPr marL="420688" indent="-285750"/>
            <a:r>
              <a:rPr lang="de-DE" sz="2000" dirty="0"/>
              <a:t>Main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endParaRPr lang="de-DE" sz="2000" dirty="0"/>
          </a:p>
          <a:p>
            <a:pPr marL="909638" lvl="1" indent="-285750"/>
            <a:r>
              <a:rPr lang="de-DE" sz="1600" dirty="0" err="1"/>
              <a:t>Basket</a:t>
            </a:r>
            <a:r>
              <a:rPr lang="de-DE" sz="1600" dirty="0"/>
              <a:t> (#4)</a:t>
            </a:r>
          </a:p>
          <a:p>
            <a:pPr marL="909638" lvl="1" indent="-285750"/>
            <a:r>
              <a:rPr lang="de-DE" sz="1600" dirty="0"/>
              <a:t>Day </a:t>
            </a:r>
            <a:r>
              <a:rPr lang="de-DE" sz="1600" dirty="0" err="1"/>
              <a:t>related</a:t>
            </a:r>
            <a:r>
              <a:rPr lang="de-DE" sz="1600" dirty="0"/>
              <a:t> (#5)</a:t>
            </a:r>
          </a:p>
          <a:p>
            <a:pPr marL="909638" lvl="1" indent="-285750"/>
            <a:r>
              <a:rPr lang="de-DE" sz="1600" dirty="0" err="1"/>
              <a:t>Week</a:t>
            </a:r>
            <a:r>
              <a:rPr lang="de-DE" sz="1600" dirty="0"/>
              <a:t> </a:t>
            </a:r>
            <a:r>
              <a:rPr lang="de-DE" sz="1600" dirty="0" err="1"/>
              <a:t>related</a:t>
            </a:r>
            <a:r>
              <a:rPr lang="de-DE" sz="1600" dirty="0"/>
              <a:t> (#3)</a:t>
            </a:r>
          </a:p>
          <a:p>
            <a:pPr marL="909638" lvl="1" indent="-285750"/>
            <a:r>
              <a:rPr lang="de-DE" sz="1600" dirty="0"/>
              <a:t>Price (#17)</a:t>
            </a:r>
          </a:p>
          <a:p>
            <a:pPr marL="909638" lvl="1" indent="-285750"/>
            <a:r>
              <a:rPr lang="de-DE" sz="1600" dirty="0"/>
              <a:t>Order (#2)</a:t>
            </a:r>
          </a:p>
          <a:p>
            <a:pPr marL="909638" lvl="1" indent="-285750"/>
            <a:r>
              <a:rPr lang="de-DE" sz="1600" dirty="0" err="1"/>
              <a:t>Others</a:t>
            </a:r>
            <a:r>
              <a:rPr lang="de-DE" sz="1600" dirty="0"/>
              <a:t> (#13)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611560" y="1988839"/>
            <a:ext cx="3944957" cy="4248473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95 features based on transformation, combination, interpretation and on influence of external information.</a:t>
            </a:r>
          </a:p>
          <a:p>
            <a:r>
              <a:rPr lang="en-US" dirty="0"/>
              <a:t>biggest performance improvement: Basket features (id, price, size)</a:t>
            </a:r>
          </a:p>
          <a:p>
            <a:r>
              <a:rPr lang="en-US" dirty="0"/>
              <a:t>Reduce set with weight of GTB from 111 to 44 </a:t>
            </a:r>
          </a:p>
          <a:p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611560" y="1144673"/>
            <a:ext cx="3944958" cy="8441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Development </a:t>
            </a:r>
            <a:r>
              <a:rPr lang="de-DE" sz="2400" dirty="0" err="1">
                <a:solidFill>
                  <a:schemeClr val="tx1"/>
                </a:solidFill>
              </a:rPr>
              <a:t>of</a:t>
            </a:r>
            <a:r>
              <a:rPr lang="de-DE" sz="2400" dirty="0">
                <a:solidFill>
                  <a:schemeClr val="tx1"/>
                </a:solidFill>
              </a:rPr>
              <a:t> Features</a:t>
            </a:r>
          </a:p>
        </p:txBody>
      </p:sp>
      <p:sp>
        <p:nvSpPr>
          <p:cNvPr id="12" name="Rechteck 11"/>
          <p:cNvSpPr/>
          <p:nvPr/>
        </p:nvSpPr>
        <p:spPr>
          <a:xfrm>
            <a:off x="4732193" y="1144673"/>
            <a:ext cx="3944958" cy="8441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Use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of</a:t>
            </a:r>
            <a:r>
              <a:rPr lang="de-DE" sz="2400" dirty="0">
                <a:solidFill>
                  <a:schemeClr val="tx1"/>
                </a:solidFill>
              </a:rPr>
              <a:t> Features</a:t>
            </a:r>
          </a:p>
        </p:txBody>
      </p:sp>
      <p:sp>
        <p:nvSpPr>
          <p:cNvPr id="8" name="Ellipse 7"/>
          <p:cNvSpPr/>
          <p:nvPr/>
        </p:nvSpPr>
        <p:spPr>
          <a:xfrm>
            <a:off x="6892433" y="5709890"/>
            <a:ext cx="1784718" cy="8640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# 44 Features</a:t>
            </a:r>
          </a:p>
        </p:txBody>
      </p:sp>
      <p:sp>
        <p:nvSpPr>
          <p:cNvPr id="13" name="Ellipse 12"/>
          <p:cNvSpPr/>
          <p:nvPr/>
        </p:nvSpPr>
        <p:spPr>
          <a:xfrm>
            <a:off x="2751799" y="5709890"/>
            <a:ext cx="1784718" cy="8640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# 111 Features</a:t>
            </a:r>
          </a:p>
        </p:txBody>
      </p:sp>
    </p:spTree>
    <p:extLst>
      <p:ext uri="{BB962C8B-B14F-4D97-AF65-F5344CB8AC3E}">
        <p14:creationId xmlns:p14="http://schemas.microsoft.com/office/powerpoint/2010/main" val="133960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Preprocessing Examples</a:t>
            </a:r>
            <a:endParaRPr lang="en-GB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DMC 2017 – Final Presentation – FSS 2017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9DE6BF-F119-46BE-A2B4-831903F5C4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 Dataset</a:t>
            </a:r>
          </a:p>
          <a:p>
            <a:endParaRPr lang="de-DE" dirty="0"/>
          </a:p>
          <a:p>
            <a:pPr lvl="1"/>
            <a:r>
              <a:rPr lang="de-DE" dirty="0"/>
              <a:t>Training  	Days 22 – 63 (</a:t>
            </a:r>
            <a:r>
              <a:rPr lang="de-DE" dirty="0" err="1"/>
              <a:t>Sunday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Saturday</a:t>
            </a:r>
            <a:r>
              <a:rPr lang="de-DE" dirty="0"/>
              <a:t>, </a:t>
            </a:r>
            <a:r>
              <a:rPr lang="de-DE" dirty="0" err="1"/>
              <a:t>cut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						</a:t>
            </a:r>
            <a:r>
              <a:rPr lang="de-DE" dirty="0" err="1"/>
              <a:t>court</a:t>
            </a:r>
            <a:r>
              <a:rPr lang="de-DE" dirty="0"/>
              <a:t> </a:t>
            </a:r>
            <a:r>
              <a:rPr lang="de-DE" dirty="0" err="1"/>
              <a:t>judgement</a:t>
            </a:r>
            <a:r>
              <a:rPr lang="de-DE" dirty="0"/>
              <a:t> on </a:t>
            </a:r>
            <a:r>
              <a:rPr lang="de-DE" dirty="0" err="1"/>
              <a:t>day</a:t>
            </a:r>
            <a:r>
              <a:rPr lang="de-DE" dirty="0"/>
              <a:t> 19 </a:t>
            </a:r>
            <a:r>
              <a:rPr lang="de-DE" dirty="0" err="1"/>
              <a:t>Oct</a:t>
            </a:r>
            <a:r>
              <a:rPr lang="de-DE" dirty="0"/>
              <a:t>.)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Evaluation	Days 64 – 93 (</a:t>
            </a:r>
            <a:r>
              <a:rPr lang="de-DE" dirty="0" err="1"/>
              <a:t>Sunday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….)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Class Dataset</a:t>
            </a:r>
          </a:p>
          <a:p>
            <a:pPr lvl="1"/>
            <a:r>
              <a:rPr lang="de-DE" dirty="0"/>
              <a:t>Task		Days 94 – 123 (</a:t>
            </a:r>
            <a:r>
              <a:rPr lang="de-DE" dirty="0" err="1"/>
              <a:t>Sunday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…) 		</a:t>
            </a:r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250825" y="4077072"/>
            <a:ext cx="8432800" cy="720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5508104" y="315206"/>
            <a:ext cx="3816424" cy="17159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TIMO &amp; Co: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in </a:t>
            </a:r>
            <a:r>
              <a:rPr lang="de-DE" dirty="0" err="1"/>
              <a:t>preprocessing</a:t>
            </a:r>
            <a:r>
              <a:rPr lang="de-DE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8545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Transformation, 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approaches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2446376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6876257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One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244637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87625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4" y="5589240"/>
            <a:ext cx="191029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3526299" y="5589240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39040" y="2744905"/>
            <a:ext cx="1675569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2676083" y="1980034"/>
            <a:ext cx="1656000" cy="12329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order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(Orders with Classification)</a:t>
            </a:r>
          </a:p>
        </p:txBody>
      </p:sp>
      <p:sp>
        <p:nvSpPr>
          <p:cNvPr id="22" name="Rechteck 21"/>
          <p:cNvSpPr/>
          <p:nvPr/>
        </p:nvSpPr>
        <p:spPr>
          <a:xfrm>
            <a:off x="2650126" y="3879878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regression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3324063" y="3291465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074256" y="2143871"/>
            <a:ext cx="1656000" cy="21914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an improved regression learner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predicting revenue directly or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quantity and calculate revenue</a:t>
            </a: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  <p:sp>
        <p:nvSpPr>
          <p:cNvPr id="27" name="Rechteck 26"/>
          <p:cNvSpPr/>
          <p:nvPr/>
        </p:nvSpPr>
        <p:spPr>
          <a:xfrm>
            <a:off x="4680240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Partial two step model</a:t>
            </a:r>
          </a:p>
        </p:txBody>
      </p:sp>
      <p:sp>
        <p:nvSpPr>
          <p:cNvPr id="30" name="Rechteck 29"/>
          <p:cNvSpPr/>
          <p:nvPr/>
        </p:nvSpPr>
        <p:spPr>
          <a:xfrm>
            <a:off x="4680239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4860350" y="3861048"/>
            <a:ext cx="1656000" cy="1380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40" name="Rechteck 39"/>
          <p:cNvSpPr/>
          <p:nvPr/>
        </p:nvSpPr>
        <p:spPr>
          <a:xfrm>
            <a:off x="4878239" y="1988840"/>
            <a:ext cx="1638111" cy="6889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order</a:t>
            </a:r>
          </a:p>
        </p:txBody>
      </p:sp>
      <p:sp>
        <p:nvSpPr>
          <p:cNvPr id="47" name="Pfeil: nach oben gekrümmt 16"/>
          <p:cNvSpPr/>
          <p:nvPr/>
        </p:nvSpPr>
        <p:spPr>
          <a:xfrm flipH="1">
            <a:off x="5877774" y="5597944"/>
            <a:ext cx="2171109" cy="759893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Pfeil: Chevron 22"/>
          <p:cNvSpPr/>
          <p:nvPr/>
        </p:nvSpPr>
        <p:spPr>
          <a:xfrm rot="5400000">
            <a:off x="5452207" y="3291465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5003914" y="2824001"/>
            <a:ext cx="1368286" cy="3697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only highly confident values</a:t>
            </a:r>
          </a:p>
        </p:txBody>
      </p:sp>
    </p:spTree>
    <p:extLst>
      <p:ext uri="{BB962C8B-B14F-4D97-AF65-F5344CB8AC3E}">
        <p14:creationId xmlns:p14="http://schemas.microsoft.com/office/powerpoint/2010/main" val="180582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Transformation, 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endParaRPr lang="en-US" dirty="0"/>
          </a:p>
          <a:p>
            <a:pPr marL="420688" indent="-285750"/>
            <a:r>
              <a:rPr lang="en-US" dirty="0"/>
              <a:t>Baseline: RMSE = 10.238	(and GBT: 9.679)</a:t>
            </a:r>
          </a:p>
          <a:p>
            <a:pPr marL="420688" indent="-285750"/>
            <a:endParaRPr lang="en-US" dirty="0"/>
          </a:p>
          <a:p>
            <a:pPr marL="134938" indent="0">
              <a:buNone/>
            </a:pPr>
            <a:endParaRPr lang="en-US" b="1" dirty="0"/>
          </a:p>
          <a:p>
            <a:pPr marL="134938" indent="0">
              <a:buNone/>
            </a:pPr>
            <a:r>
              <a:rPr lang="en-US" b="1" dirty="0"/>
              <a:t>Competing approaches:</a:t>
            </a:r>
          </a:p>
          <a:p>
            <a:pPr marL="134938" indent="0">
              <a:buNone/>
            </a:pPr>
            <a:endParaRPr lang="en-US" dirty="0"/>
          </a:p>
          <a:p>
            <a:pPr marL="420688" indent="-285750"/>
            <a:r>
              <a:rPr lang="en-US" dirty="0"/>
              <a:t>Part. Two-Step: RMSE = 9.218 </a:t>
            </a:r>
          </a:p>
          <a:p>
            <a:pPr marL="420688" indent="-285750"/>
            <a:endParaRPr lang="en-US" dirty="0"/>
          </a:p>
          <a:p>
            <a:pPr marL="420688" indent="-285750"/>
            <a:r>
              <a:rPr lang="en-US" dirty="0"/>
              <a:t>One-Step: RMSE = 9.161</a:t>
            </a:r>
          </a:p>
          <a:p>
            <a:pPr marL="623888" lvl="1" indent="0">
              <a:buNone/>
            </a:pPr>
            <a:endParaRPr lang="en-US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30" y="2564905"/>
            <a:ext cx="3895515" cy="259228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30030" y="5264106"/>
            <a:ext cx="2265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* http://unisci24.com/178087.html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0825" y="2564904"/>
            <a:ext cx="8642350" cy="259228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7175" y="1268761"/>
            <a:ext cx="8642350" cy="79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4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Two-Step</a:t>
            </a:r>
            <a:r>
              <a:rPr lang="de-DE" dirty="0"/>
              <a:t> – Regression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134938" indent="0">
              <a:buNone/>
            </a:pPr>
            <a:r>
              <a:rPr lang="en-US" b="1" dirty="0"/>
              <a:t>What we have tried</a:t>
            </a:r>
            <a:r>
              <a:rPr lang="en-US" sz="2000" dirty="0"/>
              <a:t>					</a:t>
            </a:r>
            <a:r>
              <a:rPr lang="en-US" b="1" dirty="0"/>
              <a:t>RMSE</a:t>
            </a:r>
          </a:p>
          <a:p>
            <a:pPr marL="420688" indent="-285750"/>
            <a:endParaRPr lang="en-US" dirty="0"/>
          </a:p>
          <a:p>
            <a:pPr marL="420688" indent="-285750"/>
            <a:r>
              <a:rPr lang="en-US" sz="2000" dirty="0"/>
              <a:t>Regression with 75% accuracy in prior classification		</a:t>
            </a:r>
            <a:r>
              <a:rPr lang="en-US" sz="2000" b="1" dirty="0"/>
              <a:t>XXXX</a:t>
            </a:r>
          </a:p>
          <a:p>
            <a:pPr marL="420688" indent="-285750"/>
            <a:endParaRPr lang="en-US" sz="2000" dirty="0"/>
          </a:p>
          <a:p>
            <a:pPr marL="420688" indent="-285750"/>
            <a:r>
              <a:rPr lang="en-US" sz="2000" dirty="0"/>
              <a:t>Potential result: Regression with „order=1“			</a:t>
            </a:r>
            <a:r>
              <a:rPr lang="en-US" sz="2000" b="1" dirty="0"/>
              <a:t>4.797</a:t>
            </a: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100% accuracy, </a:t>
            </a: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hence a perfect classification would lead to a very </a:t>
            </a:r>
          </a:p>
          <a:p>
            <a:pPr marL="623888" lvl="1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	big baseline improvement</a:t>
            </a:r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Two-step Regression with 82% accuracy due to		</a:t>
            </a:r>
            <a:r>
              <a:rPr lang="en-US" sz="2000" b="1" dirty="0">
                <a:sym typeface="Wingdings" panose="05000000000000000000" pitchFamily="2" charset="2"/>
              </a:rPr>
              <a:t>XXXX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classification improvements</a:t>
            </a:r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Partial two-step </a:t>
            </a:r>
            <a:r>
              <a:rPr lang="en-US" sz="2000" dirty="0" err="1">
                <a:sym typeface="Wingdings" panose="05000000000000000000" pitchFamily="2" charset="2"/>
              </a:rPr>
              <a:t>Regr</a:t>
            </a:r>
            <a:r>
              <a:rPr lang="en-US" sz="2000" dirty="0">
                <a:sym typeface="Wingdings" panose="05000000000000000000" pitchFamily="2" charset="2"/>
              </a:rPr>
              <a:t>. (high confidence values only)		</a:t>
            </a:r>
            <a:r>
              <a:rPr lang="en-US" sz="2000" b="1" dirty="0">
                <a:sym typeface="Wingdings" panose="05000000000000000000" pitchFamily="2" charset="2"/>
              </a:rPr>
              <a:t>9.218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with 95% accuracy</a:t>
            </a:r>
            <a:endParaRPr lang="en-US" sz="2000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250825" y="1700808"/>
            <a:ext cx="8432800" cy="0"/>
          </a:xfrm>
          <a:prstGeom prst="line">
            <a:avLst/>
          </a:prstGeom>
          <a:ln w="28575">
            <a:solidFill>
              <a:srgbClr val="085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3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Two-Step</a:t>
            </a:r>
            <a:r>
              <a:rPr lang="de-DE" dirty="0"/>
              <a:t> – Prior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134938" indent="0">
              <a:buNone/>
            </a:pPr>
            <a:r>
              <a:rPr lang="en-US" b="1" dirty="0"/>
              <a:t>What we have tried</a:t>
            </a:r>
            <a:r>
              <a:rPr lang="en-US" sz="2000" dirty="0"/>
              <a:t>				        </a:t>
            </a:r>
            <a:r>
              <a:rPr lang="en-US" b="1" dirty="0"/>
              <a:t>Accuracy</a:t>
            </a:r>
          </a:p>
          <a:p>
            <a:pPr marL="420688" indent="-285750"/>
            <a:endParaRPr lang="en-US" dirty="0"/>
          </a:p>
          <a:p>
            <a:pPr marL="420688" indent="-285750"/>
            <a:r>
              <a:rPr lang="en-US" sz="2000" dirty="0"/>
              <a:t>Classification Baseline with Naive Bayes			  </a:t>
            </a:r>
            <a:r>
              <a:rPr lang="en-US" sz="2000" b="1" dirty="0"/>
              <a:t>75%</a:t>
            </a:r>
          </a:p>
          <a:p>
            <a:pPr marL="420688" indent="-285750"/>
            <a:endParaRPr lang="en-US" sz="2000" dirty="0"/>
          </a:p>
          <a:p>
            <a:pPr marL="477838" indent="-342900"/>
            <a:r>
              <a:rPr lang="en-US" sz="2000" dirty="0"/>
              <a:t>Using all classification algorithms and an			</a:t>
            </a:r>
            <a:r>
              <a:rPr lang="en-US" sz="2000" b="1" dirty="0"/>
              <a:t>~80%</a:t>
            </a:r>
            <a:br>
              <a:rPr lang="en-US" sz="2000" dirty="0"/>
            </a:br>
            <a:r>
              <a:rPr lang="en-US" sz="2000" dirty="0"/>
              <a:t> evolutionary feature selection</a:t>
            </a:r>
            <a:endParaRPr lang="en-US" sz="2000" b="1" dirty="0"/>
          </a:p>
          <a:p>
            <a:pPr marL="966788" lvl="1" indent="-342900"/>
            <a:r>
              <a:rPr lang="en-US" sz="1600" b="1" dirty="0"/>
              <a:t>Best:</a:t>
            </a:r>
            <a:r>
              <a:rPr lang="en-US" sz="1600" dirty="0"/>
              <a:t> Naive Bayes, Neural Nets, GBT				</a:t>
            </a:r>
            <a:endParaRPr lang="en-US" sz="1600" b="1" dirty="0"/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Trying different ensemble methods				</a:t>
            </a:r>
            <a:r>
              <a:rPr lang="en-US" sz="2000" b="1" dirty="0">
                <a:sym typeface="Wingdings" panose="05000000000000000000" pitchFamily="2" charset="2"/>
              </a:rPr>
              <a:t>82%</a:t>
            </a:r>
          </a:p>
          <a:p>
            <a:pPr marL="909638" lvl="1" indent="-285750"/>
            <a:r>
              <a:rPr lang="en-US" sz="1600" b="1" dirty="0">
                <a:sym typeface="Wingdings" panose="05000000000000000000" pitchFamily="2" charset="2"/>
              </a:rPr>
              <a:t>Best:</a:t>
            </a:r>
            <a:r>
              <a:rPr lang="en-US" sz="1600" dirty="0">
                <a:sym typeface="Wingdings" panose="05000000000000000000" pitchFamily="2" charset="2"/>
              </a:rPr>
              <a:t> Voting </a:t>
            </a:r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Using confidence scores to generate an example 		</a:t>
            </a:r>
            <a:r>
              <a:rPr lang="en-US" sz="2000" b="1" dirty="0">
                <a:sym typeface="Wingdings" panose="05000000000000000000" pitchFamily="2" charset="2"/>
              </a:rPr>
              <a:t>95%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subset with higher accuracy</a:t>
            </a:r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250825" y="1700808"/>
            <a:ext cx="8432800" cy="0"/>
          </a:xfrm>
          <a:prstGeom prst="line">
            <a:avLst/>
          </a:prstGeom>
          <a:ln w="28575">
            <a:solidFill>
              <a:srgbClr val="085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8379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C038A6-0C52-4431-AA9D-2B6D9E759E25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1386</Words>
  <Application>Microsoft Office PowerPoint</Application>
  <PresentationFormat>On-screen Show (4:3)</PresentationFormat>
  <Paragraphs>364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Agfa Rotis Semi Serif</vt:lpstr>
      <vt:lpstr>Arial</vt:lpstr>
      <vt:lpstr>Calibri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Overview</vt:lpstr>
      <vt:lpstr>Preprocessing Features</vt:lpstr>
      <vt:lpstr>Preprocessing Examples</vt:lpstr>
      <vt:lpstr>Transformation, Data Mining and Evaluation</vt:lpstr>
      <vt:lpstr>Different approaches</vt:lpstr>
      <vt:lpstr>Transformation, Data Mining and Evaluation</vt:lpstr>
      <vt:lpstr>Two-Step – Regression</vt:lpstr>
      <vt:lpstr>Two-Step – Prior Classification</vt:lpstr>
      <vt:lpstr>One-Step – Regression</vt:lpstr>
      <vt:lpstr>One-Step – Regression</vt:lpstr>
      <vt:lpstr>Not Finished Approaches</vt:lpstr>
      <vt:lpstr>Summary and Lessons learned</vt:lpstr>
      <vt:lpstr>Questions?</vt:lpstr>
      <vt:lpstr>Backup Slides – Trello Board</vt:lpstr>
      <vt:lpstr>Backup Slides – Github</vt:lpstr>
      <vt:lpstr>Backup Slides – 44 Features</vt:lpstr>
      <vt:lpstr>Feature Understanding and Engineering</vt:lpstr>
      <vt:lpstr>Feature Understanding and Engineering</vt:lpstr>
      <vt:lpstr>Transformation, Data Mining and Evaluation</vt:lpstr>
      <vt:lpstr>Approache – One-Step</vt:lpstr>
      <vt:lpstr>Feature Understanding and Engineering</vt:lpstr>
      <vt:lpstr>DMC 17  - Challenge</vt:lpstr>
      <vt:lpstr>Preprocessing</vt:lpstr>
    </vt:vector>
  </TitlesOfParts>
  <Company>Dekanat BWL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Kunath, Nancy</cp:lastModifiedBy>
  <cp:revision>654</cp:revision>
  <cp:lastPrinted>2013-04-17T11:44:28Z</cp:lastPrinted>
  <dcterms:created xsi:type="dcterms:W3CDTF">2011-05-26T14:08:38Z</dcterms:created>
  <dcterms:modified xsi:type="dcterms:W3CDTF">2017-05-23T06:28:59Z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