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382" r:id="rId7"/>
    <p:sldId id="383" r:id="rId8"/>
    <p:sldId id="331" r:id="rId9"/>
    <p:sldId id="377" r:id="rId10"/>
    <p:sldId id="371" r:id="rId11"/>
    <p:sldId id="374" r:id="rId12"/>
    <p:sldId id="390" r:id="rId13"/>
    <p:sldId id="391" r:id="rId14"/>
    <p:sldId id="393" r:id="rId15"/>
    <p:sldId id="397" r:id="rId16"/>
    <p:sldId id="385" r:id="rId17"/>
    <p:sldId id="342" r:id="rId18"/>
    <p:sldId id="378" r:id="rId19"/>
    <p:sldId id="387" r:id="rId20"/>
    <p:sldId id="375" r:id="rId21"/>
    <p:sldId id="361" r:id="rId22"/>
    <p:sldId id="370" r:id="rId23"/>
    <p:sldId id="366" r:id="rId24"/>
    <p:sldId id="367" r:id="rId25"/>
    <p:sldId id="365" r:id="rId26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2971" userDrawn="1">
          <p15:clr>
            <a:srgbClr val="A4A3A4"/>
          </p15:clr>
        </p15:guide>
        <p15:guide id="5" pos="5465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8B8"/>
    <a:srgbClr val="0B70B8"/>
    <a:srgbClr val="BBE0E3"/>
    <a:srgbClr val="F6F8FA"/>
    <a:srgbClr val="BDB693"/>
    <a:srgbClr val="0C157D"/>
    <a:srgbClr val="D9D9D9"/>
    <a:srgbClr val="89A4A7"/>
    <a:srgbClr val="C5C5C5"/>
    <a:srgbClr val="E7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2163" autoAdjust="0"/>
  </p:normalViewPr>
  <p:slideViewPr>
    <p:cSldViewPr snapToObjects="1">
      <p:cViewPr varScale="1">
        <p:scale>
          <a:sx n="65" d="100"/>
          <a:sy n="65" d="100"/>
        </p:scale>
        <p:origin x="570" y="66"/>
      </p:cViewPr>
      <p:guideLst>
        <p:guide orient="horz" pos="2160"/>
        <p:guide pos="2880"/>
        <p:guide pos="385"/>
        <p:guide pos="2971"/>
        <p:guide pos="5465"/>
        <p:guide orient="horz" pos="3929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Tonespur</a:t>
            </a:r>
            <a:r>
              <a:rPr lang="de-DE" baseline="0" dirty="0"/>
              <a:t> !!! Different </a:t>
            </a:r>
            <a:r>
              <a:rPr lang="de-DE" baseline="0" dirty="0" err="1"/>
              <a:t>algorithmy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discribing</a:t>
            </a:r>
            <a:r>
              <a:rPr lang="de-DE" baseline="0" dirty="0"/>
              <a:t> </a:t>
            </a:r>
            <a:r>
              <a:rPr lang="de-DE" baseline="0" dirty="0" err="1"/>
              <a:t>differnt</a:t>
            </a:r>
            <a:r>
              <a:rPr lang="de-DE" baseline="0" dirty="0"/>
              <a:t> </a:t>
            </a:r>
            <a:r>
              <a:rPr lang="de-DE" baseline="0" dirty="0" err="1"/>
              <a:t>patterns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64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763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665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3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8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Tonspur</a:t>
            </a:r>
            <a:r>
              <a:rPr lang="de-DE" baseline="0" dirty="0"/>
              <a:t> </a:t>
            </a:r>
            <a:r>
              <a:rPr lang="de-DE" dirty="0"/>
              <a:t>!!!!! </a:t>
            </a:r>
            <a:r>
              <a:rPr lang="de-DE" dirty="0" err="1"/>
              <a:t>Compromised</a:t>
            </a:r>
            <a:r>
              <a:rPr lang="de-DE" dirty="0"/>
              <a:t>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performance</a:t>
            </a:r>
            <a:r>
              <a:rPr lang="de-DE" baseline="0" dirty="0"/>
              <a:t> !!!!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21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7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23,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Final </a:t>
            </a:r>
            <a:r>
              <a:rPr lang="en-US" dirty="0" smtClean="0">
                <a:latin typeface="Arial" pitchFamily="34" charset="0"/>
              </a:rPr>
              <a:t>Presentation</a:t>
            </a:r>
            <a:endParaRPr lang="en-US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23.05.2017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Baseline Regression with „Default model“			</a:t>
            </a:r>
            <a:r>
              <a:rPr lang="en-US" sz="2000" b="1" dirty="0" smtClean="0"/>
              <a:t>10.31</a:t>
            </a:r>
            <a:endParaRPr lang="en-US" sz="2000" dirty="0"/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Regression with </a:t>
            </a:r>
            <a:r>
              <a:rPr lang="en-US" sz="2000" b="1" dirty="0"/>
              <a:t>quantity labeling</a:t>
            </a:r>
            <a:r>
              <a:rPr lang="en-US" sz="2000" dirty="0"/>
              <a:t>, best result:		  </a:t>
            </a:r>
            <a:r>
              <a:rPr lang="en-US" sz="2000" b="1" dirty="0" smtClean="0"/>
              <a:t>9.36</a:t>
            </a:r>
            <a:endParaRPr lang="en-US" sz="2000" b="1" dirty="0"/>
          </a:p>
          <a:p>
            <a:pPr marL="909638" lvl="1" indent="-285750"/>
            <a:r>
              <a:rPr lang="en-US" sz="1600" dirty="0"/>
              <a:t>In direct comparison predicting quantity and calculating </a:t>
            </a:r>
            <a:br>
              <a:rPr lang="en-US" sz="1600" dirty="0"/>
            </a:br>
            <a:r>
              <a:rPr lang="en-US" sz="1600" dirty="0"/>
              <a:t>revenue with the given price attribute always performed </a:t>
            </a:r>
            <a:br>
              <a:rPr lang="en-US" sz="1600" dirty="0"/>
            </a:br>
            <a:r>
              <a:rPr lang="en-US" sz="1600" dirty="0"/>
              <a:t>worse than predicting revenue directly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Rounding the quantity to integer values did not improve results</a:t>
            </a:r>
          </a:p>
          <a:p>
            <a:pPr marL="134938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Regression with </a:t>
            </a:r>
            <a:r>
              <a:rPr lang="en-US" sz="2000" b="1" dirty="0">
                <a:sym typeface="Wingdings" panose="05000000000000000000" pitchFamily="2" charset="2"/>
              </a:rPr>
              <a:t>revenue labeling</a:t>
            </a:r>
            <a:r>
              <a:rPr lang="en-US" sz="2000" dirty="0">
                <a:sym typeface="Wingdings" panose="05000000000000000000" pitchFamily="2" charset="2"/>
              </a:rPr>
              <a:t>, best result		  </a:t>
            </a:r>
            <a:r>
              <a:rPr lang="en-US" sz="2000" b="1" dirty="0" smtClean="0">
                <a:sym typeface="Wingdings" panose="05000000000000000000" pitchFamily="2" charset="2"/>
              </a:rPr>
              <a:t>9.16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Including attribute selection with GBT „weight vector“</a:t>
            </a:r>
            <a:endParaRPr lang="en-US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Improving the parameters of GBT: 35 Trees with a depth of 7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 and </a:t>
            </a:r>
            <a:r>
              <a:rPr lang="en-US" b="1" dirty="0" smtClean="0"/>
              <a:t>didn‘t 				RMSE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improve the result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other regression algorithms:		       	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i.e. Linear regression,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 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and Local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Clearly the best: </a:t>
            </a:r>
            <a:r>
              <a:rPr lang="en-US" sz="1600" b="1" dirty="0">
                <a:sym typeface="Wingdings" panose="05000000000000000000" pitchFamily="2" charset="2"/>
              </a:rPr>
              <a:t>Gradient Boosted Trees</a:t>
            </a:r>
            <a:r>
              <a:rPr lang="en-US" sz="1600" dirty="0">
                <a:sym typeface="Wingdings" panose="05000000000000000000" pitchFamily="2" charset="2"/>
              </a:rPr>
              <a:t>				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Splitting according to different attribute values: 	</a:t>
            </a:r>
            <a:r>
              <a:rPr lang="en-US" sz="2000" b="1" dirty="0">
                <a:sym typeface="Wingdings" panose="05000000000000000000" pitchFamily="2" charset="2"/>
              </a:rPr>
              <a:t>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Sales index for quantity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Basket size for revenue regression</a:t>
            </a:r>
            <a:endParaRPr lang="en-US" dirty="0">
              <a:sym typeface="Wingdings" panose="05000000000000000000" pitchFamily="2" charset="2"/>
            </a:endParaRPr>
          </a:p>
          <a:p>
            <a:pPr marL="909638" lvl="1" indent="-285750"/>
            <a:endParaRPr lang="en-US" sz="1600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Sliding window evaluation (w/o Basket attributes)		</a:t>
            </a:r>
            <a:r>
              <a:rPr lang="en-US" sz="2000" b="1" dirty="0">
                <a:sym typeface="Wingdings" panose="05000000000000000000" pitchFamily="2" charset="2"/>
              </a:rPr>
              <a:t>9.701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Day vs Week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Cumulated vs non-Cumulated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2132856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988839"/>
            <a:ext cx="3944958" cy="4248473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 marL="420688" indent="-285750"/>
            <a:endParaRPr lang="de-DE" sz="2000" dirty="0"/>
          </a:p>
          <a:p>
            <a:pPr marL="477838" indent="-342900"/>
            <a:r>
              <a:rPr lang="en-US" sz="2000" dirty="0" smtClean="0">
                <a:sym typeface="Wingdings" panose="05000000000000000000" pitchFamily="2" charset="2"/>
              </a:rPr>
              <a:t>Extraction </a:t>
            </a:r>
            <a:r>
              <a:rPr lang="en-US" sz="2000" dirty="0">
                <a:sym typeface="Wingdings" panose="05000000000000000000" pitchFamily="2" charset="2"/>
              </a:rPr>
              <a:t>of </a:t>
            </a:r>
            <a:r>
              <a:rPr lang="en-US" sz="2000" dirty="0" smtClean="0">
                <a:sym typeface="Wingdings" panose="05000000000000000000" pitchFamily="2" charset="2"/>
              </a:rPr>
              <a:t>Ordered </a:t>
            </a:r>
            <a:r>
              <a:rPr lang="en-US" sz="2000" dirty="0">
                <a:sym typeface="Wingdings" panose="05000000000000000000" pitchFamily="2" charset="2"/>
              </a:rPr>
              <a:t>and Non-Ordered Baskets</a:t>
            </a:r>
          </a:p>
          <a:p>
            <a:pPr marL="477838" indent="-342900"/>
            <a:r>
              <a:rPr lang="en-US" sz="2000" dirty="0" smtClean="0">
                <a:sym typeface="Wingdings" panose="05000000000000000000" pitchFamily="2" charset="2"/>
              </a:rPr>
              <a:t>Back checking </a:t>
            </a:r>
            <a:r>
              <a:rPr lang="en-US" sz="2000" dirty="0">
                <a:sym typeface="Wingdings" panose="05000000000000000000" pitchFamily="2" charset="2"/>
              </a:rPr>
              <a:t>on whole training set for distribution of Order and Non-Order Transactions per Frequent Item Set</a:t>
            </a: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Keeping Frequent Item Sets with Confidence above 85</a:t>
            </a:r>
            <a:r>
              <a:rPr lang="en-US" sz="2000" dirty="0" smtClean="0">
                <a:sym typeface="Wingdings" panose="05000000000000000000" pitchFamily="2" charset="2"/>
              </a:rPr>
              <a:t>%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11560" y="1144673"/>
            <a:ext cx="3944958" cy="844167"/>
          </a:xfrm>
          <a:prstGeom prst="rect">
            <a:avLst/>
          </a:prstGeom>
          <a:solidFill>
            <a:srgbClr val="0858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bg1"/>
                </a:solidFill>
              </a:rPr>
              <a:t>Identify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Frequent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Itemset</a:t>
            </a:r>
            <a:r>
              <a:rPr lang="de-DE" sz="2400" dirty="0" err="1">
                <a:solidFill>
                  <a:schemeClr val="bg1"/>
                </a:solidFill>
              </a:rPr>
              <a:t>s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731498" y="1988839"/>
            <a:ext cx="3944957" cy="4248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Create new training dataset with perfect baskets</a:t>
            </a:r>
            <a:endParaRPr lang="en-US" dirty="0"/>
          </a:p>
          <a:p>
            <a:pPr lvl="1"/>
            <a:r>
              <a:rPr lang="en-US" dirty="0" smtClean="0"/>
              <a:t>Aggregate features </a:t>
            </a:r>
            <a:r>
              <a:rPr lang="en-US" dirty="0"/>
              <a:t>on basket level (unit, </a:t>
            </a:r>
            <a:r>
              <a:rPr lang="en-US" dirty="0" smtClean="0"/>
              <a:t>price…)</a:t>
            </a:r>
            <a:endParaRPr lang="en-US" dirty="0"/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Unbalanced dataset with only 8% ordered baskets (~26% in items training set)</a:t>
            </a:r>
          </a:p>
          <a:p>
            <a:pPr lvl="1"/>
            <a:r>
              <a:rPr lang="en-US" dirty="0" smtClean="0"/>
              <a:t>w/o </a:t>
            </a:r>
            <a:r>
              <a:rPr lang="en-US" dirty="0"/>
              <a:t>further </a:t>
            </a:r>
            <a:r>
              <a:rPr lang="en-US" dirty="0" smtClean="0"/>
              <a:t>improvements: Recall</a:t>
            </a:r>
            <a:r>
              <a:rPr lang="en-US" dirty="0"/>
              <a:t>: 49.45</a:t>
            </a:r>
            <a:r>
              <a:rPr lang="en-US" dirty="0" smtClean="0"/>
              <a:t>%</a:t>
            </a:r>
            <a:br>
              <a:rPr lang="en-US" dirty="0" smtClean="0"/>
            </a:br>
            <a:r>
              <a:rPr lang="en-US" dirty="0" smtClean="0"/>
              <a:t>Precision</a:t>
            </a:r>
            <a:r>
              <a:rPr lang="en-US" dirty="0"/>
              <a:t>: 15.93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731498" y="1144673"/>
            <a:ext cx="3944958" cy="844167"/>
          </a:xfrm>
          <a:prstGeom prst="rect">
            <a:avLst/>
          </a:prstGeom>
          <a:solidFill>
            <a:srgbClr val="0858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Create „</a:t>
            </a:r>
            <a:r>
              <a:rPr lang="de-DE" sz="2400" dirty="0" err="1" smtClean="0">
                <a:solidFill>
                  <a:schemeClr val="bg1"/>
                </a:solidFill>
              </a:rPr>
              <a:t>Perfect-Baskets</a:t>
            </a:r>
            <a:r>
              <a:rPr lang="de-DE" sz="2400" dirty="0" smtClean="0">
                <a:solidFill>
                  <a:schemeClr val="bg1"/>
                </a:solidFill>
              </a:rPr>
              <a:t>“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GB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298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627783" y="1553105"/>
            <a:ext cx="6055841" cy="106584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en-US" b="1" dirty="0" smtClean="0"/>
              <a:t>Revenue performs better</a:t>
            </a:r>
          </a:p>
          <a:p>
            <a:r>
              <a:rPr lang="en-US" dirty="0" smtClean="0"/>
              <a:t>The deviation per item has less impact.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2627783" y="2924944"/>
            <a:ext cx="6055841" cy="108012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en-US" b="1" dirty="0" smtClean="0"/>
              <a:t>Regression only (One-Step)</a:t>
            </a:r>
            <a:r>
              <a:rPr lang="en-US" dirty="0" smtClean="0"/>
              <a:t> </a:t>
            </a:r>
            <a:r>
              <a:rPr lang="en-US" b="1" dirty="0" smtClean="0"/>
              <a:t>performs better</a:t>
            </a:r>
          </a:p>
          <a:p>
            <a:r>
              <a:rPr lang="en-US" dirty="0" smtClean="0"/>
              <a:t>No reach of 100% accuracy of two-step, hence increased error deviation in subsequent step</a:t>
            </a:r>
          </a:p>
        </p:txBody>
      </p:sp>
      <p:sp>
        <p:nvSpPr>
          <p:cNvPr id="14" name="Rechteck 13"/>
          <p:cNvSpPr/>
          <p:nvPr/>
        </p:nvSpPr>
        <p:spPr>
          <a:xfrm>
            <a:off x="395189" y="1535288"/>
            <a:ext cx="2016224" cy="1080120"/>
          </a:xfrm>
          <a:prstGeom prst="rect">
            <a:avLst/>
          </a:prstGeom>
          <a:solidFill>
            <a:srgbClr val="0858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Revenue vs. </a:t>
            </a:r>
            <a:r>
              <a:rPr lang="de-DE" sz="2400" dirty="0" err="1">
                <a:solidFill>
                  <a:schemeClr val="bg1"/>
                </a:solidFill>
              </a:rPr>
              <a:t>Quantity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5189" y="2924944"/>
            <a:ext cx="2016224" cy="1080120"/>
          </a:xfrm>
          <a:prstGeom prst="rect">
            <a:avLst/>
          </a:prstGeom>
          <a:solidFill>
            <a:srgbClr val="0858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One-step</a:t>
            </a:r>
            <a:r>
              <a:rPr lang="de-DE" sz="2400" dirty="0">
                <a:solidFill>
                  <a:schemeClr val="bg1"/>
                </a:solidFill>
              </a:rPr>
              <a:t> vs. </a:t>
            </a:r>
            <a:r>
              <a:rPr lang="de-DE" sz="2400" dirty="0" err="1">
                <a:solidFill>
                  <a:schemeClr val="bg1"/>
                </a:solidFill>
              </a:rPr>
              <a:t>two-step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2627784" y="4293096"/>
            <a:ext cx="6055840" cy="18002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en-US" dirty="0" smtClean="0"/>
              <a:t>Further exploitation of sequential patterns in data and dimensionality reduction </a:t>
            </a:r>
          </a:p>
          <a:p>
            <a:r>
              <a:rPr lang="en-US" dirty="0" smtClean="0"/>
              <a:t>Mining environment extended to Python &amp; R</a:t>
            </a:r>
          </a:p>
          <a:p>
            <a:r>
              <a:rPr lang="en-US" dirty="0" smtClean="0"/>
              <a:t>Collaboration: Trello, Google Drive and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/>
              <a:t>Iterative </a:t>
            </a:r>
            <a:r>
              <a:rPr lang="en-US" dirty="0" smtClean="0"/>
              <a:t>project approach </a:t>
            </a:r>
            <a:r>
              <a:rPr lang="en-US" dirty="0"/>
              <a:t>helpful</a:t>
            </a:r>
          </a:p>
          <a:p>
            <a:pPr marL="134938" indent="0">
              <a:buNone/>
            </a:pP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395189" y="4293096"/>
            <a:ext cx="2016224" cy="1800200"/>
          </a:xfrm>
          <a:prstGeom prst="rect">
            <a:avLst/>
          </a:prstGeom>
          <a:solidFill>
            <a:srgbClr val="0858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Other </a:t>
            </a:r>
            <a:r>
              <a:rPr lang="de-DE" sz="2400" dirty="0" err="1">
                <a:solidFill>
                  <a:schemeClr val="bg1"/>
                </a:solidFill>
              </a:rPr>
              <a:t>insights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Trello</a:t>
            </a:r>
            <a:r>
              <a:rPr lang="de-DE" dirty="0"/>
              <a:t> Board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79562"/>
            <a:ext cx="8680096" cy="37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3" y="1271885"/>
            <a:ext cx="5892834" cy="4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350838"/>
            <a:ext cx="8642350" cy="49212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44 Features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894"/>
              </p:ext>
            </p:extLst>
          </p:nvPr>
        </p:nvGraphicFramePr>
        <p:xfrm>
          <a:off x="878067" y="1268760"/>
          <a:ext cx="3672408" cy="362480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Basket_Size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productOrderRatio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manufacturer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DayTime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diff_rrp_price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basket_position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pharmForm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competitorPrice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priceNorm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weekday_number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priceCategory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differenceDailyPriceDifferenceCompetitorPriceDifference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4202"/>
              </p:ext>
            </p:extLst>
          </p:nvPr>
        </p:nvGraphicFramePr>
        <p:xfrm>
          <a:off x="4788024" y="1268760"/>
          <a:ext cx="3672408" cy="382742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variance(price)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ratio_diff_rrp_competitorPrice_to_rrp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lineIDPerDay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priceMeanPriceVariance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diffPriceCompetitorPrice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dailyCompetitorPriceDifference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dailyPriceChange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ProductManufacturerRevenueRatio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GroupSizeSameProductAttributes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quantityByPackage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ProductManufacturerOrderRatio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productOrderCounter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productActionCounter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pharmFormGroup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dailyPriceFlexibility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understanding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– e.g. </a:t>
            </a:r>
            <a:r>
              <a:rPr lang="de-DE" dirty="0" err="1"/>
              <a:t>competitorPrice</a:t>
            </a:r>
            <a:endParaRPr lang="de-DE" dirty="0"/>
          </a:p>
          <a:p>
            <a:pPr lvl="1"/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Releted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: „</a:t>
            </a:r>
            <a:r>
              <a:rPr lang="de-DE" dirty="0" err="1"/>
              <a:t>pharmForm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278 in 3-digit </a:t>
            </a:r>
            <a:r>
              <a:rPr lang="de-DE" dirty="0" err="1"/>
              <a:t>strings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interviewed</a:t>
            </a:r>
            <a:r>
              <a:rPr lang="de-DE" dirty="0"/>
              <a:t> a </a:t>
            </a:r>
            <a:r>
              <a:rPr lang="de-DE" dirty="0" err="1"/>
              <a:t>pharmacist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dosage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acronyms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e.g. „NTR“ = „Nasentropfen“ </a:t>
            </a:r>
          </a:p>
          <a:p>
            <a:pPr lvl="1"/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descriped</a:t>
            </a:r>
            <a:r>
              <a:rPr lang="de-DE" dirty="0"/>
              <a:t> in </a:t>
            </a:r>
            <a:r>
              <a:rPr lang="de-DE" dirty="0" err="1"/>
              <a:t>dispensing</a:t>
            </a:r>
            <a:r>
              <a:rPr lang="de-DE" dirty="0"/>
              <a:t> </a:t>
            </a:r>
            <a:r>
              <a:rPr lang="de-DE" dirty="0" err="1"/>
              <a:t>regulation</a:t>
            </a:r>
            <a:r>
              <a:rPr lang="de-DE" dirty="0"/>
              <a:t> </a:t>
            </a:r>
            <a:r>
              <a:rPr lang="de-DE" dirty="0" err="1"/>
              <a:t>codes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analysied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we</a:t>
            </a:r>
            <a:r>
              <a:rPr lang="de-DE" dirty="0"/>
              <a:t> find out </a:t>
            </a:r>
            <a:r>
              <a:rPr lang="de-DE" dirty="0" err="1"/>
              <a:t>that</a:t>
            </a:r>
            <a:r>
              <a:rPr lang="de-DE" dirty="0"/>
              <a:t> 82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„</a:t>
            </a:r>
            <a:r>
              <a:rPr lang="de-DE" dirty="0" err="1"/>
              <a:t>always</a:t>
            </a:r>
            <a:r>
              <a:rPr lang="de-DE" dirty="0"/>
              <a:t>“ </a:t>
            </a:r>
            <a:r>
              <a:rPr lang="de-DE" dirty="0" err="1"/>
              <a:t>bougth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3100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bought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22nd </a:t>
            </a:r>
            <a:r>
              <a:rPr lang="de-DE" dirty="0" err="1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88586" y="1700808"/>
            <a:ext cx="87045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number of order, basket and click transactions, we discovered</a:t>
            </a:r>
          </a:p>
          <a:p>
            <a:r>
              <a:rPr lang="en-US" dirty="0"/>
              <a:t>that during the first 22 days of our training set the number of click transactions</a:t>
            </a:r>
          </a:p>
          <a:p>
            <a:r>
              <a:rPr lang="en-US" dirty="0"/>
              <a:t>was noticeably lower than during the following days.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 for that may be for example different data creation processes. We decided to exclude these 22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Judgment of the Court </a:t>
            </a:r>
            <a:r>
              <a:rPr lang="en-US" dirty="0"/>
              <a:t>(First Chamber - </a:t>
            </a:r>
            <a:r>
              <a:rPr lang="en-US" dirty="0" err="1"/>
              <a:t>EuGH</a:t>
            </a:r>
            <a:r>
              <a:rPr lang="en-US" dirty="0"/>
              <a:t>) of 19 October 2016:</a:t>
            </a:r>
          </a:p>
          <a:p>
            <a:pPr marL="268288"/>
            <a:r>
              <a:rPr lang="en-US" sz="1400" dirty="0"/>
              <a:t>Deutsche Parkinson </a:t>
            </a:r>
            <a:r>
              <a:rPr lang="en-US" sz="1400" dirty="0" err="1"/>
              <a:t>Vereinigung</a:t>
            </a:r>
            <a:r>
              <a:rPr lang="en-US" sz="1400" dirty="0"/>
              <a:t> eV vs </a:t>
            </a:r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zur</a:t>
            </a:r>
            <a:r>
              <a:rPr lang="en-US" sz="1400" dirty="0"/>
              <a:t> </a:t>
            </a:r>
            <a:r>
              <a:rPr lang="en-US" sz="1400" dirty="0" err="1"/>
              <a:t>Bekämpfung</a:t>
            </a:r>
            <a:r>
              <a:rPr lang="en-US" sz="1400" dirty="0"/>
              <a:t> </a:t>
            </a:r>
            <a:r>
              <a:rPr lang="en-US" sz="1400" dirty="0" err="1"/>
              <a:t>unlauteren</a:t>
            </a:r>
            <a:r>
              <a:rPr lang="en-US" sz="1400" dirty="0"/>
              <a:t> </a:t>
            </a:r>
            <a:r>
              <a:rPr lang="en-US" sz="1400" dirty="0" err="1"/>
              <a:t>Wettbewerbs</a:t>
            </a:r>
            <a:r>
              <a:rPr lang="en-US" sz="1400" dirty="0"/>
              <a:t> eV</a:t>
            </a:r>
            <a:br>
              <a:rPr lang="en-US" sz="1400" dirty="0"/>
            </a:br>
            <a:r>
              <a:rPr lang="de-DE" sz="1400" dirty="0"/>
              <a:t>Setting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prices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medicine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on </a:t>
            </a:r>
            <a:r>
              <a:rPr lang="de-DE" sz="1400" dirty="0" err="1"/>
              <a:t>prescription</a:t>
            </a:r>
            <a:r>
              <a:rPr lang="de-DE" sz="1400" dirty="0"/>
              <a:t>,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against</a:t>
            </a:r>
            <a:r>
              <a:rPr lang="de-DE" sz="1400" dirty="0"/>
              <a:t> European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/>
              <a:t>Baseline</a:t>
            </a:r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defauft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model: 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Approache</a:t>
            </a:r>
            <a:r>
              <a:rPr lang="de-DE" dirty="0"/>
              <a:t> – </a:t>
            </a:r>
            <a:r>
              <a:rPr lang="de-DE" dirty="0" err="1"/>
              <a:t>One-Step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/>
              <a:t>One-Step</a:t>
            </a:r>
            <a:endParaRPr lang="de-DE" dirty="0"/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9.161 by using GTB (Gradient Boosted Trees)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111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95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only16 </a:t>
            </a:r>
            <a:r>
              <a:rPr lang="de-DE" dirty="0" err="1"/>
              <a:t>start</a:t>
            </a:r>
            <a:r>
              <a:rPr lang="de-DE" dirty="0"/>
              <a:t> initial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approache</a:t>
            </a:r>
            <a:r>
              <a:rPr lang="de-DE" dirty="0"/>
              <a:t> = RMSE 9.747 </a:t>
            </a:r>
          </a:p>
          <a:p>
            <a:pPr lvl="1"/>
            <a:r>
              <a:rPr lang="de-DE" dirty="0"/>
              <a:t>After </a:t>
            </a:r>
            <a:r>
              <a:rPr lang="de-DE" dirty="0" err="1"/>
              <a:t>analyises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GTB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44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groupig</a:t>
            </a:r>
            <a:r>
              <a:rPr lang="de-DE" dirty="0"/>
              <a:t> multiple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engineering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marL="542925" lvl="1" indent="0">
              <a:buNone/>
            </a:pP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basket</a:t>
            </a:r>
            <a:r>
              <a:rPr lang="de-DE" dirty="0"/>
              <a:t> was </a:t>
            </a:r>
            <a:r>
              <a:rPr lang="de-DE" dirty="0" err="1"/>
              <a:t>orderd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Recall 49.45%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15.93%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GTB.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32193" y="1988839"/>
            <a:ext cx="3944958" cy="3721051"/>
          </a:xfrm>
          <a:ln>
            <a:solidFill>
              <a:schemeClr val="bg2"/>
            </a:solidFill>
          </a:ln>
        </p:spPr>
        <p:txBody>
          <a:bodyPr/>
          <a:lstStyle/>
          <a:p>
            <a:pPr marL="420688" indent="-285750"/>
            <a:endParaRPr lang="de-DE" sz="2000" dirty="0"/>
          </a:p>
          <a:p>
            <a:pPr marL="420688" indent="-285750"/>
            <a:r>
              <a:rPr lang="de-DE" sz="2000" dirty="0"/>
              <a:t>Main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909638" lvl="1" indent="-285750"/>
            <a:r>
              <a:rPr lang="de-DE" sz="1600" dirty="0" err="1"/>
              <a:t>Basket</a:t>
            </a:r>
            <a:r>
              <a:rPr lang="de-DE" sz="1600" dirty="0"/>
              <a:t> (#4)</a:t>
            </a:r>
          </a:p>
          <a:p>
            <a:pPr marL="909638" lvl="1" indent="-285750"/>
            <a:r>
              <a:rPr lang="de-DE" sz="1600" dirty="0"/>
              <a:t>Day </a:t>
            </a:r>
            <a:r>
              <a:rPr lang="de-DE" sz="1600" dirty="0" err="1"/>
              <a:t>related</a:t>
            </a:r>
            <a:r>
              <a:rPr lang="de-DE" sz="1600" dirty="0"/>
              <a:t> (#5)</a:t>
            </a:r>
          </a:p>
          <a:p>
            <a:pPr marL="909638" lvl="1" indent="-285750"/>
            <a:r>
              <a:rPr lang="de-DE" sz="1600" dirty="0" err="1"/>
              <a:t>Week</a:t>
            </a:r>
            <a:r>
              <a:rPr lang="de-DE" sz="1600" dirty="0"/>
              <a:t> </a:t>
            </a:r>
            <a:r>
              <a:rPr lang="de-DE" sz="1600" dirty="0" err="1"/>
              <a:t>related</a:t>
            </a:r>
            <a:r>
              <a:rPr lang="de-DE" sz="1600" dirty="0"/>
              <a:t> (#3)</a:t>
            </a:r>
          </a:p>
          <a:p>
            <a:pPr marL="909638" lvl="1" indent="-285750"/>
            <a:r>
              <a:rPr lang="de-DE" sz="1600" dirty="0"/>
              <a:t>Price (#17)</a:t>
            </a:r>
          </a:p>
          <a:p>
            <a:pPr marL="909638" lvl="1" indent="-285750"/>
            <a:r>
              <a:rPr lang="de-DE" sz="1600" dirty="0"/>
              <a:t>Order (#2)</a:t>
            </a:r>
          </a:p>
          <a:p>
            <a:pPr marL="909638" lvl="1" indent="-285750"/>
            <a:r>
              <a:rPr lang="de-DE" sz="1600" dirty="0" err="1"/>
              <a:t>Others</a:t>
            </a:r>
            <a:r>
              <a:rPr lang="de-DE" sz="1600" dirty="0"/>
              <a:t> (#13)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1560" y="1988839"/>
            <a:ext cx="3944957" cy="3721051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95 features based on transformation, combination, interpretation and on influence of external information.</a:t>
            </a:r>
          </a:p>
          <a:p>
            <a:r>
              <a:rPr lang="en-US" dirty="0"/>
              <a:t>biggest performance improvement: Basket features </a:t>
            </a:r>
            <a:r>
              <a:rPr lang="en-US" dirty="0" smtClean="0"/>
              <a:t>(e.g. </a:t>
            </a:r>
            <a:r>
              <a:rPr lang="en-US" dirty="0"/>
              <a:t>price, size)</a:t>
            </a:r>
          </a:p>
          <a:p>
            <a:r>
              <a:rPr lang="en-US" dirty="0"/>
              <a:t>Reduce set with weight of </a:t>
            </a:r>
            <a:r>
              <a:rPr lang="en-US" dirty="0" smtClean="0"/>
              <a:t>GBT </a:t>
            </a:r>
            <a:r>
              <a:rPr lang="en-US" dirty="0"/>
              <a:t>from 111 to 44 </a:t>
            </a:r>
          </a:p>
          <a:p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611560" y="1144673"/>
            <a:ext cx="3944958" cy="844167"/>
          </a:xfrm>
          <a:prstGeom prst="rect">
            <a:avLst/>
          </a:prstGeom>
          <a:solidFill>
            <a:srgbClr val="0B70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Development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Features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32193" y="1144673"/>
            <a:ext cx="3944958" cy="844167"/>
          </a:xfrm>
          <a:prstGeom prst="rect">
            <a:avLst/>
          </a:prstGeom>
          <a:solidFill>
            <a:srgbClr val="0B70B8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Use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Features</a:t>
            </a:r>
          </a:p>
        </p:txBody>
      </p:sp>
      <p:sp>
        <p:nvSpPr>
          <p:cNvPr id="8" name="Ellipse 7"/>
          <p:cNvSpPr/>
          <p:nvPr/>
        </p:nvSpPr>
        <p:spPr>
          <a:xfrm>
            <a:off x="6898967" y="5433287"/>
            <a:ext cx="1784718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44 Features</a:t>
            </a:r>
          </a:p>
        </p:txBody>
      </p:sp>
      <p:sp>
        <p:nvSpPr>
          <p:cNvPr id="13" name="Ellipse 12"/>
          <p:cNvSpPr/>
          <p:nvPr/>
        </p:nvSpPr>
        <p:spPr>
          <a:xfrm>
            <a:off x="2771799" y="5433287"/>
            <a:ext cx="1784718" cy="8640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111 Features</a:t>
            </a:r>
          </a:p>
        </p:txBody>
      </p:sp>
    </p:spTree>
    <p:extLst>
      <p:ext uri="{BB962C8B-B14F-4D97-AF65-F5344CB8AC3E}">
        <p14:creationId xmlns:p14="http://schemas.microsoft.com/office/powerpoint/2010/main" val="13396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 Examples</a:t>
            </a:r>
            <a:endParaRPr lang="en-GB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198188"/>
            <a:ext cx="4321175" cy="252413"/>
          </a:xfrm>
        </p:spPr>
        <p:txBody>
          <a:bodyPr/>
          <a:lstStyle/>
          <a:p>
            <a:r>
              <a:rPr lang="en-US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DE6BF-F119-46BE-A2B4-831903F5C44E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1" y="5193970"/>
            <a:ext cx="7560841" cy="0"/>
          </a:xfrm>
          <a:prstGeom prst="straightConnector1">
            <a:avLst/>
          </a:prstGeom>
          <a:ln w="22225" cap="flat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043608" y="4905938"/>
            <a:ext cx="0" cy="5760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100392" y="4905938"/>
            <a:ext cx="0" cy="5760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691681" y="4905938"/>
            <a:ext cx="0" cy="576064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267744" y="4905938"/>
            <a:ext cx="0" cy="5760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300192" y="4905938"/>
            <a:ext cx="0" cy="5760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99591" y="543148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475655" y="5431480"/>
            <a:ext cx="43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19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2051719" y="5431480"/>
            <a:ext cx="43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23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067943" y="5431480"/>
            <a:ext cx="43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63</a:t>
            </a:r>
            <a:endParaRPr lang="de-DE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4283968" y="4905938"/>
            <a:ext cx="0" cy="5760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084168" y="5431480"/>
            <a:ext cx="43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92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7812360" y="543148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123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899593" y="1556792"/>
            <a:ext cx="8380" cy="3874688"/>
          </a:xfrm>
          <a:prstGeom prst="straightConnector1">
            <a:avLst/>
          </a:prstGeom>
          <a:ln w="22225" cap="flat">
            <a:solidFill>
              <a:schemeClr val="accent2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-36512" y="1988840"/>
            <a:ext cx="93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Training </a:t>
            </a:r>
            <a:endParaRPr lang="de-DE" sz="1600" dirty="0"/>
          </a:p>
        </p:txBody>
      </p:sp>
      <p:sp>
        <p:nvSpPr>
          <p:cNvPr id="39" name="Textfeld 38"/>
          <p:cNvSpPr txBox="1"/>
          <p:nvPr/>
        </p:nvSpPr>
        <p:spPr>
          <a:xfrm>
            <a:off x="971600" y="4249155"/>
            <a:ext cx="12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Court </a:t>
            </a:r>
            <a:br>
              <a:rPr lang="de-DE" sz="1600" dirty="0" smtClean="0"/>
            </a:br>
            <a:r>
              <a:rPr lang="de-DE" sz="1600" dirty="0" err="1" smtClean="0"/>
              <a:t>Judgement</a:t>
            </a:r>
            <a:endParaRPr lang="de-DE" sz="1600" dirty="0" smtClean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2267744" y="2132856"/>
            <a:ext cx="2016224" cy="0"/>
          </a:xfrm>
          <a:prstGeom prst="straightConnector1">
            <a:avLst/>
          </a:prstGeom>
          <a:ln w="22225" cap="flat">
            <a:solidFill>
              <a:srgbClr val="00B05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unde Klammer rechts 40"/>
          <p:cNvSpPr/>
          <p:nvPr/>
        </p:nvSpPr>
        <p:spPr>
          <a:xfrm>
            <a:off x="1907704" y="4231357"/>
            <a:ext cx="216022" cy="1394661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unde Klammer rechts 41"/>
          <p:cNvSpPr/>
          <p:nvPr/>
        </p:nvSpPr>
        <p:spPr>
          <a:xfrm flipH="1">
            <a:off x="611560" y="4221088"/>
            <a:ext cx="216022" cy="1402501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2267744" y="1772816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 Day: 23 - 63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35496" y="265839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Evalua</a:t>
            </a:r>
            <a:r>
              <a:rPr lang="de-DE" sz="1600" dirty="0"/>
              <a:t>.</a:t>
            </a:r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4355975" y="2831450"/>
            <a:ext cx="1952600" cy="0"/>
          </a:xfrm>
          <a:prstGeom prst="straightConnector1">
            <a:avLst/>
          </a:prstGeom>
          <a:ln w="22225" cap="flat">
            <a:solidFill>
              <a:srgbClr val="FFC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283969" y="249289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 Day: 63 - 92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07504" y="3501008"/>
            <a:ext cx="64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Task</a:t>
            </a:r>
            <a:endParaRPr lang="de-DE" sz="1600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6384056" y="3789040"/>
            <a:ext cx="1677292" cy="0"/>
          </a:xfrm>
          <a:prstGeom prst="straightConnector1">
            <a:avLst/>
          </a:prstGeom>
          <a:ln w="22225" cap="flat">
            <a:solidFill>
              <a:srgbClr val="7030A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300193" y="342900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 Day: 93 - 123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35496" y="1886304"/>
            <a:ext cx="800471" cy="125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35496" y="3254457"/>
            <a:ext cx="792088" cy="7858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07504" y="1052736"/>
            <a:ext cx="143321" cy="1212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107504" y="1291545"/>
            <a:ext cx="143321" cy="121231"/>
          </a:xfrm>
          <a:prstGeom prst="ellipse">
            <a:avLst/>
          </a:prstGeom>
          <a:ln>
            <a:solidFill>
              <a:srgbClr val="BBE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251520" y="960983"/>
            <a:ext cx="151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Train Dataset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251520" y="1196752"/>
            <a:ext cx="151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Class Dataset</a:t>
            </a:r>
            <a:endParaRPr lang="de-DE" sz="1600" dirty="0"/>
          </a:p>
        </p:txBody>
      </p:sp>
      <p:sp>
        <p:nvSpPr>
          <p:cNvPr id="64" name="Textfeld 63"/>
          <p:cNvSpPr txBox="1"/>
          <p:nvPr/>
        </p:nvSpPr>
        <p:spPr>
          <a:xfrm>
            <a:off x="467545" y="5754743"/>
            <a:ext cx="1152127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1. </a:t>
            </a:r>
            <a:r>
              <a:rPr lang="de-DE" sz="1600" dirty="0" err="1" smtClean="0"/>
              <a:t>Oct.Sat</a:t>
            </a:r>
            <a:r>
              <a:rPr lang="de-DE" sz="1600" dirty="0" smtClean="0"/>
              <a:t>.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267744" y="2154342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 Training 60%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283968" y="2874422"/>
            <a:ext cx="2024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 Evaluation: 40%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5724128" y="573325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1. </a:t>
            </a:r>
            <a:r>
              <a:rPr lang="de-DE" sz="1600" dirty="0" err="1" smtClean="0"/>
              <a:t>Jan.Sun</a:t>
            </a:r>
            <a:r>
              <a:rPr lang="de-DE" sz="1600" dirty="0" smtClean="0"/>
              <a:t>.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7452320" y="573325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</a:t>
            </a:r>
            <a:r>
              <a:rPr lang="de-DE" sz="1600" dirty="0" smtClean="0"/>
              <a:t>. </a:t>
            </a:r>
            <a:r>
              <a:rPr lang="de-DE" sz="1600" dirty="0" err="1" smtClean="0"/>
              <a:t>Feb.Wed</a:t>
            </a:r>
            <a:r>
              <a:rPr lang="de-DE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4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approaches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7625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87625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39040" y="2744905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2329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(Orders with Classification)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50126" y="3879878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regression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74256" y="2554822"/>
            <a:ext cx="1656000" cy="2191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an improved regression learner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predicting revenue directly or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quantity and calculate revenue</a:t>
            </a: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4680240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Partial two step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4680239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4860350" y="3861048"/>
            <a:ext cx="1656000" cy="138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40" name="Rechteck 39"/>
          <p:cNvSpPr/>
          <p:nvPr/>
        </p:nvSpPr>
        <p:spPr>
          <a:xfrm>
            <a:off x="4878239" y="1988840"/>
            <a:ext cx="1638111" cy="6889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</p:txBody>
      </p:sp>
      <p:sp>
        <p:nvSpPr>
          <p:cNvPr id="48" name="Pfeil: Chevron 22"/>
          <p:cNvSpPr/>
          <p:nvPr/>
        </p:nvSpPr>
        <p:spPr>
          <a:xfrm rot="5400000">
            <a:off x="5452207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003914" y="2824001"/>
            <a:ext cx="1368286" cy="369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only highly confident values</a:t>
            </a:r>
          </a:p>
        </p:txBody>
      </p:sp>
    </p:spTree>
    <p:extLst>
      <p:ext uri="{BB962C8B-B14F-4D97-AF65-F5344CB8AC3E}">
        <p14:creationId xmlns:p14="http://schemas.microsoft.com/office/powerpoint/2010/main" val="1805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endParaRPr lang="en-US" dirty="0"/>
          </a:p>
          <a:p>
            <a:pPr marL="420688" indent="-285750"/>
            <a:r>
              <a:rPr lang="en-US" dirty="0" smtClean="0"/>
              <a:t>Baseline: </a:t>
            </a:r>
            <a:r>
              <a:rPr lang="en-US" dirty="0"/>
              <a:t>RMSE = 10.238	(and GBT: 9.679)</a:t>
            </a:r>
          </a:p>
          <a:p>
            <a:pPr marL="420688" indent="-285750"/>
            <a:endParaRPr lang="en-US" dirty="0"/>
          </a:p>
          <a:p>
            <a:pPr marL="134938" indent="0">
              <a:buNone/>
            </a:pPr>
            <a:endParaRPr lang="en-US" b="1" dirty="0"/>
          </a:p>
          <a:p>
            <a:pPr marL="134938" indent="0">
              <a:buNone/>
            </a:pPr>
            <a:r>
              <a:rPr lang="en-US" b="1" dirty="0"/>
              <a:t>Competing approaches:</a:t>
            </a:r>
          </a:p>
          <a:p>
            <a:pPr marL="134938" indent="0">
              <a:buNone/>
            </a:pPr>
            <a:endParaRPr lang="en-US" dirty="0"/>
          </a:p>
          <a:p>
            <a:pPr marL="420688" indent="-285750"/>
            <a:r>
              <a:rPr lang="en-US" dirty="0"/>
              <a:t>Part. Two-Step: RMSE = 9.218 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dirty="0"/>
              <a:t>One-Step: RMSE = 9.161</a:t>
            </a:r>
          </a:p>
          <a:p>
            <a:pPr marL="623888" lvl="1" indent="0">
              <a:buNone/>
            </a:pPr>
            <a:endParaRPr lang="en-US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30" y="2564905"/>
            <a:ext cx="3895515" cy="25922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30030" y="5264106"/>
            <a:ext cx="2265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* http://unisci24.com/178087.html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0825" y="2564904"/>
            <a:ext cx="8642350" cy="25922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5" y="1268761"/>
            <a:ext cx="8642350" cy="79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Regression with 75% accuracy in prior classification		</a:t>
            </a:r>
            <a:r>
              <a:rPr lang="en-US" sz="2000" b="1" dirty="0" smtClean="0"/>
              <a:t>10.87</a:t>
            </a:r>
            <a:endParaRPr lang="en-US" sz="2000" b="1" dirty="0"/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Potential result: Regression with „order=1“			</a:t>
            </a:r>
            <a:r>
              <a:rPr lang="en-US" sz="2000" dirty="0" smtClean="0"/>
              <a:t>  </a:t>
            </a:r>
            <a:r>
              <a:rPr lang="en-US" sz="2000" b="1" dirty="0" smtClean="0"/>
              <a:t>4.79</a:t>
            </a:r>
            <a:endParaRPr lang="en-US" sz="2000" b="1" dirty="0"/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100% accuracy, 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hence a perfect classification would lead to </a:t>
            </a:r>
            <a:r>
              <a:rPr lang="en-US" sz="1600" dirty="0" smtClean="0">
                <a:sym typeface="Wingdings" panose="05000000000000000000" pitchFamily="2" charset="2"/>
              </a:rPr>
              <a:t/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a t</a:t>
            </a:r>
            <a:r>
              <a:rPr lang="en-US" sz="1600" dirty="0" smtClean="0">
                <a:sym typeface="Wingdings" panose="05000000000000000000" pitchFamily="2" charset="2"/>
              </a:rPr>
              <a:t>remendous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RMSE </a:t>
            </a:r>
            <a:r>
              <a:rPr lang="en-US" sz="1600" dirty="0" smtClean="0">
                <a:sym typeface="Wingdings" panose="05000000000000000000" pitchFamily="2" charset="2"/>
              </a:rPr>
              <a:t>improvement</a:t>
            </a:r>
            <a:endParaRPr lang="en-US" sz="1600" dirty="0">
              <a:sym typeface="Wingdings" panose="05000000000000000000" pitchFamily="2" charset="2"/>
            </a:endParaRP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Two-step Regression with 82% accuracy due to	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b="1" dirty="0" smtClean="0">
                <a:sym typeface="Wingdings" panose="05000000000000000000" pitchFamily="2" charset="2"/>
              </a:rPr>
              <a:t>10.2</a:t>
            </a: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classification improvements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Partial two-step </a:t>
            </a:r>
            <a:r>
              <a:rPr lang="en-US" sz="2000" dirty="0" err="1">
                <a:sym typeface="Wingdings" panose="05000000000000000000" pitchFamily="2" charset="2"/>
              </a:rPr>
              <a:t>Regr</a:t>
            </a:r>
            <a:r>
              <a:rPr lang="en-US" sz="2000" dirty="0">
                <a:sym typeface="Wingdings" panose="05000000000000000000" pitchFamily="2" charset="2"/>
              </a:rPr>
              <a:t>. (high confidence values only)	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b="1" dirty="0" smtClean="0">
                <a:sym typeface="Wingdings" panose="05000000000000000000" pitchFamily="2" charset="2"/>
              </a:rPr>
              <a:t>9.21</a:t>
            </a: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with 95% accuracy</a:t>
            </a:r>
            <a:endParaRPr lang="en-US" sz="2000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Prior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        </a:t>
            </a:r>
            <a:r>
              <a:rPr lang="en-US" b="1" dirty="0"/>
              <a:t>Accuracy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Classification Baseline with Naive Bayes			  </a:t>
            </a:r>
            <a:r>
              <a:rPr lang="en-US" sz="2000" b="1" dirty="0"/>
              <a:t>75%</a:t>
            </a:r>
          </a:p>
          <a:p>
            <a:pPr marL="420688" indent="-285750"/>
            <a:endParaRPr lang="en-US" sz="2000" dirty="0"/>
          </a:p>
          <a:p>
            <a:pPr marL="477838" indent="-342900"/>
            <a:r>
              <a:rPr lang="en-US" sz="2000" dirty="0"/>
              <a:t>Using all classification algorithms and an			</a:t>
            </a:r>
            <a:r>
              <a:rPr lang="en-US" sz="2000" b="1" dirty="0"/>
              <a:t>~80%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evolutionary feature selection</a:t>
            </a:r>
            <a:endParaRPr lang="en-US" sz="2000" b="1" dirty="0"/>
          </a:p>
          <a:p>
            <a:pPr marL="966788" lvl="1" indent="-342900"/>
            <a:r>
              <a:rPr lang="en-US" sz="1600" b="1" dirty="0"/>
              <a:t>Best:</a:t>
            </a:r>
            <a:r>
              <a:rPr lang="en-US" sz="1600" dirty="0"/>
              <a:t> Naive Bayes, Neural Nets, GBT				</a:t>
            </a:r>
            <a:endParaRPr lang="en-US" sz="1600" b="1" dirty="0"/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different ensemble methods			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b="1" dirty="0" smtClean="0">
                <a:sym typeface="Wingdings" panose="05000000000000000000" pitchFamily="2" charset="2"/>
              </a:rPr>
              <a:t>82</a:t>
            </a:r>
            <a:r>
              <a:rPr lang="en-US" sz="2000" b="1" dirty="0">
                <a:sym typeface="Wingdings" panose="05000000000000000000" pitchFamily="2" charset="2"/>
              </a:rPr>
              <a:t>%</a:t>
            </a:r>
          </a:p>
          <a:p>
            <a:pPr marL="909638" lvl="1" indent="-285750"/>
            <a:r>
              <a:rPr lang="en-US" sz="1600" b="1" dirty="0">
                <a:sym typeface="Wingdings" panose="05000000000000000000" pitchFamily="2" charset="2"/>
              </a:rPr>
              <a:t>Best: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Voting </a:t>
            </a:r>
          </a:p>
          <a:p>
            <a:pPr marL="909638" lvl="1" indent="-285750"/>
            <a:endParaRPr lang="en-US" sz="16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 smtClean="0">
                <a:sym typeface="Wingdings" panose="05000000000000000000" pitchFamily="2" charset="2"/>
              </a:rPr>
              <a:t>Using </a:t>
            </a:r>
            <a:r>
              <a:rPr lang="en-US" sz="2000" b="1" dirty="0">
                <a:sym typeface="Wingdings" panose="05000000000000000000" pitchFamily="2" charset="2"/>
              </a:rPr>
              <a:t>confidence scores </a:t>
            </a:r>
            <a:r>
              <a:rPr lang="en-US" sz="2000" dirty="0">
                <a:sym typeface="Wingdings" panose="05000000000000000000" pitchFamily="2" charset="2"/>
              </a:rPr>
              <a:t>to generate </a:t>
            </a:r>
            <a:r>
              <a:rPr lang="en-US" sz="2000" dirty="0" smtClean="0">
                <a:sym typeface="Wingdings" panose="05000000000000000000" pitchFamily="2" charset="2"/>
              </a:rPr>
              <a:t>a	 </a:t>
            </a:r>
            <a:r>
              <a:rPr lang="en-US" sz="2000" dirty="0">
                <a:sym typeface="Wingdings" panose="05000000000000000000" pitchFamily="2" charset="2"/>
              </a:rPr>
              <a:t>		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b="1" dirty="0" smtClean="0">
                <a:sym typeface="Wingdings" panose="05000000000000000000" pitchFamily="2" charset="2"/>
              </a:rPr>
              <a:t>95</a:t>
            </a:r>
            <a:r>
              <a:rPr lang="en-US" sz="2000" b="1" dirty="0">
                <a:sym typeface="Wingdings" panose="05000000000000000000" pitchFamily="2" charset="2"/>
              </a:rPr>
              <a:t>%</a:t>
            </a: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subset </a:t>
            </a:r>
            <a:r>
              <a:rPr lang="en-US" sz="2000" dirty="0" smtClean="0">
                <a:sym typeface="Wingdings" panose="05000000000000000000" pitchFamily="2" charset="2"/>
              </a:rPr>
              <a:t>with a </a:t>
            </a:r>
            <a:r>
              <a:rPr lang="en-US" sz="2000" dirty="0">
                <a:sym typeface="Wingdings" panose="05000000000000000000" pitchFamily="2" charset="2"/>
              </a:rPr>
              <a:t>higher accuracy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038A6-0C52-4431-AA9D-2B6D9E759E25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1234</Words>
  <Application>Microsoft Office PowerPoint</Application>
  <PresentationFormat>Bildschirmpräsentation (4:3)</PresentationFormat>
  <Paragraphs>338</Paragraphs>
  <Slides>22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ＭＳ Ｐゴシック</vt:lpstr>
      <vt:lpstr>Agfa Rotis Semi Serif</vt:lpstr>
      <vt:lpstr>Arial</vt:lpstr>
      <vt:lpstr>Calibri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Preprocessing Features</vt:lpstr>
      <vt:lpstr>Preprocessing Examples</vt:lpstr>
      <vt:lpstr>Transformation, Data Mining and Evaluation</vt:lpstr>
      <vt:lpstr>Different approaches</vt:lpstr>
      <vt:lpstr>Transformation, Data Mining and Evaluation</vt:lpstr>
      <vt:lpstr>Two-Step – Regression</vt:lpstr>
      <vt:lpstr>Two-Step – Prior Classification</vt:lpstr>
      <vt:lpstr>One-Step – Regression</vt:lpstr>
      <vt:lpstr>One-Step – Regression</vt:lpstr>
      <vt:lpstr>Unfinished Approaches</vt:lpstr>
      <vt:lpstr>Summary and Lessons learned</vt:lpstr>
      <vt:lpstr>Questions?</vt:lpstr>
      <vt:lpstr>Backup Slides – Trello Board</vt:lpstr>
      <vt:lpstr>Backup Slides – Github</vt:lpstr>
      <vt:lpstr>Backup Slides – 44 Features</vt:lpstr>
      <vt:lpstr>Feature Understanding and Engineering</vt:lpstr>
      <vt:lpstr>Feature Understanding and Engineering</vt:lpstr>
      <vt:lpstr>Transformation, Data Mining and Evaluation</vt:lpstr>
      <vt:lpstr>Approache – One-Step</vt:lpstr>
      <vt:lpstr>Feature Understanding and Engineering</vt:lpstr>
    </vt:vector>
  </TitlesOfParts>
  <Company>Dekanat BWL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Christoph</cp:lastModifiedBy>
  <cp:revision>679</cp:revision>
  <cp:lastPrinted>2013-04-17T11:44:28Z</cp:lastPrinted>
  <dcterms:created xsi:type="dcterms:W3CDTF">2011-05-26T14:08:38Z</dcterms:created>
  <dcterms:modified xsi:type="dcterms:W3CDTF">2017-05-23T12:18:42Z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