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6" r:id="rId6"/>
    <p:sldId id="258" r:id="rId7"/>
    <p:sldId id="329" r:id="rId8"/>
    <p:sldId id="339" r:id="rId9"/>
    <p:sldId id="340" r:id="rId10"/>
    <p:sldId id="330" r:id="rId11"/>
    <p:sldId id="331" r:id="rId12"/>
    <p:sldId id="337" r:id="rId13"/>
    <p:sldId id="338" r:id="rId14"/>
    <p:sldId id="334" r:id="rId15"/>
    <p:sldId id="335" r:id="rId16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Hughes" initials="L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693"/>
    <a:srgbClr val="0C157D"/>
    <a:srgbClr val="D9D9D9"/>
    <a:srgbClr val="89A4A7"/>
    <a:srgbClr val="C5C5C5"/>
    <a:srgbClr val="E7F3F4"/>
    <a:srgbClr val="BBE0E3"/>
    <a:srgbClr val="F3F8FA"/>
    <a:srgbClr val="AACBCF"/>
    <a:srgbClr val="A7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2123" autoAdjust="0"/>
  </p:normalViewPr>
  <p:slideViewPr>
    <p:cSldViewPr snapToObjects="1"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23,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938992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transaction level and the difference between actual value and prediction is squared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i.e. Can two items be bought together? …</a:t>
            </a:r>
          </a:p>
        </p:txBody>
      </p:sp>
    </p:spTree>
    <p:extLst>
      <p:ext uri="{BB962C8B-B14F-4D97-AF65-F5344CB8AC3E}">
        <p14:creationId xmlns:p14="http://schemas.microsoft.com/office/powerpoint/2010/main" val="29770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provided test set makes it necessary to split the task into two steps:</a:t>
            </a:r>
          </a:p>
          <a:p>
            <a:pPr marL="0" indent="0">
              <a:buNone/>
            </a:pPr>
            <a:endParaRPr lang="en-GB" sz="1400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whether a user action will lead to an order</a:t>
            </a:r>
          </a:p>
          <a:p>
            <a:pPr marL="1408112" lvl="2" indent="-457200"/>
            <a:r>
              <a:rPr lang="en-GB" dirty="0"/>
              <a:t>Order = 1  vs. Click / Basket = 1</a:t>
            </a:r>
          </a:p>
          <a:p>
            <a:pPr marL="1408112" lvl="2" indent="-457200"/>
            <a:r>
              <a:rPr lang="en-GB" b="1" dirty="0"/>
              <a:t>Classification problem</a:t>
            </a:r>
          </a:p>
          <a:p>
            <a:pPr marL="1408112" lvl="2" indent="-457200"/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the revenue for all “order” actions</a:t>
            </a:r>
          </a:p>
          <a:p>
            <a:pPr marL="1436688" lvl="2" indent="-452438"/>
            <a:r>
              <a:rPr lang="en-GB" dirty="0">
                <a:sym typeface="Wingdings" panose="05000000000000000000" pitchFamily="2" charset="2"/>
              </a:rPr>
              <a:t>Revenue is zero for all examples with Order = 0</a:t>
            </a:r>
          </a:p>
          <a:p>
            <a:pPr marL="1436688" lvl="2" indent="-452438"/>
            <a:r>
              <a:rPr lang="en-GB" b="1" dirty="0">
                <a:sym typeface="Wingdings" panose="05000000000000000000" pitchFamily="2" charset="2"/>
              </a:rPr>
              <a:t>Regression problem</a:t>
            </a:r>
          </a:p>
          <a:p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1043607" y="5229200"/>
            <a:ext cx="7855917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simplify the regression problem by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ordered quantity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not the revenue.</a:t>
            </a:r>
          </a:p>
        </p:txBody>
      </p:sp>
      <p:sp>
        <p:nvSpPr>
          <p:cNvPr id="8" name="Rechteck 7"/>
          <p:cNvSpPr/>
          <p:nvPr/>
        </p:nvSpPr>
        <p:spPr>
          <a:xfrm>
            <a:off x="250824" y="5229200"/>
            <a:ext cx="79278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Knowledge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17194"/>
              </p:ext>
            </p:extLst>
          </p:nvPr>
        </p:nvGraphicFramePr>
        <p:xfrm>
          <a:off x="250825" y="1173163"/>
          <a:ext cx="8648700" cy="4161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44">
                  <a:extLst>
                    <a:ext uri="{9D8B030D-6E8A-4147-A177-3AD203B41FA5}">
                      <a16:colId xmlns:a16="http://schemas.microsoft.com/office/drawing/2014/main" val="758007023"/>
                    </a:ext>
                  </a:extLst>
                </a:gridCol>
                <a:gridCol w="3463183">
                  <a:extLst>
                    <a:ext uri="{9D8B030D-6E8A-4147-A177-3AD203B41FA5}">
                      <a16:colId xmlns:a16="http://schemas.microsoft.com/office/drawing/2014/main" val="3560394259"/>
                    </a:ext>
                  </a:extLst>
                </a:gridCol>
                <a:gridCol w="3270773">
                  <a:extLst>
                    <a:ext uri="{9D8B030D-6E8A-4147-A177-3AD203B41FA5}">
                      <a16:colId xmlns:a16="http://schemas.microsoft.com/office/drawing/2014/main" val="1734921820"/>
                    </a:ext>
                  </a:extLst>
                </a:gridCol>
              </a:tblGrid>
              <a:tr h="4556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Insights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73638"/>
                  </a:ext>
                </a:extLst>
              </a:tr>
              <a:tr h="95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data 21,928 unique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data 20,525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unique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pids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records only in the train 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3585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13850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9922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6883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10495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5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Knowledge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Generation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959079"/>
              </p:ext>
            </p:extLst>
          </p:nvPr>
        </p:nvGraphicFramePr>
        <p:xfrm>
          <a:off x="250825" y="1268760"/>
          <a:ext cx="8642350" cy="49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515">
                  <a:extLst>
                    <a:ext uri="{9D8B030D-6E8A-4147-A177-3AD203B41FA5}">
                      <a16:colId xmlns:a16="http://schemas.microsoft.com/office/drawing/2014/main" val="758007023"/>
                    </a:ext>
                  </a:extLst>
                </a:gridCol>
                <a:gridCol w="3106835">
                  <a:extLst>
                    <a:ext uri="{9D8B030D-6E8A-4147-A177-3AD203B41FA5}">
                      <a16:colId xmlns:a16="http://schemas.microsoft.com/office/drawing/2014/main" val="3560394259"/>
                    </a:ext>
                  </a:extLst>
                </a:gridCol>
              </a:tblGrid>
              <a:tr h="407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73638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ordered products, label for the regression problem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3585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 if actions has 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hasRevenue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13850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9922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6883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10495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29122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00201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32560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8955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5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5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C1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C1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C157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C157D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C157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498</Words>
  <Application>Microsoft Office PowerPoint</Application>
  <PresentationFormat>Bildschirmpräsentation (4:3)</PresentationFormat>
  <Paragraphs>139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Agenda</vt:lpstr>
      <vt:lpstr>Preprocessing</vt:lpstr>
      <vt:lpstr>Feature Understanding</vt:lpstr>
      <vt:lpstr>Domain Knowledge</vt:lpstr>
      <vt:lpstr>Feature Generation</vt:lpstr>
      <vt:lpstr>Data Mining and Evaluation</vt:lpstr>
      <vt:lpstr>Evaluation of Time Dependent Behavior</vt:lpstr>
      <vt:lpstr>Baseline</vt:lpstr>
      <vt:lpstr>Performance measurement</vt:lpstr>
      <vt:lpstr>Open questions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Daniel Helfer</cp:lastModifiedBy>
  <cp:revision>375</cp:revision>
  <cp:lastPrinted>2013-04-17T11:44:28Z</cp:lastPrinted>
  <dcterms:created xsi:type="dcterms:W3CDTF">2011-05-26T14:08:38Z</dcterms:created>
  <dcterms:modified xsi:type="dcterms:W3CDTF">2017-04-23T18:43:13Z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