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41" r:id="rId6"/>
    <p:sldId id="258" r:id="rId7"/>
    <p:sldId id="329" r:id="rId8"/>
    <p:sldId id="343" r:id="rId9"/>
    <p:sldId id="348" r:id="rId10"/>
    <p:sldId id="344" r:id="rId11"/>
    <p:sldId id="345" r:id="rId12"/>
    <p:sldId id="349" r:id="rId13"/>
    <p:sldId id="350" r:id="rId14"/>
    <p:sldId id="347" r:id="rId15"/>
    <p:sldId id="331" r:id="rId16"/>
    <p:sldId id="337" r:id="rId17"/>
    <p:sldId id="338" r:id="rId18"/>
    <p:sldId id="334" r:id="rId19"/>
    <p:sldId id="342" r:id="rId20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0B70B8"/>
    <a:srgbClr val="BDB693"/>
    <a:srgbClr val="0C157D"/>
    <a:srgbClr val="D9D9D9"/>
    <a:srgbClr val="89A4A7"/>
    <a:srgbClr val="C5C5C5"/>
    <a:srgbClr val="E7F3F4"/>
    <a:srgbClr val="BBE0E3"/>
    <a:srgbClr val="F3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2163" autoAdjust="0"/>
  </p:normalViewPr>
  <p:slideViewPr>
    <p:cSldViewPr snapToObjects="1"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4T10:58:19.700" idx="1">
    <p:pos x="10" y="10"/>
    <p:text>Namen hinzufügen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0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25,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Daniel Helfer, Timo Sturm, 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Steffen </a:t>
            </a:r>
            <a:r>
              <a:rPr lang="en-US" sz="1600" dirty="0" smtClean="0">
                <a:latin typeface="Arial" pitchFamily="34" charset="0"/>
              </a:rPr>
              <a:t>Terheiden, </a:t>
            </a:r>
            <a:r>
              <a:rPr lang="en-US" sz="1600" dirty="0">
                <a:latin typeface="Arial" pitchFamily="34" charset="0"/>
              </a:rPr>
              <a:t>Florian </a:t>
            </a:r>
            <a:r>
              <a:rPr lang="en-US" sz="1600" dirty="0" smtClean="0">
                <a:latin typeface="Arial" pitchFamily="34" charset="0"/>
              </a:rPr>
              <a:t>Schrage, </a:t>
            </a:r>
            <a:r>
              <a:rPr lang="en-US" sz="1600" dirty="0">
                <a:latin typeface="Arial" pitchFamily="34" charset="0"/>
              </a:rPr>
              <a:t>Nancy </a:t>
            </a:r>
            <a:r>
              <a:rPr lang="en-US" sz="1600" dirty="0" err="1" smtClean="0">
                <a:latin typeface="Arial" pitchFamily="34" charset="0"/>
              </a:rPr>
              <a:t>Kunath</a:t>
            </a:r>
            <a:r>
              <a:rPr lang="en-US" sz="1600" dirty="0" smtClean="0">
                <a:latin typeface="Arial" pitchFamily="34" charset="0"/>
              </a:rPr>
              <a:t>, </a:t>
            </a:r>
            <a:r>
              <a:rPr lang="en-US" sz="1600" dirty="0">
                <a:latin typeface="Arial" pitchFamily="34" charset="0"/>
              </a:rPr>
              <a:t>Liane </a:t>
            </a:r>
            <a:r>
              <a:rPr lang="en-US" sz="1600" dirty="0" err="1" smtClean="0">
                <a:latin typeface="Arial" pitchFamily="34" charset="0"/>
              </a:rPr>
              <a:t>Gybas</a:t>
            </a:r>
            <a:r>
              <a:rPr lang="en-US" sz="1600" dirty="0" smtClean="0">
                <a:latin typeface="Arial" pitchFamily="34" charset="0"/>
              </a:rPr>
              <a:t>, </a:t>
            </a:r>
            <a:r>
              <a:rPr lang="en-US" sz="1600" dirty="0">
                <a:latin typeface="Arial" pitchFamily="34" charset="0"/>
              </a:rPr>
              <a:t>Christoph Wagner</a:t>
            </a: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164" y="1173163"/>
            <a:ext cx="8785671" cy="5164137"/>
          </a:xfrm>
        </p:spPr>
        <p:txBody>
          <a:bodyPr/>
          <a:lstStyle/>
          <a:p>
            <a:r>
              <a:rPr lang="de-DE" dirty="0"/>
              <a:t>Products</a:t>
            </a:r>
          </a:p>
          <a:p>
            <a:pPr lvl="1"/>
            <a:r>
              <a:rPr lang="de-DE" sz="1400" dirty="0" err="1"/>
              <a:t>Entries</a:t>
            </a:r>
            <a:r>
              <a:rPr lang="de-DE" sz="1400" dirty="0"/>
              <a:t> (in items.csv) </a:t>
            </a:r>
            <a:r>
              <a:rPr lang="de-DE" sz="1400" dirty="0" err="1"/>
              <a:t>with</a:t>
            </a:r>
            <a:r>
              <a:rPr lang="de-DE" sz="1400" dirty="0"/>
              <a:t> different PIDs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b="1" dirty="0"/>
              <a:t>same </a:t>
            </a:r>
            <a:r>
              <a:rPr lang="de-DE" sz="1400" b="1" dirty="0" err="1"/>
              <a:t>product</a:t>
            </a:r>
            <a:r>
              <a:rPr lang="de-DE" sz="1400" b="1" dirty="0"/>
              <a:t> in different </a:t>
            </a:r>
            <a:r>
              <a:rPr lang="de-DE" sz="1400" b="1" dirty="0" err="1"/>
              <a:t>sizes</a:t>
            </a:r>
            <a:endParaRPr lang="de-DE" sz="1400" b="1" dirty="0"/>
          </a:p>
          <a:p>
            <a:pPr lvl="2"/>
            <a:r>
              <a:rPr lang="de-DE" sz="1200" dirty="0"/>
              <a:t>e.g. Aspirin </a:t>
            </a:r>
            <a:r>
              <a:rPr lang="de-DE" sz="1200" dirty="0" err="1"/>
              <a:t>as</a:t>
            </a:r>
            <a:r>
              <a:rPr lang="de-DE" sz="1200" dirty="0"/>
              <a:t> a 20 </a:t>
            </a:r>
            <a:r>
              <a:rPr lang="de-DE" sz="1200" dirty="0" err="1"/>
              <a:t>or</a:t>
            </a:r>
            <a:r>
              <a:rPr lang="de-DE" sz="1200" dirty="0"/>
              <a:t> 50 </a:t>
            </a:r>
            <a:r>
              <a:rPr lang="de-DE" sz="1200" dirty="0" err="1"/>
              <a:t>pieces</a:t>
            </a:r>
            <a:r>
              <a:rPr lang="de-DE" sz="1200" dirty="0"/>
              <a:t> pack</a:t>
            </a:r>
          </a:p>
          <a:p>
            <a:pPr lvl="2"/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identical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besides</a:t>
            </a:r>
            <a:r>
              <a:rPr lang="de-DE" sz="1200" dirty="0"/>
              <a:t> </a:t>
            </a:r>
            <a:r>
              <a:rPr lang="de-DE" sz="1200" i="1" dirty="0" err="1"/>
              <a:t>pid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i="1" dirty="0" err="1"/>
              <a:t>rrp</a:t>
            </a:r>
            <a:endParaRPr lang="de-DE" sz="1200" i="1" dirty="0"/>
          </a:p>
          <a:p>
            <a:pPr lvl="1"/>
            <a:r>
              <a:rPr lang="de-DE" sz="1400" dirty="0" err="1"/>
              <a:t>Entries</a:t>
            </a:r>
            <a:r>
              <a:rPr lang="de-DE" sz="1400" dirty="0"/>
              <a:t> (in items.csv) </a:t>
            </a:r>
            <a:r>
              <a:rPr lang="de-DE" sz="1400" dirty="0" err="1"/>
              <a:t>with</a:t>
            </a:r>
            <a:r>
              <a:rPr lang="de-DE" sz="1400" dirty="0"/>
              <a:t> different PIDs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b="1" dirty="0" err="1"/>
              <a:t>variations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a </a:t>
            </a:r>
            <a:r>
              <a:rPr lang="de-DE" sz="1400" b="1" dirty="0" err="1"/>
              <a:t>single</a:t>
            </a:r>
            <a:r>
              <a:rPr lang="de-DE" sz="1400" b="1" dirty="0"/>
              <a:t> </a:t>
            </a:r>
            <a:r>
              <a:rPr lang="de-DE" sz="1400" b="1" dirty="0" err="1"/>
              <a:t>base</a:t>
            </a:r>
            <a:r>
              <a:rPr lang="de-DE" sz="1400" b="1" dirty="0"/>
              <a:t> </a:t>
            </a:r>
            <a:r>
              <a:rPr lang="de-DE" sz="1400" b="1" dirty="0" err="1"/>
              <a:t>product</a:t>
            </a:r>
            <a:r>
              <a:rPr lang="de-DE" sz="1400" b="1" dirty="0"/>
              <a:t> </a:t>
            </a:r>
          </a:p>
          <a:p>
            <a:pPr lvl="2"/>
            <a:r>
              <a:rPr lang="de-DE" sz="1200" dirty="0"/>
              <a:t>e.g. a </a:t>
            </a:r>
            <a:r>
              <a:rPr lang="de-DE" sz="1200" dirty="0" err="1"/>
              <a:t>cough</a:t>
            </a:r>
            <a:r>
              <a:rPr lang="de-DE" sz="1200" dirty="0"/>
              <a:t> </a:t>
            </a:r>
            <a:r>
              <a:rPr lang="de-DE" sz="1200" dirty="0" err="1"/>
              <a:t>sweets</a:t>
            </a:r>
            <a:r>
              <a:rPr lang="de-DE" sz="1200" dirty="0"/>
              <a:t> in different </a:t>
            </a:r>
            <a:r>
              <a:rPr lang="de-DE" sz="1200" dirty="0" err="1"/>
              <a:t>flavors</a:t>
            </a:r>
            <a:endParaRPr lang="de-DE" sz="1200" dirty="0"/>
          </a:p>
          <a:p>
            <a:pPr lvl="2"/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identical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besides</a:t>
            </a:r>
            <a:r>
              <a:rPr lang="de-DE" sz="1200" dirty="0"/>
              <a:t> </a:t>
            </a:r>
            <a:r>
              <a:rPr lang="de-DE" sz="1200" i="1" dirty="0" err="1"/>
              <a:t>pid</a:t>
            </a:r>
            <a:endParaRPr lang="de-DE" sz="1200" i="1" dirty="0"/>
          </a:p>
          <a:p>
            <a:pPr marL="1031875" lvl="2" indent="0">
              <a:buNone/>
            </a:pPr>
            <a:endParaRPr lang="de-DE" sz="500" i="1" dirty="0"/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dirty="0" err="1">
                <a:sym typeface="Wingdings" panose="05000000000000000000" pitchFamily="2" charset="2"/>
              </a:rPr>
              <a:t>We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can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introduce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feature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link </a:t>
            </a:r>
            <a:r>
              <a:rPr lang="de-DE" sz="1400" dirty="0" err="1">
                <a:sym typeface="Wingdings" panose="05000000000000000000" pitchFamily="2" charset="2"/>
              </a:rPr>
              <a:t>these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entries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i="1" dirty="0" err="1">
                <a:sym typeface="Wingdings" panose="05000000000000000000" pitchFamily="2" charset="2"/>
              </a:rPr>
              <a:t>product</a:t>
            </a:r>
            <a:endParaRPr lang="de-DE" sz="1400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u="sng" dirty="0" err="1">
                <a:sym typeface="Wingdings" panose="05000000000000000000" pitchFamily="2" charset="2"/>
              </a:rPr>
              <a:t>Resulting</a:t>
            </a:r>
            <a:r>
              <a:rPr lang="de-DE" sz="1400" u="sng" dirty="0">
                <a:sym typeface="Wingdings" panose="05000000000000000000" pitchFamily="2" charset="2"/>
              </a:rPr>
              <a:t> </a:t>
            </a:r>
            <a:r>
              <a:rPr lang="de-DE" sz="1400" u="sng" dirty="0" err="1">
                <a:sym typeface="Wingdings" panose="05000000000000000000" pitchFamily="2" charset="2"/>
              </a:rPr>
              <a:t>hierarchy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b="1" i="1" dirty="0" err="1">
                <a:sym typeface="Wingdings" panose="05000000000000000000" pitchFamily="2" charset="2"/>
              </a:rPr>
              <a:t>productGroup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product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pid</a:t>
            </a:r>
            <a:endParaRPr lang="de-DE" sz="14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Time</a:t>
            </a:r>
          </a:p>
          <a:p>
            <a:pPr lvl="1"/>
            <a:r>
              <a:rPr lang="de-DE" sz="1400" dirty="0"/>
              <a:t>No real </a:t>
            </a:r>
            <a:r>
              <a:rPr lang="de-DE" sz="1400" dirty="0" err="1"/>
              <a:t>timestamp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, </a:t>
            </a:r>
            <a:r>
              <a:rPr lang="de-DE" sz="1400" dirty="0" err="1"/>
              <a:t>only</a:t>
            </a:r>
            <a:r>
              <a:rPr lang="de-DE" sz="1400" dirty="0"/>
              <a:t> an </a:t>
            </a:r>
            <a:r>
              <a:rPr lang="de-DE" sz="1400" dirty="0" err="1"/>
              <a:t>increasing</a:t>
            </a:r>
            <a:r>
              <a:rPr lang="de-DE" sz="1400" dirty="0"/>
              <a:t>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given</a:t>
            </a:r>
            <a:endParaRPr lang="de-DE" sz="1400" dirty="0"/>
          </a:p>
          <a:p>
            <a:pPr lvl="1"/>
            <a:endParaRPr lang="de-DE" sz="500" dirty="0"/>
          </a:p>
          <a:p>
            <a:pPr marL="542925" lvl="1" indent="0">
              <a:buNone/>
            </a:pPr>
            <a:r>
              <a:rPr lang="de-DE" sz="1400" dirty="0"/>
              <a:t>	</a:t>
            </a:r>
            <a:r>
              <a:rPr lang="de-DE" sz="1400" u="sng" dirty="0" err="1"/>
              <a:t>Possible</a:t>
            </a:r>
            <a:r>
              <a:rPr lang="de-DE" sz="1400" u="sng" dirty="0"/>
              <a:t> </a:t>
            </a:r>
            <a:r>
              <a:rPr lang="de-DE" sz="1400" u="sng" dirty="0" err="1"/>
              <a:t>hierarchy</a:t>
            </a:r>
            <a:r>
              <a:rPr lang="de-DE" sz="1400" dirty="0"/>
              <a:t>: </a:t>
            </a:r>
            <a:r>
              <a:rPr lang="de-DE" sz="1400" b="1" dirty="0" err="1"/>
              <a:t>month</a:t>
            </a:r>
            <a:r>
              <a:rPr lang="de-DE" sz="1400" b="1" dirty="0"/>
              <a:t> &gt;&gt; </a:t>
            </a:r>
            <a:r>
              <a:rPr lang="de-DE" sz="1400" b="1" dirty="0" err="1"/>
              <a:t>monthHalf</a:t>
            </a:r>
            <a:r>
              <a:rPr lang="de-DE" sz="1400" b="1" dirty="0"/>
              <a:t> &gt;&gt; </a:t>
            </a:r>
            <a:r>
              <a:rPr lang="de-DE" sz="1400" b="1" dirty="0" err="1"/>
              <a:t>week</a:t>
            </a:r>
            <a:r>
              <a:rPr lang="de-DE" sz="1400" b="1" dirty="0"/>
              <a:t> &gt;&gt; </a:t>
            </a:r>
            <a:r>
              <a:rPr lang="de-DE" sz="1400" b="1" dirty="0" err="1"/>
              <a:t>weekday</a:t>
            </a:r>
            <a:r>
              <a:rPr lang="de-DE" sz="1400" b="1" dirty="0"/>
              <a:t>* &gt;&gt; </a:t>
            </a:r>
            <a:r>
              <a:rPr lang="de-DE" sz="1400" b="1" dirty="0" err="1"/>
              <a:t>day</a:t>
            </a: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 algn="r">
              <a:buNone/>
            </a:pPr>
            <a:r>
              <a:rPr lang="de-DE" sz="1000" dirty="0"/>
              <a:t>* No </a:t>
            </a:r>
            <a:r>
              <a:rPr lang="de-DE" sz="1000" dirty="0" err="1"/>
              <a:t>actual</a:t>
            </a:r>
            <a:r>
              <a:rPr lang="de-DE" sz="1000" dirty="0"/>
              <a:t> </a:t>
            </a:r>
            <a:r>
              <a:rPr lang="de-DE" sz="1000" dirty="0" err="1"/>
              <a:t>week</a:t>
            </a:r>
            <a:r>
              <a:rPr lang="de-DE" sz="1000" dirty="0"/>
              <a:t> </a:t>
            </a:r>
            <a:r>
              <a:rPr lang="de-DE" sz="1000" dirty="0" err="1"/>
              <a:t>days</a:t>
            </a:r>
            <a:r>
              <a:rPr lang="de-DE" sz="1000" dirty="0"/>
              <a:t>, but </a:t>
            </a:r>
            <a:r>
              <a:rPr lang="de-DE" sz="1000" dirty="0" err="1"/>
              <a:t>numbers</a:t>
            </a:r>
            <a:r>
              <a:rPr lang="de-DE" sz="1000" dirty="0"/>
              <a:t> 1-7</a:t>
            </a: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803060" y="309436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Right 6"/>
          <p:cNvSpPr/>
          <p:nvPr/>
        </p:nvSpPr>
        <p:spPr>
          <a:xfrm>
            <a:off x="803060" y="335052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Right 7"/>
          <p:cNvSpPr/>
          <p:nvPr/>
        </p:nvSpPr>
        <p:spPr>
          <a:xfrm>
            <a:off x="803060" y="484391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2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3479973"/>
          </a:xfrm>
        </p:spPr>
        <p:txBody>
          <a:bodyPr/>
          <a:lstStyle/>
          <a:p>
            <a:r>
              <a:rPr lang="de-DE" dirty="0"/>
              <a:t>Top Revenue Products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sz="1400" dirty="0" err="1"/>
              <a:t>Furthermore</a:t>
            </a:r>
            <a:r>
              <a:rPr lang="de-DE" sz="1400" dirty="0"/>
              <a:t>:</a:t>
            </a:r>
          </a:p>
          <a:p>
            <a:pPr lvl="2"/>
            <a:r>
              <a:rPr lang="de-DE" sz="1400" dirty="0"/>
              <a:t>The </a:t>
            </a:r>
            <a:r>
              <a:rPr lang="de-DE" sz="1400" dirty="0" err="1"/>
              <a:t>most</a:t>
            </a:r>
            <a:r>
              <a:rPr lang="de-DE" sz="1400" dirty="0"/>
              <a:t> expensive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ordered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rarely</a:t>
            </a:r>
            <a:endParaRPr lang="de-DE" sz="1400" dirty="0"/>
          </a:p>
          <a:p>
            <a:pPr lvl="2"/>
            <a:r>
              <a:rPr lang="de-DE" sz="1400" dirty="0"/>
              <a:t>82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ordered</a:t>
            </a:r>
            <a:r>
              <a:rPr lang="de-DE" sz="1400" dirty="0"/>
              <a:t> </a:t>
            </a:r>
            <a:r>
              <a:rPr lang="de-DE" sz="1400" dirty="0" err="1"/>
              <a:t>directly</a:t>
            </a:r>
            <a:r>
              <a:rPr lang="de-DE" sz="1400" dirty="0"/>
              <a:t> (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click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basket</a:t>
            </a:r>
            <a:r>
              <a:rPr lang="de-DE" sz="1400" dirty="0"/>
              <a:t> </a:t>
            </a:r>
            <a:r>
              <a:rPr lang="de-DE" sz="1400" dirty="0" err="1"/>
              <a:t>events</a:t>
            </a:r>
            <a:r>
              <a:rPr lang="de-DE" sz="1400" dirty="0"/>
              <a:t>)</a:t>
            </a:r>
          </a:p>
          <a:p>
            <a:pPr lvl="3"/>
            <a:r>
              <a:rPr lang="de-DE" sz="1000" dirty="0" err="1"/>
              <a:t>Might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products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</a:t>
            </a:r>
            <a:r>
              <a:rPr lang="de-DE" sz="1000" dirty="0" err="1"/>
              <a:t>forced</a:t>
            </a:r>
            <a:r>
              <a:rPr lang="de-DE" sz="1000" dirty="0"/>
              <a:t> </a:t>
            </a:r>
            <a:r>
              <a:rPr lang="de-DE" sz="1000" dirty="0" err="1"/>
              <a:t>prescription</a:t>
            </a:r>
            <a:endParaRPr lang="de-DE" sz="1000" dirty="0"/>
          </a:p>
          <a:p>
            <a:pPr lvl="2"/>
            <a:endParaRPr lang="de-DE" sz="1000" dirty="0"/>
          </a:p>
          <a:p>
            <a:pPr marL="1031875" lvl="2" indent="0">
              <a:buNone/>
            </a:pPr>
            <a:endParaRPr lang="de-DE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53218"/>
              </p:ext>
            </p:extLst>
          </p:nvPr>
        </p:nvGraphicFramePr>
        <p:xfrm>
          <a:off x="668252" y="1614239"/>
          <a:ext cx="7807496" cy="1987320"/>
        </p:xfrm>
        <a:graphic>
          <a:graphicData uri="http://schemas.openxmlformats.org/drawingml/2006/table">
            <a:tbl>
              <a:tblPr/>
              <a:tblGrid>
                <a:gridCol w="745077">
                  <a:extLst>
                    <a:ext uri="{9D8B030D-6E8A-4147-A177-3AD203B41FA5}">
                      <a16:colId xmlns:a16="http://schemas.microsoft.com/office/drawing/2014/main" xmlns="" val="4004210053"/>
                    </a:ext>
                  </a:extLst>
                </a:gridCol>
                <a:gridCol w="1437248">
                  <a:extLst>
                    <a:ext uri="{9D8B030D-6E8A-4147-A177-3AD203B41FA5}">
                      <a16:colId xmlns:a16="http://schemas.microsoft.com/office/drawing/2014/main" xmlns="" val="805767178"/>
                    </a:ext>
                  </a:extLst>
                </a:gridCol>
                <a:gridCol w="1534465">
                  <a:extLst>
                    <a:ext uri="{9D8B030D-6E8A-4147-A177-3AD203B41FA5}">
                      <a16:colId xmlns:a16="http://schemas.microsoft.com/office/drawing/2014/main" xmlns="" val="3173556905"/>
                    </a:ext>
                  </a:extLst>
                </a:gridCol>
                <a:gridCol w="1287981">
                  <a:extLst>
                    <a:ext uri="{9D8B030D-6E8A-4147-A177-3AD203B41FA5}">
                      <a16:colId xmlns:a16="http://schemas.microsoft.com/office/drawing/2014/main" xmlns="" val="2710626772"/>
                    </a:ext>
                  </a:extLst>
                </a:gridCol>
                <a:gridCol w="687354">
                  <a:extLst>
                    <a:ext uri="{9D8B030D-6E8A-4147-A177-3AD203B41FA5}">
                      <a16:colId xmlns:a16="http://schemas.microsoft.com/office/drawing/2014/main" xmlns="" val="3746531"/>
                    </a:ext>
                  </a:extLst>
                </a:gridCol>
                <a:gridCol w="1295781">
                  <a:extLst>
                    <a:ext uri="{9D8B030D-6E8A-4147-A177-3AD203B41FA5}">
                      <a16:colId xmlns:a16="http://schemas.microsoft.com/office/drawing/2014/main" xmlns="" val="2905547041"/>
                    </a:ext>
                  </a:extLst>
                </a:gridCol>
                <a:gridCol w="819590">
                  <a:extLst>
                    <a:ext uri="{9D8B030D-6E8A-4147-A177-3AD203B41FA5}">
                      <a16:colId xmlns:a16="http://schemas.microsoft.com/office/drawing/2014/main" xmlns="" val="1326576048"/>
                    </a:ext>
                  </a:extLst>
                </a:gridCol>
              </a:tblGrid>
              <a:tr h="475831">
                <a:tc>
                  <a:txBody>
                    <a:bodyPr/>
                    <a:lstStyle/>
                    <a:p>
                      <a:r>
                        <a:rPr lang="de-DE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Revenue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Price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 x </a:t>
                      </a:r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</a:t>
                      </a:r>
                      <a:endParaRPr lang="de-DE" sz="13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 in x</a:t>
                      </a:r>
                    </a:p>
                    <a:p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transactions</a:t>
                      </a:r>
                      <a:endParaRPr lang="de-DE" sz="13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8036087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16641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~115.400,00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18,70 (</a:t>
                      </a:r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</a:t>
                      </a:r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~6.200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~4.900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2nd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147741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17226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~89.300,00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25,19 (expens.)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~3.500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~2.100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22nd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6441019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2491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~60.200,00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2,70 (</a:t>
                      </a:r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cheap</a:t>
                      </a:r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~22.300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1st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~8.500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1st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357368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17316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~59.100,00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35,05 (expens.)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~1.700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~1.500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7699439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12940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~56.000,00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24,09 (</a:t>
                      </a:r>
                      <a:r>
                        <a:rPr lang="de-DE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</a:t>
                      </a:r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~2.300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~1.500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7208253"/>
                  </a:ext>
                </a:extLst>
              </a:tr>
            </a:tbl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245129" y="4858003"/>
            <a:ext cx="8642350" cy="166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Low Revenue Products</a:t>
            </a:r>
          </a:p>
          <a:p>
            <a:pPr lvl="2"/>
            <a:r>
              <a:rPr lang="de-DE" sz="1400" kern="0" dirty="0"/>
              <a:t>~ 3100 </a:t>
            </a:r>
            <a:r>
              <a:rPr lang="de-DE" sz="1400" kern="0" dirty="0" err="1"/>
              <a:t>products</a:t>
            </a:r>
            <a:r>
              <a:rPr lang="de-DE" sz="1400" kern="0" dirty="0"/>
              <a:t> (14 %) </a:t>
            </a:r>
            <a:r>
              <a:rPr lang="de-DE" sz="1400" kern="0" dirty="0" err="1"/>
              <a:t>get</a:t>
            </a:r>
            <a:r>
              <a:rPr lang="de-DE" sz="1400" kern="0" dirty="0"/>
              <a:t> not </a:t>
            </a:r>
            <a:r>
              <a:rPr lang="de-DE" sz="1400" kern="0" dirty="0" err="1"/>
              <a:t>ordered</a:t>
            </a:r>
            <a:r>
              <a:rPr lang="de-DE" sz="1400" kern="0" dirty="0"/>
              <a:t> at all, so do not </a:t>
            </a:r>
            <a:r>
              <a:rPr lang="de-DE" sz="1400" kern="0" dirty="0" err="1"/>
              <a:t>generate</a:t>
            </a:r>
            <a:r>
              <a:rPr lang="de-DE" sz="1400" kern="0" dirty="0"/>
              <a:t> </a:t>
            </a:r>
            <a:r>
              <a:rPr lang="de-DE" sz="1400" kern="0" dirty="0" err="1"/>
              <a:t>any</a:t>
            </a:r>
            <a:r>
              <a:rPr lang="de-DE" sz="1400" kern="0" dirty="0"/>
              <a:t> </a:t>
            </a:r>
            <a:r>
              <a:rPr lang="de-DE" sz="1400" kern="0" dirty="0" err="1"/>
              <a:t>revenue</a:t>
            </a:r>
            <a:r>
              <a:rPr lang="de-DE" sz="1400" kern="0" dirty="0"/>
              <a:t>!</a:t>
            </a:r>
          </a:p>
          <a:p>
            <a:pPr lvl="2"/>
            <a:r>
              <a:rPr lang="de-DE" sz="1400" kern="0" dirty="0" err="1"/>
              <a:t>Frequently</a:t>
            </a:r>
            <a:r>
              <a:rPr lang="de-DE" sz="1400" kern="0" dirty="0"/>
              <a:t> vs. </a:t>
            </a:r>
            <a:r>
              <a:rPr lang="de-DE" sz="1400" kern="0" dirty="0" err="1"/>
              <a:t>Rarely</a:t>
            </a:r>
            <a:r>
              <a:rPr lang="de-DE" sz="1400" kern="0" dirty="0"/>
              <a:t> </a:t>
            </a:r>
            <a:r>
              <a:rPr lang="de-DE" sz="1400" kern="0" dirty="0" err="1"/>
              <a:t>ordered</a:t>
            </a:r>
            <a:r>
              <a:rPr lang="de-DE" sz="1400" kern="0" dirty="0"/>
              <a:t> </a:t>
            </a:r>
            <a:r>
              <a:rPr lang="de-DE" sz="1400" kern="0" dirty="0" err="1"/>
              <a:t>products</a:t>
            </a:r>
            <a:r>
              <a:rPr lang="de-DE" sz="1400" kern="0" dirty="0"/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de-DE" sz="1400" kern="0" dirty="0"/>
              <a:t>A </a:t>
            </a:r>
            <a:r>
              <a:rPr lang="de-DE" sz="1400" kern="0" dirty="0" err="1"/>
              <a:t>slight</a:t>
            </a:r>
            <a:r>
              <a:rPr lang="de-DE" sz="1400" kern="0" dirty="0"/>
              <a:t> negative </a:t>
            </a:r>
            <a:r>
              <a:rPr lang="de-DE" sz="1400" kern="0" dirty="0" err="1"/>
              <a:t>correlation</a:t>
            </a:r>
            <a:r>
              <a:rPr lang="de-DE" sz="1400" kern="0" dirty="0"/>
              <a:t> </a:t>
            </a:r>
            <a:r>
              <a:rPr lang="de-DE" sz="1400" kern="0" dirty="0" err="1"/>
              <a:t>between</a:t>
            </a:r>
            <a:r>
              <a:rPr lang="de-DE" sz="1400" kern="0" dirty="0"/>
              <a:t> </a:t>
            </a:r>
            <a:r>
              <a:rPr lang="de-DE" sz="1400" kern="0" dirty="0" err="1"/>
              <a:t>the</a:t>
            </a:r>
            <a:r>
              <a:rPr lang="de-DE" sz="1400" kern="0" dirty="0"/>
              <a:t> RRP </a:t>
            </a:r>
            <a:r>
              <a:rPr lang="de-DE" sz="1400" kern="0" dirty="0" err="1"/>
              <a:t>and</a:t>
            </a:r>
            <a:r>
              <a:rPr lang="de-DE" sz="1400" kern="0" dirty="0"/>
              <a:t> </a:t>
            </a:r>
            <a:r>
              <a:rPr lang="de-DE" sz="1400" kern="0" dirty="0" err="1"/>
              <a:t>the</a:t>
            </a:r>
            <a:r>
              <a:rPr lang="de-DE" sz="1400" kern="0" dirty="0"/>
              <a:t> </a:t>
            </a:r>
            <a:r>
              <a:rPr lang="de-DE" sz="1400" kern="0" dirty="0" err="1"/>
              <a:t>ratio</a:t>
            </a:r>
            <a:r>
              <a:rPr lang="de-DE" sz="1400" kern="0" dirty="0"/>
              <a:t> </a:t>
            </a:r>
            <a:r>
              <a:rPr lang="de-DE" sz="1400" kern="0" dirty="0" err="1"/>
              <a:t>of</a:t>
            </a:r>
            <a:r>
              <a:rPr lang="de-DE" sz="1400" kern="0" dirty="0"/>
              <a:t> </a:t>
            </a:r>
            <a:r>
              <a:rPr lang="de-DE" sz="1400" kern="0" dirty="0" err="1"/>
              <a:t>order</a:t>
            </a:r>
            <a:r>
              <a:rPr lang="de-DE" sz="1400" kern="0" dirty="0"/>
              <a:t> </a:t>
            </a:r>
            <a:r>
              <a:rPr lang="de-DE" sz="1400" kern="0" dirty="0" err="1"/>
              <a:t>to</a:t>
            </a:r>
            <a:r>
              <a:rPr lang="de-DE" sz="1400" kern="0" dirty="0"/>
              <a:t> non-order </a:t>
            </a:r>
            <a:r>
              <a:rPr lang="de-DE" sz="1400" kern="0" dirty="0" err="1"/>
              <a:t>events</a:t>
            </a:r>
            <a:r>
              <a:rPr lang="de-DE" sz="1400" kern="0" dirty="0"/>
              <a:t> </a:t>
            </a:r>
            <a:r>
              <a:rPr lang="de-DE" sz="1400" kern="0" dirty="0" err="1"/>
              <a:t>exists</a:t>
            </a:r>
            <a:r>
              <a:rPr lang="de-DE" sz="1400" kern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61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Dependent Behavior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288025" y="1148061"/>
            <a:ext cx="3600000" cy="2338812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actions per day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0825" y="1161008"/>
            <a:ext cx="3600000" cy="2340000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actions per day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Time Dependent </a:t>
            </a:r>
            <a:r>
              <a:rPr lang="en-GB" dirty="0" err="1"/>
              <a:t>Behavior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4173905"/>
            <a:ext cx="3060000" cy="20022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" y="1457051"/>
            <a:ext cx="3060000" cy="1998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1447003"/>
            <a:ext cx="3060000" cy="20147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264" y="3860510"/>
            <a:ext cx="3600000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actions per day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3861325"/>
            <a:ext cx="4903589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day 25 to 26 there is a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steep increase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(+ 10,000) of clicks</a:t>
            </a: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a sign for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data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first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1331640" y="4509120"/>
            <a:ext cx="432048" cy="15121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Rechteck 6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Measurement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example level</a:t>
            </a:r>
          </a:p>
          <a:p>
            <a:r>
              <a:rPr lang="en-GB" dirty="0">
                <a:sym typeface="Wingdings" panose="05000000000000000000" pitchFamily="2" charset="2"/>
              </a:rPr>
              <a:t>Difference between actual value and prediction is squared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i.e. no revenue flags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72" y="2008936"/>
            <a:ext cx="3212232" cy="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3221653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92480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221653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192479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3" y="5589240"/>
            <a:ext cx="2971175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4716016" y="5589240"/>
            <a:ext cx="316835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76689" y="2956782"/>
            <a:ext cx="244827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revenue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3347653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47653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4391633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343575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6332008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7375988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434542"/>
            <a:ext cx="1795695" cy="26548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4"/>
          <p:cNvSpPr/>
          <p:nvPr/>
        </p:nvSpPr>
        <p:spPr>
          <a:xfrm>
            <a:off x="130274" y="2059046"/>
            <a:ext cx="181522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3"/>
            <a:ext cx="1743231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2327845"/>
          </a:xfrm>
        </p:spPr>
        <p:txBody>
          <a:bodyPr/>
          <a:lstStyle/>
          <a:p>
            <a:r>
              <a:rPr lang="de-DE" dirty="0"/>
              <a:t>PID</a:t>
            </a:r>
          </a:p>
          <a:p>
            <a:pPr lvl="1"/>
            <a:r>
              <a:rPr lang="fr-FR" sz="1600" dirty="0"/>
              <a:t>Train Data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21,928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endParaRPr lang="fr-FR" sz="1400" dirty="0"/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1503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class data</a:t>
            </a:r>
          </a:p>
          <a:p>
            <a:pPr lvl="1"/>
            <a:r>
              <a:rPr lang="fr-FR" sz="1600" dirty="0"/>
              <a:t>Class Data</a:t>
            </a:r>
          </a:p>
          <a:p>
            <a:pPr lvl="2"/>
            <a:r>
              <a:rPr lang="en-US" sz="1400" dirty="0"/>
              <a:t>contains only </a:t>
            </a:r>
            <a:r>
              <a:rPr lang="en-US" sz="1400" b="1" dirty="0"/>
              <a:t>20,525</a:t>
            </a:r>
            <a:r>
              <a:rPr lang="en-US" sz="1400" dirty="0"/>
              <a:t> unique PIDs </a:t>
            </a:r>
            <a:r>
              <a:rPr lang="en-US" sz="1100" dirty="0"/>
              <a:t>(</a:t>
            </a:r>
            <a:r>
              <a:rPr lang="en-US" sz="1100" b="1" dirty="0"/>
              <a:t>1,403</a:t>
            </a:r>
            <a:r>
              <a:rPr lang="en-US" sz="1100" dirty="0"/>
              <a:t> PIDs less)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100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train data</a:t>
            </a:r>
          </a:p>
          <a:p>
            <a:pPr marL="1031875" lvl="2" indent="0">
              <a:buNone/>
            </a:pPr>
            <a:r>
              <a:rPr lang="en-US" sz="1400" dirty="0"/>
              <a:t>	Might make sense to handle these products differently</a:t>
            </a: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lvl="1"/>
            <a:endParaRPr lang="de-DE" dirty="0"/>
          </a:p>
        </p:txBody>
      </p:sp>
      <p:sp>
        <p:nvSpPr>
          <p:cNvPr id="8" name="Arrow: Right 7"/>
          <p:cNvSpPr/>
          <p:nvPr/>
        </p:nvSpPr>
        <p:spPr>
          <a:xfrm>
            <a:off x="1763688" y="3224408"/>
            <a:ext cx="216024" cy="144016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257705" y="3645024"/>
            <a:ext cx="8642350" cy="274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AdFlag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Indicates if an item is part of an advertising campaign</a:t>
            </a:r>
          </a:p>
          <a:p>
            <a:pPr lvl="1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~ 1/3 of the products get advertised</a:t>
            </a:r>
          </a:p>
          <a:p>
            <a:pPr lvl="1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large influence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on whether a </a:t>
            </a: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marL="542925" lvl="1" indent="0">
              <a:buNone/>
            </a:pP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      gets ordered</a:t>
            </a:r>
          </a:p>
          <a:p>
            <a:pPr lvl="2"/>
            <a:r>
              <a:rPr lang="en-US" sz="1400" u="sng" kern="0" dirty="0">
                <a:latin typeface="Arial" panose="020B0604020202020204" pitchFamily="34" charset="0"/>
                <a:cs typeface="Arial" panose="020B0604020202020204" pitchFamily="34" charset="0"/>
              </a:rPr>
              <a:t>Consequence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: advertisement </a:t>
            </a: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</a:p>
          <a:p>
            <a:pPr marL="1031875" lvl="2" indent="0">
              <a:spcBef>
                <a:spcPts val="0"/>
              </a:spcBef>
              <a:buNone/>
            </a:pP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the </a:t>
            </a:r>
            <a:r>
              <a:rPr lang="en-US" sz="1400" i="1" kern="0" dirty="0">
                <a:latin typeface="Arial" panose="020B0604020202020204" pitchFamily="34" charset="0"/>
                <a:cs typeface="Arial" panose="020B0604020202020204" pitchFamily="34" charset="0"/>
              </a:rPr>
              <a:t>mean quantity:</a:t>
            </a:r>
          </a:p>
          <a:p>
            <a:pPr lvl="6"/>
            <a:r>
              <a:rPr lang="en-US" sz="1300" kern="0" dirty="0">
                <a:latin typeface="Arial" panose="020B0604020202020204" pitchFamily="34" charset="0"/>
                <a:cs typeface="Arial" panose="020B0604020202020204" pitchFamily="34" charset="0"/>
              </a:rPr>
              <a:t>Advertising: </a:t>
            </a:r>
            <a:r>
              <a:rPr lang="en-US" sz="13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0.431</a:t>
            </a:r>
          </a:p>
          <a:p>
            <a:pPr lvl="6"/>
            <a:r>
              <a:rPr lang="en-US" sz="1300" kern="0" dirty="0">
                <a:latin typeface="Arial" panose="020B0604020202020204" pitchFamily="34" charset="0"/>
                <a:cs typeface="Arial" panose="020B0604020202020204" pitchFamily="34" charset="0"/>
              </a:rPr>
              <a:t>No Advertising: </a:t>
            </a:r>
            <a:r>
              <a:rPr lang="en-US" sz="13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0.317</a:t>
            </a: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04831"/>
              </p:ext>
            </p:extLst>
          </p:nvPr>
        </p:nvGraphicFramePr>
        <p:xfrm>
          <a:off x="5266786" y="4509120"/>
          <a:ext cx="3441959" cy="1249680"/>
        </p:xfrm>
        <a:graphic>
          <a:graphicData uri="http://schemas.openxmlformats.org/drawingml/2006/table">
            <a:tbl>
              <a:tblPr/>
              <a:tblGrid>
                <a:gridCol w="841368">
                  <a:extLst>
                    <a:ext uri="{9D8B030D-6E8A-4147-A177-3AD203B41FA5}">
                      <a16:colId xmlns:a16="http://schemas.microsoft.com/office/drawing/2014/main" xmlns="" val="836322369"/>
                    </a:ext>
                  </a:extLst>
                </a:gridCol>
                <a:gridCol w="1223807">
                  <a:extLst>
                    <a:ext uri="{9D8B030D-6E8A-4147-A177-3AD203B41FA5}">
                      <a16:colId xmlns:a16="http://schemas.microsoft.com/office/drawing/2014/main" xmlns="" val="1433204342"/>
                    </a:ext>
                  </a:extLst>
                </a:gridCol>
                <a:gridCol w="1376784">
                  <a:extLst>
                    <a:ext uri="{9D8B030D-6E8A-4147-A177-3AD203B41FA5}">
                      <a16:colId xmlns:a16="http://schemas.microsoft.com/office/drawing/2014/main" xmlns="" val="127435214"/>
                    </a:ext>
                  </a:extLst>
                </a:gridCol>
              </a:tblGrid>
              <a:tr h="293936">
                <a:tc>
                  <a:txBody>
                    <a:bodyPr/>
                    <a:lstStyle/>
                    <a:p>
                      <a:endParaRPr lang="de-DE" sz="13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effectLst/>
                        </a:rPr>
                        <a:t>Advertising</a:t>
                      </a:r>
                    </a:p>
                  </a:txBody>
                  <a:tcPr marL="123825" marR="123825" marT="57150" marB="57150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effectLst/>
                        </a:rPr>
                        <a:t>No Advertising</a:t>
                      </a:r>
                      <a:endParaRPr lang="de-DE" sz="1300" dirty="0"/>
                    </a:p>
                  </a:txBody>
                  <a:tcPr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2881030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Click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44.4%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63.5%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24522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 err="1">
                          <a:effectLst/>
                        </a:rPr>
                        <a:t>Basket</a:t>
                      </a:r>
                      <a:endParaRPr lang="de-DE" sz="13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23.3%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14%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4885413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Order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008000"/>
                          </a:solidFill>
                          <a:effectLst/>
                        </a:rPr>
                        <a:t>32.2%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C00000"/>
                          </a:solidFill>
                          <a:effectLst/>
                        </a:rPr>
                        <a:t>22.5%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29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214561"/>
            <a:ext cx="8928991" cy="5433095"/>
          </a:xfrm>
        </p:spPr>
        <p:txBody>
          <a:bodyPr/>
          <a:lstStyle/>
          <a:p>
            <a:r>
              <a:rPr lang="de-DE" dirty="0"/>
              <a:t>Revenue, Price, </a:t>
            </a:r>
            <a:r>
              <a:rPr lang="de-DE" dirty="0" err="1"/>
              <a:t>CompetitorPrice</a:t>
            </a:r>
            <a:r>
              <a:rPr lang="de-DE" dirty="0"/>
              <a:t> &amp; RRP: New Features</a:t>
            </a:r>
          </a:p>
          <a:p>
            <a:pPr marL="0" indent="0">
              <a:buNone/>
            </a:pPr>
            <a:endParaRPr lang="de-DE" sz="1200" b="1" dirty="0"/>
          </a:p>
          <a:p>
            <a:pPr lvl="1"/>
            <a:r>
              <a:rPr lang="de-DE" sz="1500" dirty="0"/>
              <a:t>Features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b="1" dirty="0"/>
              <a:t>absolute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endParaRPr lang="de-DE" sz="1500" dirty="0"/>
          </a:p>
          <a:p>
            <a:pPr lvl="2"/>
            <a:r>
              <a:rPr lang="de-DE" sz="1300" b="1" dirty="0" err="1"/>
              <a:t>Quantity</a:t>
            </a:r>
            <a:r>
              <a:rPr lang="de-DE" sz="1300" dirty="0"/>
              <a:t>: </a:t>
            </a:r>
            <a:r>
              <a:rPr lang="de-DE" sz="1300" dirty="0" err="1"/>
              <a:t>quantity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ordered</a:t>
            </a:r>
            <a:r>
              <a:rPr lang="de-DE" sz="1300" dirty="0"/>
              <a:t> </a:t>
            </a:r>
            <a:r>
              <a:rPr lang="de-DE" sz="1300" dirty="0" err="1"/>
              <a:t>products</a:t>
            </a:r>
            <a:endParaRPr lang="de-DE" sz="1300" dirty="0"/>
          </a:p>
          <a:p>
            <a:pPr lvl="2"/>
            <a:r>
              <a:rPr lang="de-DE" sz="1300" b="1" dirty="0" err="1"/>
              <a:t>diffPriceCompetitorPrice</a:t>
            </a:r>
            <a:r>
              <a:rPr lang="de-DE" sz="1300" dirty="0"/>
              <a:t>: </a:t>
            </a:r>
            <a:r>
              <a:rPr lang="en-US" sz="1300" dirty="0"/>
              <a:t>difference between price and </a:t>
            </a:r>
            <a:r>
              <a:rPr lang="en-US" sz="1300" dirty="0" err="1"/>
              <a:t>competitorPrice</a:t>
            </a:r>
            <a:endParaRPr lang="en-US" sz="1300" dirty="0"/>
          </a:p>
          <a:p>
            <a:pPr lvl="2"/>
            <a:r>
              <a:rPr lang="en-US" sz="1300" b="1" dirty="0" err="1"/>
              <a:t>diffRrpPrice</a:t>
            </a:r>
            <a:r>
              <a:rPr lang="en-US" sz="1300" dirty="0"/>
              <a:t>: difference between </a:t>
            </a:r>
            <a:r>
              <a:rPr lang="en-US" sz="1300" dirty="0" err="1"/>
              <a:t>rrp</a:t>
            </a:r>
            <a:r>
              <a:rPr lang="en-US" sz="1300" dirty="0"/>
              <a:t> and price</a:t>
            </a:r>
          </a:p>
          <a:p>
            <a:pPr lvl="2"/>
            <a:r>
              <a:rPr lang="en-US" sz="1300" b="1" dirty="0" err="1"/>
              <a:t>diffRrpCompetitorPrice</a:t>
            </a:r>
            <a:r>
              <a:rPr lang="en-US" sz="1300" dirty="0"/>
              <a:t>: difference between </a:t>
            </a:r>
            <a:r>
              <a:rPr lang="en-US" sz="1300" dirty="0" err="1"/>
              <a:t>rrp</a:t>
            </a:r>
            <a:r>
              <a:rPr lang="en-US" sz="1300" dirty="0"/>
              <a:t> and </a:t>
            </a:r>
            <a:r>
              <a:rPr lang="en-US" sz="1300" dirty="0" err="1"/>
              <a:t>competitorPrice</a:t>
            </a:r>
            <a:endParaRPr lang="en-US" sz="1300" dirty="0"/>
          </a:p>
          <a:p>
            <a:pPr lvl="2"/>
            <a:r>
              <a:rPr lang="en-US" sz="1300" b="1" dirty="0" err="1"/>
              <a:t>meanPricePerProduct</a:t>
            </a:r>
            <a:r>
              <a:rPr lang="en-US" sz="1300" dirty="0"/>
              <a:t>: mean price for each PID over time</a:t>
            </a:r>
          </a:p>
          <a:p>
            <a:pPr marL="1031875" lvl="2" indent="0">
              <a:buNone/>
            </a:pPr>
            <a:endParaRPr lang="de-DE" sz="1400" dirty="0"/>
          </a:p>
          <a:p>
            <a:pPr lvl="1"/>
            <a:r>
              <a:rPr lang="de-DE" sz="1500" dirty="0"/>
              <a:t>Features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b="1" dirty="0"/>
              <a:t>relative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endParaRPr lang="de-DE" sz="1500" dirty="0"/>
          </a:p>
          <a:p>
            <a:pPr lvl="2"/>
            <a:r>
              <a:rPr lang="de-DE" sz="1300" b="1" dirty="0" err="1"/>
              <a:t>ratioDiffPriceCompetitorPriceToPrice</a:t>
            </a:r>
            <a:r>
              <a:rPr lang="de-DE" sz="1300" dirty="0"/>
              <a:t>: </a:t>
            </a:r>
            <a:r>
              <a:rPr lang="en-US" sz="1300" dirty="0"/>
              <a:t>ratio of </a:t>
            </a:r>
            <a:r>
              <a:rPr lang="en-US" sz="1300" dirty="0" err="1"/>
              <a:t>diffPriceCompetitorPrice</a:t>
            </a:r>
            <a:r>
              <a:rPr lang="en-US" sz="1300" dirty="0"/>
              <a:t> to price</a:t>
            </a:r>
          </a:p>
          <a:p>
            <a:pPr lvl="2"/>
            <a:r>
              <a:rPr lang="de-DE" sz="1300" b="1" dirty="0" err="1"/>
              <a:t>ratioDiffPriceCompetitorPriceToCompetitorPrice</a:t>
            </a:r>
            <a:r>
              <a:rPr lang="de-DE" sz="1300" dirty="0"/>
              <a:t>: </a:t>
            </a:r>
            <a:r>
              <a:rPr lang="en-US" sz="1300" dirty="0"/>
              <a:t>ratio of </a:t>
            </a:r>
            <a:r>
              <a:rPr lang="en-US" sz="1300" dirty="0" err="1"/>
              <a:t>diffPriceCompetitorPrice</a:t>
            </a:r>
            <a:r>
              <a:rPr lang="en-US" sz="1300" dirty="0"/>
              <a:t> to </a:t>
            </a:r>
            <a:r>
              <a:rPr lang="en-US" sz="1300" dirty="0" err="1"/>
              <a:t>competitorPrice</a:t>
            </a:r>
            <a:endParaRPr lang="en-US" sz="1300" dirty="0"/>
          </a:p>
          <a:p>
            <a:pPr lvl="2"/>
            <a:endParaRPr lang="en-US" sz="1400" dirty="0"/>
          </a:p>
          <a:p>
            <a:pPr lvl="1"/>
            <a:r>
              <a:rPr lang="de-DE" sz="1500" dirty="0"/>
              <a:t>Features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b="1" dirty="0" err="1"/>
              <a:t>normalized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endParaRPr lang="de-DE" sz="1500" dirty="0"/>
          </a:p>
          <a:p>
            <a:pPr lvl="2"/>
            <a:r>
              <a:rPr lang="de-DE" sz="1300" b="1" dirty="0" err="1"/>
              <a:t>Normalization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i="1" dirty="0" err="1"/>
              <a:t>price</a:t>
            </a:r>
            <a:r>
              <a:rPr lang="de-DE" sz="1300" dirty="0"/>
              <a:t>, </a:t>
            </a:r>
            <a:r>
              <a:rPr lang="de-DE" sz="1300" i="1" dirty="0"/>
              <a:t>competitorPrice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i="1" dirty="0" err="1"/>
              <a:t>rrp</a:t>
            </a:r>
            <a:r>
              <a:rPr lang="de-DE" sz="1300" dirty="0"/>
              <a:t> </a:t>
            </a:r>
            <a:r>
              <a:rPr lang="de-DE" sz="1300" dirty="0" err="1"/>
              <a:t>based</a:t>
            </a:r>
            <a:r>
              <a:rPr lang="de-DE" sz="1300" dirty="0"/>
              <a:t> on </a:t>
            </a:r>
            <a:r>
              <a:rPr lang="de-DE" sz="1300" b="1" dirty="0" err="1"/>
              <a:t>max</a:t>
            </a:r>
            <a:r>
              <a:rPr lang="de-DE" sz="1300" b="1" dirty="0"/>
              <a:t> </a:t>
            </a:r>
            <a:r>
              <a:rPr lang="de-DE" sz="1300" b="1" dirty="0" err="1"/>
              <a:t>price</a:t>
            </a:r>
            <a:r>
              <a:rPr lang="de-DE" sz="1300" b="1" dirty="0"/>
              <a:t> </a:t>
            </a:r>
            <a:r>
              <a:rPr lang="de-DE" sz="1300" b="1" dirty="0" err="1"/>
              <a:t>of</a:t>
            </a:r>
            <a:r>
              <a:rPr lang="de-DE" sz="1300" b="1" dirty="0"/>
              <a:t> all PIDs</a:t>
            </a:r>
          </a:p>
          <a:p>
            <a:pPr lvl="2"/>
            <a:r>
              <a:rPr lang="de-DE" sz="1300" b="1" dirty="0" err="1"/>
              <a:t>Normalization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i="1" dirty="0" err="1"/>
              <a:t>price</a:t>
            </a:r>
            <a:r>
              <a:rPr lang="de-DE" sz="1300" dirty="0"/>
              <a:t>, </a:t>
            </a:r>
            <a:r>
              <a:rPr lang="de-DE" sz="1300" i="1" dirty="0"/>
              <a:t>competitorPrice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i="1" dirty="0" err="1"/>
              <a:t>rrp</a:t>
            </a:r>
            <a:r>
              <a:rPr lang="de-DE" sz="1300" dirty="0"/>
              <a:t> </a:t>
            </a:r>
            <a:r>
              <a:rPr lang="de-DE" sz="1300" dirty="0" err="1"/>
              <a:t>based</a:t>
            </a:r>
            <a:r>
              <a:rPr lang="de-DE" sz="1300" dirty="0"/>
              <a:t> on </a:t>
            </a:r>
            <a:r>
              <a:rPr lang="de-DE" sz="1300" b="1" dirty="0" err="1"/>
              <a:t>max</a:t>
            </a:r>
            <a:r>
              <a:rPr lang="de-DE" sz="1300" b="1" dirty="0"/>
              <a:t> </a:t>
            </a:r>
            <a:r>
              <a:rPr lang="de-DE" sz="1300" b="1" dirty="0" err="1"/>
              <a:t>price</a:t>
            </a:r>
            <a:r>
              <a:rPr lang="de-DE" sz="1300" b="1" dirty="0"/>
              <a:t> </a:t>
            </a:r>
            <a:r>
              <a:rPr lang="de-DE" sz="1300" b="1" dirty="0" err="1"/>
              <a:t>of</a:t>
            </a:r>
            <a:r>
              <a:rPr lang="de-DE" sz="1300" b="1" dirty="0"/>
              <a:t> </a:t>
            </a:r>
            <a:r>
              <a:rPr lang="de-DE" sz="1300" b="1" dirty="0" err="1"/>
              <a:t>single</a:t>
            </a:r>
            <a:r>
              <a:rPr lang="de-DE" sz="1300" b="1" dirty="0"/>
              <a:t> PID </a:t>
            </a:r>
            <a:r>
              <a:rPr lang="de-DE" sz="1300" b="1" dirty="0" err="1"/>
              <a:t>over</a:t>
            </a:r>
            <a:r>
              <a:rPr lang="de-DE" sz="1300" b="1" dirty="0"/>
              <a:t> time</a:t>
            </a:r>
          </a:p>
          <a:p>
            <a:pPr marL="1031875" lvl="2" indent="0">
              <a:buNone/>
            </a:pPr>
            <a:r>
              <a:rPr lang="de-DE" sz="1000" dirty="0"/>
              <a:t> </a:t>
            </a:r>
            <a:endParaRPr lang="de-DE" sz="1100" dirty="0"/>
          </a:p>
          <a:p>
            <a:pPr lvl="1"/>
            <a:r>
              <a:rPr lang="de-DE" sz="1500" dirty="0"/>
              <a:t>Features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b="1" dirty="0"/>
              <a:t>nominal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endParaRPr lang="de-DE" sz="1500" dirty="0"/>
          </a:p>
          <a:p>
            <a:pPr lvl="2"/>
            <a:r>
              <a:rPr lang="de-DE" sz="1300" b="1" dirty="0" err="1"/>
              <a:t>actionType</a:t>
            </a:r>
            <a:r>
              <a:rPr lang="de-DE" sz="1300" dirty="0"/>
              <a:t>: </a:t>
            </a:r>
            <a:r>
              <a:rPr lang="en-US" sz="1300" dirty="0"/>
              <a:t>indicates if the action was a click, basket or order in one single feature</a:t>
            </a:r>
          </a:p>
          <a:p>
            <a:pPr lvl="2"/>
            <a:r>
              <a:rPr lang="de-DE" sz="1300" b="1" dirty="0" err="1"/>
              <a:t>factorizedRelationPriceCompetitorPrice</a:t>
            </a:r>
            <a:r>
              <a:rPr lang="de-DE" sz="1300" dirty="0"/>
              <a:t>: </a:t>
            </a:r>
            <a:r>
              <a:rPr lang="en-US" sz="1300" dirty="0"/>
              <a:t>relation between price and competitor price                 			                  </a:t>
            </a:r>
            <a:r>
              <a:rPr lang="en-US" sz="1100" dirty="0"/>
              <a:t>(“higher”, “equal”, “lower”)</a:t>
            </a:r>
          </a:p>
          <a:p>
            <a:pPr lvl="2"/>
            <a:endParaRPr lang="de-DE" sz="14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28779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4632101"/>
          </a:xfrm>
        </p:spPr>
        <p:txBody>
          <a:bodyPr/>
          <a:lstStyle/>
          <a:p>
            <a:r>
              <a:rPr lang="de-DE" dirty="0" err="1"/>
              <a:t>Availability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en-US" sz="1400" dirty="0"/>
              <a:t>indicates if product is available from 1 (“in storage”) to 4 (“not available”)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very unbalanced: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1: </a:t>
            </a:r>
            <a:r>
              <a:rPr lang="en-US" sz="1300" b="1" dirty="0"/>
              <a:t>91.3</a:t>
            </a:r>
            <a:r>
              <a:rPr lang="en-US" sz="1300" dirty="0"/>
              <a:t> </a:t>
            </a:r>
            <a:r>
              <a:rPr lang="en-US" sz="1300" b="1" dirty="0"/>
              <a:t>%</a:t>
            </a:r>
            <a:r>
              <a:rPr lang="en-US" sz="1300" dirty="0"/>
              <a:t> of records </a:t>
            </a:r>
            <a:r>
              <a:rPr lang="en-US" sz="1100" dirty="0"/>
              <a:t>(55.6% click, 17.6% basket, 26.8%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2: </a:t>
            </a:r>
            <a:r>
              <a:rPr lang="en-US" sz="1300" b="1" dirty="0"/>
              <a:t>6.7 % </a:t>
            </a:r>
            <a:r>
              <a:rPr lang="en-US" sz="1300" dirty="0"/>
              <a:t>of records </a:t>
            </a:r>
            <a:r>
              <a:rPr lang="en-US" sz="1100" dirty="0"/>
              <a:t>(75% click, 10.4% basket, 14.6%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3: </a:t>
            </a:r>
            <a:r>
              <a:rPr lang="en-US" sz="1300" b="1" dirty="0"/>
              <a:t>1.6 % </a:t>
            </a:r>
            <a:r>
              <a:rPr lang="en-US" sz="1300" dirty="0"/>
              <a:t>of records </a:t>
            </a:r>
            <a:r>
              <a:rPr lang="en-US" sz="1100" dirty="0"/>
              <a:t>(78% click, 12% basket, 10%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4: </a:t>
            </a:r>
            <a:r>
              <a:rPr lang="en-US" sz="1300" b="1" dirty="0"/>
              <a:t>0.4 % </a:t>
            </a:r>
            <a:r>
              <a:rPr lang="en-US" sz="1300" dirty="0"/>
              <a:t>of records </a:t>
            </a:r>
            <a:r>
              <a:rPr lang="en-US" sz="1100" dirty="0"/>
              <a:t>(99,8% click)</a:t>
            </a:r>
          </a:p>
          <a:p>
            <a:pPr marL="542925" lvl="1" indent="0">
              <a:spcBef>
                <a:spcPts val="0"/>
              </a:spcBef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u="sng" dirty="0">
                <a:sym typeface="Wingdings" panose="05000000000000000000" pitchFamily="2" charset="2"/>
              </a:rPr>
              <a:t>Correlation</a:t>
            </a:r>
            <a:r>
              <a:rPr lang="en-US" sz="1400" dirty="0">
                <a:sym typeface="Wingdings" panose="05000000000000000000" pitchFamily="2" charset="2"/>
              </a:rPr>
              <a:t>: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a product is </a:t>
            </a:r>
            <a:r>
              <a:rPr lang="en-US" sz="1400" b="1" dirty="0">
                <a:sym typeface="Wingdings" panose="05000000000000000000" pitchFamily="2" charset="2"/>
              </a:rPr>
              <a:t>available</a:t>
            </a:r>
            <a:r>
              <a:rPr lang="en-US" sz="1400" dirty="0">
                <a:sym typeface="Wingdings" panose="05000000000000000000" pitchFamily="2" charset="2"/>
              </a:rPr>
              <a:t>,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it gets </a:t>
            </a:r>
            <a:r>
              <a:rPr lang="en-US" sz="1400" b="1" dirty="0">
                <a:sym typeface="Wingdings" panose="05000000000000000000" pitchFamily="2" charset="2"/>
              </a:rPr>
              <a:t>ordered</a:t>
            </a:r>
            <a:endParaRPr lang="en-US" sz="1400" b="1" dirty="0"/>
          </a:p>
          <a:p>
            <a:pPr lvl="1">
              <a:spcBef>
                <a:spcPts val="300"/>
              </a:spcBef>
            </a:pPr>
            <a:r>
              <a:rPr lang="en-US" sz="1400" b="1" dirty="0"/>
              <a:t>Trend</a:t>
            </a:r>
            <a:r>
              <a:rPr lang="en-US" sz="1400" dirty="0"/>
              <a:t>: In </a:t>
            </a:r>
            <a:r>
              <a:rPr lang="en-US" sz="1400" u="sng" dirty="0"/>
              <a:t>average</a:t>
            </a:r>
            <a:r>
              <a:rPr lang="en-US" sz="1400" dirty="0"/>
              <a:t>, the products get </a:t>
            </a:r>
            <a:r>
              <a:rPr lang="en-US" sz="1400" i="1" dirty="0"/>
              <a:t>less available over time</a:t>
            </a:r>
            <a:r>
              <a:rPr lang="en-US" sz="1400" dirty="0"/>
              <a:t>: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Average day per status: </a:t>
            </a:r>
            <a:r>
              <a:rPr lang="en-US" sz="1300" b="1" dirty="0"/>
              <a:t>1:</a:t>
            </a:r>
            <a:r>
              <a:rPr lang="en-US" sz="1300" dirty="0"/>
              <a:t> </a:t>
            </a:r>
            <a:r>
              <a:rPr lang="en-US" sz="1300" b="1" i="1" dirty="0">
                <a:solidFill>
                  <a:srgbClr val="008000"/>
                </a:solidFill>
              </a:rPr>
              <a:t>49.8</a:t>
            </a:r>
            <a:r>
              <a:rPr lang="en-US" sz="1300" dirty="0"/>
              <a:t>  </a:t>
            </a:r>
            <a:r>
              <a:rPr lang="en-US" sz="1300" dirty="0">
                <a:sym typeface="Wingdings" panose="05000000000000000000" pitchFamily="2" charset="2"/>
              </a:rPr>
              <a:t>&gt;  </a:t>
            </a:r>
            <a:r>
              <a:rPr lang="en-US" sz="1300" b="1" dirty="0"/>
              <a:t>2</a:t>
            </a:r>
            <a:r>
              <a:rPr lang="en-US" sz="1300" dirty="0"/>
              <a:t>: </a:t>
            </a:r>
            <a:r>
              <a:rPr lang="en-US" sz="1300" i="1" dirty="0"/>
              <a:t>50.6</a:t>
            </a:r>
            <a:r>
              <a:rPr lang="en-US" sz="1300" dirty="0"/>
              <a:t> &gt; </a:t>
            </a:r>
            <a:r>
              <a:rPr lang="en-US" sz="1300" b="1" dirty="0"/>
              <a:t>3</a:t>
            </a:r>
            <a:r>
              <a:rPr lang="en-US" sz="1300" dirty="0"/>
              <a:t>: </a:t>
            </a:r>
            <a:r>
              <a:rPr lang="en-US" sz="1300" i="1" dirty="0"/>
              <a:t>51.1</a:t>
            </a:r>
            <a:r>
              <a:rPr lang="en-US" sz="1300" dirty="0"/>
              <a:t> &gt; </a:t>
            </a:r>
            <a:r>
              <a:rPr lang="en-US" sz="1300" b="1" dirty="0"/>
              <a:t>4</a:t>
            </a:r>
            <a:r>
              <a:rPr lang="en-US" sz="1300" dirty="0"/>
              <a:t>: </a:t>
            </a:r>
            <a:r>
              <a:rPr lang="en-US" sz="1300" b="1" i="1" dirty="0">
                <a:solidFill>
                  <a:srgbClr val="C00000"/>
                </a:solidFill>
              </a:rPr>
              <a:t>59.16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But</a:t>
            </a:r>
            <a:r>
              <a:rPr lang="en-US" sz="1400" dirty="0"/>
              <a:t>: There are also many products without availability changes!</a:t>
            </a:r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dirty="0" err="1"/>
              <a:t>PharmForm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sz="1400" dirty="0"/>
              <a:t>contains official German abbreviations for </a:t>
            </a:r>
            <a:r>
              <a:rPr lang="en-US" sz="1400" b="1" dirty="0"/>
              <a:t>“dosage forms” </a:t>
            </a:r>
            <a:r>
              <a:rPr lang="en-US" sz="1100" dirty="0"/>
              <a:t>(e.g. AMP = </a:t>
            </a:r>
            <a:r>
              <a:rPr lang="en-US" sz="1100" dirty="0" err="1"/>
              <a:t>Ampulle</a:t>
            </a:r>
            <a:r>
              <a:rPr lang="en-US" sz="1100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Cleaning necessary</a:t>
            </a:r>
            <a:r>
              <a:rPr lang="en-US" sz="1400" dirty="0"/>
              <a:t>: Contains case sensitive values which indicate the same </a:t>
            </a:r>
            <a:r>
              <a:rPr lang="en-US" sz="1100" dirty="0"/>
              <a:t>(e.g. “Amp” &amp; “AMP”)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Grouping</a:t>
            </a:r>
            <a:r>
              <a:rPr lang="en-US" sz="1400" dirty="0"/>
              <a:t>: by mapping the abbreviations to their official definition (based on a catalog), </a:t>
            </a:r>
          </a:p>
          <a:p>
            <a:pPr marL="542925" lvl="1" indent="0">
              <a:spcBef>
                <a:spcPts val="0"/>
              </a:spcBef>
              <a:buNone/>
            </a:pPr>
            <a:r>
              <a:rPr lang="en-US" sz="1400" dirty="0"/>
              <a:t>	                 it’s possible to define new features based on physical conditions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40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1607765"/>
          </a:xfrm>
        </p:spPr>
        <p:txBody>
          <a:bodyPr/>
          <a:lstStyle/>
          <a:p>
            <a:r>
              <a:rPr lang="de-DE" dirty="0" err="1"/>
              <a:t>genericProduct</a:t>
            </a:r>
            <a:endParaRPr lang="de-DE" dirty="0"/>
          </a:p>
          <a:p>
            <a:pPr lvl="1"/>
            <a:r>
              <a:rPr lang="de-DE" sz="1400" dirty="0" err="1"/>
              <a:t>indicates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drug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equivalent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brand-</a:t>
            </a:r>
            <a:r>
              <a:rPr lang="de-DE" sz="1400" dirty="0" err="1"/>
              <a:t>named</a:t>
            </a:r>
            <a:r>
              <a:rPr lang="de-DE" sz="1400" dirty="0"/>
              <a:t> </a:t>
            </a:r>
            <a:r>
              <a:rPr lang="de-DE" sz="1400" dirty="0" err="1"/>
              <a:t>product</a:t>
            </a:r>
            <a:r>
              <a:rPr lang="de-DE" sz="1400" dirty="0"/>
              <a:t>                          </a:t>
            </a:r>
            <a:r>
              <a:rPr lang="de-DE" sz="1200" dirty="0"/>
              <a:t>(German: „Nachahmerprodukt“)</a:t>
            </a:r>
          </a:p>
          <a:p>
            <a:pPr lvl="1"/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salesIndex</a:t>
            </a:r>
            <a:r>
              <a:rPr lang="de-DE" sz="1400" dirty="0"/>
              <a:t> = 40</a:t>
            </a:r>
          </a:p>
          <a:p>
            <a:pPr lvl="1"/>
            <a:r>
              <a:rPr lang="de-DE" sz="1400" dirty="0"/>
              <a:t>In </a:t>
            </a:r>
            <a:r>
              <a:rPr lang="de-DE" sz="1400" dirty="0" err="1"/>
              <a:t>average</a:t>
            </a:r>
            <a:r>
              <a:rPr lang="de-DE" sz="1400" dirty="0"/>
              <a:t>, 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cheaper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non-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257175" y="3111128"/>
            <a:ext cx="8642350" cy="16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 err="1"/>
              <a:t>campaignIndex</a:t>
            </a:r>
            <a:endParaRPr lang="de-DE" kern="0" dirty="0"/>
          </a:p>
          <a:p>
            <a:pPr lvl="1"/>
            <a:r>
              <a:rPr lang="de-DE" sz="1400" kern="0" dirty="0" err="1"/>
              <a:t>We</a:t>
            </a:r>
            <a:r>
              <a:rPr lang="de-DE" sz="1400" kern="0" dirty="0"/>
              <a:t> </a:t>
            </a:r>
            <a:r>
              <a:rPr lang="de-DE" sz="1400" kern="0" dirty="0" err="1"/>
              <a:t>believe</a:t>
            </a:r>
            <a:r>
              <a:rPr lang="de-DE" sz="1400" kern="0" dirty="0"/>
              <a:t> </a:t>
            </a:r>
            <a:r>
              <a:rPr lang="de-DE" sz="1400" kern="0" dirty="0" err="1"/>
              <a:t>that</a:t>
            </a:r>
            <a:r>
              <a:rPr lang="de-DE" sz="1400" kern="0" dirty="0"/>
              <a:t> </a:t>
            </a:r>
            <a:r>
              <a:rPr lang="de-DE" sz="1400" kern="0" dirty="0" err="1"/>
              <a:t>this</a:t>
            </a:r>
            <a:r>
              <a:rPr lang="de-DE" sz="1400" kern="0" dirty="0"/>
              <a:t> </a:t>
            </a:r>
            <a:r>
              <a:rPr lang="de-DE" sz="1400" kern="0" dirty="0" err="1"/>
              <a:t>might</a:t>
            </a:r>
            <a:r>
              <a:rPr lang="de-DE" sz="1400" kern="0" dirty="0"/>
              <a:t> </a:t>
            </a:r>
            <a:r>
              <a:rPr lang="de-DE" sz="1400" kern="0" dirty="0" err="1"/>
              <a:t>be</a:t>
            </a:r>
            <a:r>
              <a:rPr lang="de-DE" sz="1400" kern="0" dirty="0"/>
              <a:t> an </a:t>
            </a:r>
            <a:r>
              <a:rPr lang="de-DE" sz="1400" kern="0" dirty="0" err="1"/>
              <a:t>indicator</a:t>
            </a:r>
            <a:r>
              <a:rPr lang="de-DE" sz="1400" kern="0" dirty="0"/>
              <a:t> </a:t>
            </a:r>
            <a:r>
              <a:rPr lang="de-DE" sz="1400" kern="0" dirty="0" err="1"/>
              <a:t>for</a:t>
            </a:r>
            <a:r>
              <a:rPr lang="de-DE" sz="1400" kern="0" dirty="0"/>
              <a:t> </a:t>
            </a:r>
            <a:r>
              <a:rPr lang="de-DE" sz="1400" kern="0" dirty="0" err="1"/>
              <a:t>something</a:t>
            </a:r>
            <a:r>
              <a:rPr lang="de-DE" sz="1400" kern="0" dirty="0"/>
              <a:t> like </a:t>
            </a:r>
            <a:r>
              <a:rPr lang="de-DE" sz="1400" kern="0" dirty="0" err="1"/>
              <a:t>possible</a:t>
            </a:r>
            <a:r>
              <a:rPr lang="de-DE" sz="1400" kern="0" dirty="0"/>
              <a:t> </a:t>
            </a:r>
            <a:r>
              <a:rPr lang="de-DE" sz="1400" kern="0" dirty="0" err="1"/>
              <a:t>campaign</a:t>
            </a:r>
            <a:r>
              <a:rPr lang="de-DE" sz="1400" kern="0" dirty="0"/>
              <a:t> </a:t>
            </a:r>
            <a:r>
              <a:rPr lang="de-DE" sz="1400" kern="0" dirty="0" err="1"/>
              <a:t>restrictions</a:t>
            </a:r>
            <a:endParaRPr lang="de-DE" sz="1400" kern="0" dirty="0"/>
          </a:p>
          <a:p>
            <a:pPr lvl="2"/>
            <a:r>
              <a:rPr lang="de-DE" sz="1300" kern="0" dirty="0" err="1"/>
              <a:t>Therefore</a:t>
            </a:r>
            <a:r>
              <a:rPr lang="de-DE" sz="1300" kern="0" dirty="0"/>
              <a:t>, </a:t>
            </a:r>
            <a:r>
              <a:rPr lang="de-DE" sz="1300" kern="0" dirty="0" err="1"/>
              <a:t>the</a:t>
            </a:r>
            <a:r>
              <a:rPr lang="de-DE" sz="1300" kern="0" dirty="0"/>
              <a:t> </a:t>
            </a:r>
            <a:r>
              <a:rPr lang="de-DE" sz="1300" kern="0" dirty="0" err="1"/>
              <a:t>missing</a:t>
            </a:r>
            <a:r>
              <a:rPr lang="de-DE" sz="1300" kern="0" dirty="0"/>
              <a:t> </a:t>
            </a:r>
            <a:r>
              <a:rPr lang="de-DE" sz="1300" kern="0" dirty="0" err="1"/>
              <a:t>values</a:t>
            </a:r>
            <a:r>
              <a:rPr lang="de-DE" sz="1300" kern="0" dirty="0"/>
              <a:t> </a:t>
            </a:r>
            <a:r>
              <a:rPr lang="de-DE" sz="1300" kern="0" dirty="0" err="1"/>
              <a:t>should</a:t>
            </a:r>
            <a:r>
              <a:rPr lang="de-DE" sz="1300" kern="0" dirty="0"/>
              <a:t> </a:t>
            </a:r>
            <a:r>
              <a:rPr lang="de-DE" sz="1300" kern="0" dirty="0" err="1"/>
              <a:t>be</a:t>
            </a:r>
            <a:r>
              <a:rPr lang="de-DE" sz="1300" kern="0" dirty="0"/>
              <a:t> </a:t>
            </a:r>
            <a:r>
              <a:rPr lang="de-DE" sz="1300" kern="0" dirty="0" err="1"/>
              <a:t>seen</a:t>
            </a:r>
            <a:r>
              <a:rPr lang="de-DE" sz="1300" kern="0" dirty="0"/>
              <a:t> </a:t>
            </a:r>
            <a:r>
              <a:rPr lang="de-DE" sz="1300" kern="0" dirty="0" err="1"/>
              <a:t>as</a:t>
            </a:r>
            <a:r>
              <a:rPr lang="de-DE" sz="1300" kern="0" dirty="0"/>
              <a:t> an additional </a:t>
            </a:r>
            <a:r>
              <a:rPr lang="de-DE" sz="1300" kern="0" dirty="0" err="1"/>
              <a:t>class</a:t>
            </a:r>
            <a:r>
              <a:rPr lang="de-DE" sz="1300" kern="0" dirty="0"/>
              <a:t> </a:t>
            </a:r>
            <a:r>
              <a:rPr lang="de-DE" sz="1300" kern="0" dirty="0" err="1"/>
              <a:t>indicating</a:t>
            </a:r>
            <a:r>
              <a:rPr lang="de-DE" sz="1300" kern="0" dirty="0"/>
              <a:t> „NONE“!</a:t>
            </a:r>
          </a:p>
          <a:p>
            <a:pPr lvl="1"/>
            <a:r>
              <a:rPr lang="de-DE" sz="1400" kern="0" dirty="0"/>
              <a:t> </a:t>
            </a:r>
            <a:r>
              <a:rPr lang="de-DE" sz="1400" kern="0" dirty="0" err="1"/>
              <a:t>very</a:t>
            </a:r>
            <a:r>
              <a:rPr lang="de-DE" sz="1400" kern="0" dirty="0"/>
              <a:t> </a:t>
            </a:r>
            <a:r>
              <a:rPr lang="de-DE" sz="1400" kern="0" dirty="0" err="1"/>
              <a:t>unbalanced</a:t>
            </a:r>
            <a:r>
              <a:rPr lang="de-DE" sz="1400" kern="0" dirty="0"/>
              <a:t>:</a:t>
            </a:r>
          </a:p>
          <a:p>
            <a:pPr lvl="2"/>
            <a:endParaRPr lang="de-DE" sz="1000" kern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74196"/>
              </p:ext>
            </p:extLst>
          </p:nvPr>
        </p:nvGraphicFramePr>
        <p:xfrm>
          <a:off x="1121965" y="4381072"/>
          <a:ext cx="6912770" cy="594360"/>
        </p:xfrm>
        <a:graphic>
          <a:graphicData uri="http://schemas.openxmlformats.org/drawingml/2006/table">
            <a:tbl>
              <a:tblPr/>
              <a:tblGrid>
                <a:gridCol w="1382554">
                  <a:extLst>
                    <a:ext uri="{9D8B030D-6E8A-4147-A177-3AD203B41FA5}">
                      <a16:colId xmlns:a16="http://schemas.microsoft.com/office/drawing/2014/main" xmlns="" val="139275596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1079377830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3156677939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3922566604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4201576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Value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effectLst/>
                        </a:rPr>
                        <a:t>Missing</a:t>
                      </a:r>
                      <a:endParaRPr lang="de-DE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96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Distribution</a:t>
                      </a:r>
                      <a:endParaRPr lang="de-DE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1.588 %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3.349 %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1.135 %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93.93</a:t>
                      </a:r>
                      <a:r>
                        <a:rPr lang="de-DE" sz="1200" b="1" baseline="0" dirty="0">
                          <a:solidFill>
                            <a:srgbClr val="008000"/>
                          </a:solidFill>
                          <a:effectLst/>
                        </a:rPr>
                        <a:t> %</a:t>
                      </a:r>
                      <a:endParaRPr lang="de-DE" sz="1200" b="1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78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9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28592"/>
          </a:xfrm>
        </p:spPr>
        <p:txBody>
          <a:bodyPr/>
          <a:lstStyle/>
          <a:p>
            <a:r>
              <a:rPr lang="de-DE" dirty="0"/>
              <a:t>Unit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200" dirty="0"/>
          </a:p>
          <a:p>
            <a:pPr lvl="4"/>
            <a:r>
              <a:rPr lang="de-DE" sz="1400" dirty="0" err="1">
                <a:sym typeface="Wingdings" panose="05000000000000000000" pitchFamily="2" charset="2"/>
              </a:rPr>
              <a:t>Very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unbalanced</a:t>
            </a:r>
            <a:r>
              <a:rPr lang="de-DE" sz="1400" dirty="0">
                <a:sym typeface="Wingdings" panose="05000000000000000000" pitchFamily="2" charset="2"/>
              </a:rPr>
              <a:t>! </a:t>
            </a:r>
          </a:p>
          <a:p>
            <a:pPr lvl="4"/>
            <a:r>
              <a:rPr lang="de-DE" sz="1400" dirty="0" err="1">
                <a:sym typeface="Wingdings" panose="05000000000000000000" pitchFamily="2" charset="2"/>
              </a:rPr>
              <a:t>Possible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binnings</a:t>
            </a:r>
            <a:r>
              <a:rPr lang="de-DE" sz="1400" dirty="0">
                <a:sym typeface="Wingdings" panose="05000000000000000000" pitchFamily="2" charset="2"/>
              </a:rPr>
              <a:t>:</a:t>
            </a:r>
          </a:p>
          <a:p>
            <a:pPr lvl="5"/>
            <a:r>
              <a:rPr lang="de-DE" sz="1200" b="1" dirty="0">
                <a:sym typeface="Wingdings" panose="05000000000000000000" pitchFamily="2" charset="2"/>
              </a:rPr>
              <a:t>ST</a:t>
            </a:r>
            <a:r>
              <a:rPr lang="de-DE" sz="1200" dirty="0">
                <a:sym typeface="Wingdings" panose="05000000000000000000" pitchFamily="2" charset="2"/>
              </a:rPr>
              <a:t>, </a:t>
            </a:r>
            <a:r>
              <a:rPr lang="de-DE" sz="1200" b="1" dirty="0" err="1">
                <a:sym typeface="Wingdings" panose="05000000000000000000" pitchFamily="2" charset="2"/>
              </a:rPr>
              <a:t>NotSt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100" dirty="0">
                <a:sym typeface="Wingdings" panose="05000000000000000000" pitchFamily="2" charset="2"/>
              </a:rPr>
              <a:t>(</a:t>
            </a:r>
            <a:r>
              <a:rPr lang="de-DE" sz="1100" dirty="0" err="1">
                <a:sym typeface="Wingdings" panose="05000000000000000000" pitchFamily="2" charset="2"/>
              </a:rPr>
              <a:t>Distr</a:t>
            </a:r>
            <a:r>
              <a:rPr lang="de-DE" sz="1100" dirty="0">
                <a:sym typeface="Wingdings" panose="05000000000000000000" pitchFamily="2" charset="2"/>
              </a:rPr>
              <a:t>: 0.4834 | 0.5166) </a:t>
            </a:r>
          </a:p>
          <a:p>
            <a:pPr lvl="5"/>
            <a:r>
              <a:rPr lang="de-DE" sz="1200" b="1" dirty="0"/>
              <a:t>ST</a:t>
            </a:r>
            <a:r>
              <a:rPr lang="de-DE" sz="1200" dirty="0"/>
              <a:t>, </a:t>
            </a:r>
            <a:r>
              <a:rPr lang="de-DE" sz="1200" b="1" dirty="0"/>
              <a:t>ML</a:t>
            </a:r>
            <a:r>
              <a:rPr lang="de-DE" sz="1200" dirty="0"/>
              <a:t>, </a:t>
            </a:r>
            <a:r>
              <a:rPr lang="de-DE" sz="1200" b="1" dirty="0"/>
              <a:t>REST</a:t>
            </a:r>
            <a:r>
              <a:rPr lang="de-DE" sz="1200" dirty="0"/>
              <a:t> </a:t>
            </a:r>
            <a:r>
              <a:rPr lang="de-DE" sz="1100" dirty="0"/>
              <a:t>(</a:t>
            </a:r>
            <a:r>
              <a:rPr lang="de-DE" sz="1100" dirty="0" err="1"/>
              <a:t>Distr</a:t>
            </a:r>
            <a:r>
              <a:rPr lang="de-DE" sz="1100" dirty="0"/>
              <a:t>: </a:t>
            </a:r>
            <a:r>
              <a:rPr lang="de-DE" sz="1100" dirty="0">
                <a:sym typeface="Wingdings" panose="05000000000000000000" pitchFamily="2" charset="2"/>
              </a:rPr>
              <a:t>0.4834 | 0.3367 | 0.1799</a:t>
            </a:r>
            <a:r>
              <a:rPr lang="de-DE" sz="1100" dirty="0"/>
              <a:t>) </a:t>
            </a:r>
          </a:p>
          <a:p>
            <a:pPr lvl="4"/>
            <a:r>
              <a:rPr lang="de-DE" sz="1400" dirty="0" err="1"/>
              <a:t>Transformations</a:t>
            </a:r>
            <a:r>
              <a:rPr lang="de-DE" sz="1400" dirty="0"/>
              <a:t> </a:t>
            </a:r>
            <a:r>
              <a:rPr lang="de-DE" sz="1400" dirty="0" err="1"/>
              <a:t>possible</a:t>
            </a:r>
            <a:r>
              <a:rPr lang="de-DE" sz="1400" dirty="0"/>
              <a:t> </a:t>
            </a:r>
            <a:r>
              <a:rPr lang="de-DE" sz="1100" dirty="0"/>
              <a:t>(e.g. </a:t>
            </a:r>
            <a:r>
              <a:rPr lang="de-DE" sz="1100" i="1" dirty="0"/>
              <a:t>KG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G</a:t>
            </a:r>
            <a:r>
              <a:rPr lang="de-DE" sz="1100" dirty="0"/>
              <a:t>, </a:t>
            </a:r>
            <a:r>
              <a:rPr lang="de-DE" sz="1100" i="1" dirty="0"/>
              <a:t>L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ML</a:t>
            </a:r>
            <a:r>
              <a:rPr lang="de-DE" sz="1100" dirty="0"/>
              <a:t>, …)</a:t>
            </a:r>
            <a:endParaRPr lang="de-DE" sz="500" dirty="0"/>
          </a:p>
          <a:p>
            <a:r>
              <a:rPr lang="de-DE" dirty="0"/>
              <a:t>Content</a:t>
            </a:r>
          </a:p>
          <a:p>
            <a:pPr lvl="1"/>
            <a:r>
              <a:rPr lang="en-US" sz="1400" dirty="0"/>
              <a:t>Represents quantities w.r.t. the corresponding unit value</a:t>
            </a:r>
          </a:p>
          <a:p>
            <a:pPr lvl="2"/>
            <a:r>
              <a:rPr lang="en-US" sz="1200" dirty="0"/>
              <a:t>e.g. </a:t>
            </a:r>
            <a:r>
              <a:rPr lang="en-US" sz="1200" b="1" i="1" dirty="0"/>
              <a:t>3X10</a:t>
            </a:r>
            <a:r>
              <a:rPr lang="en-US" sz="1200" dirty="0"/>
              <a:t> as </a:t>
            </a:r>
            <a:r>
              <a:rPr lang="en-US" sz="1200" i="1" dirty="0"/>
              <a:t>“3 times 10 STs (pieces)” |</a:t>
            </a:r>
            <a:r>
              <a:rPr lang="en-US" sz="1200" dirty="0"/>
              <a:t> </a:t>
            </a:r>
            <a:r>
              <a:rPr lang="en-US" sz="1200" b="1" i="1" dirty="0"/>
              <a:t>20X5.7 </a:t>
            </a:r>
            <a:r>
              <a:rPr lang="en-US" sz="1200" dirty="0"/>
              <a:t>as </a:t>
            </a:r>
            <a:r>
              <a:rPr lang="en-US" sz="1200" i="1" dirty="0"/>
              <a:t>“20 times 5.7 </a:t>
            </a:r>
            <a:r>
              <a:rPr lang="en-US" sz="1200" i="1" dirty="0" err="1"/>
              <a:t>gramm</a:t>
            </a:r>
            <a:r>
              <a:rPr lang="en-US" sz="1200" i="1" dirty="0"/>
              <a:t>”  | </a:t>
            </a:r>
            <a:r>
              <a:rPr lang="en-US" sz="1200" b="1" i="1" dirty="0"/>
              <a:t>1.5</a:t>
            </a:r>
            <a:r>
              <a:rPr lang="en-US" sz="1200" dirty="0"/>
              <a:t> as </a:t>
            </a:r>
            <a:r>
              <a:rPr lang="en-US" sz="1200" i="1" dirty="0"/>
              <a:t>“1 time 1.5 meters”</a:t>
            </a:r>
          </a:p>
          <a:p>
            <a:pPr lvl="2"/>
            <a:r>
              <a:rPr lang="en-US" sz="1200" b="1" dirty="0"/>
              <a:t>2 error Values: </a:t>
            </a:r>
            <a:r>
              <a:rPr lang="en-US" sz="1200" i="1" dirty="0"/>
              <a:t>“PAK” , “L      125” </a:t>
            </a:r>
          </a:p>
          <a:p>
            <a:pPr lvl="1"/>
            <a:r>
              <a:rPr lang="de-DE" sz="1400" dirty="0"/>
              <a:t>New </a:t>
            </a:r>
            <a:r>
              <a:rPr lang="de-DE" sz="1400" dirty="0" err="1"/>
              <a:t>possible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r>
              <a:rPr lang="de-DE" sz="1400" dirty="0"/>
              <a:t>:</a:t>
            </a:r>
          </a:p>
          <a:p>
            <a:pPr lvl="2"/>
            <a:r>
              <a:rPr lang="de-DE" sz="1200" b="1" dirty="0" err="1"/>
              <a:t>numberOfPackages</a:t>
            </a:r>
            <a:r>
              <a:rPr lang="de-DE" sz="1200" dirty="0"/>
              <a:t>: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quantityByPackage</a:t>
            </a:r>
            <a:r>
              <a:rPr lang="de-DE" sz="1200" dirty="0"/>
              <a:t>: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totalNumberOfPieces</a:t>
            </a:r>
            <a:r>
              <a:rPr lang="de-DE" sz="1200" dirty="0"/>
              <a:t>: </a:t>
            </a:r>
            <a:r>
              <a:rPr lang="de-DE" sz="1200" dirty="0" err="1"/>
              <a:t>numberOfPackages</a:t>
            </a:r>
            <a:r>
              <a:rPr lang="de-DE" sz="1200" dirty="0"/>
              <a:t> * </a:t>
            </a:r>
            <a:r>
              <a:rPr lang="de-DE" sz="1200" dirty="0" err="1"/>
              <a:t>quantityByPackage</a:t>
            </a:r>
            <a:endParaRPr lang="de-DE" sz="1200" dirty="0"/>
          </a:p>
          <a:p>
            <a:pPr lvl="2"/>
            <a:r>
              <a:rPr lang="de-DE" sz="1200" b="1" dirty="0" err="1"/>
              <a:t>pricePerPiece</a:t>
            </a:r>
            <a:r>
              <a:rPr lang="de-DE" sz="1200" dirty="0"/>
              <a:t>: </a:t>
            </a:r>
            <a:r>
              <a:rPr lang="de-DE" sz="1200" dirty="0" err="1"/>
              <a:t>price</a:t>
            </a:r>
            <a:r>
              <a:rPr lang="de-DE" sz="1200" dirty="0"/>
              <a:t> / </a:t>
            </a:r>
            <a:r>
              <a:rPr lang="de-DE" sz="1200" dirty="0" err="1"/>
              <a:t>totalNumberOfPieces</a:t>
            </a:r>
            <a:endParaRPr lang="de-DE" sz="1200" dirty="0"/>
          </a:p>
          <a:p>
            <a:pPr lvl="2"/>
            <a:r>
              <a:rPr lang="de-DE" sz="1200" b="1" dirty="0" err="1"/>
              <a:t>competitorPricePerPiece</a:t>
            </a:r>
            <a:r>
              <a:rPr lang="de-DE" sz="1200" dirty="0"/>
              <a:t>: competitorPrice / </a:t>
            </a:r>
            <a:r>
              <a:rPr lang="de-DE" sz="1200" dirty="0" err="1"/>
              <a:t>totalNumberOfPieces</a:t>
            </a:r>
            <a:endParaRPr lang="de-DE" sz="1200" dirty="0"/>
          </a:p>
          <a:p>
            <a:pPr lvl="2"/>
            <a:r>
              <a:rPr lang="de-DE" sz="1200" b="1" dirty="0" err="1"/>
              <a:t>rrpPerPiece</a:t>
            </a:r>
            <a:r>
              <a:rPr lang="de-DE" sz="1200" dirty="0"/>
              <a:t>: </a:t>
            </a:r>
            <a:r>
              <a:rPr lang="de-DE" sz="1200" dirty="0" err="1"/>
              <a:t>rrp</a:t>
            </a:r>
            <a:r>
              <a:rPr lang="de-DE" sz="1200" dirty="0"/>
              <a:t> / </a:t>
            </a:r>
            <a:r>
              <a:rPr lang="de-DE" sz="1200" dirty="0" err="1"/>
              <a:t>totalNumberOfPieces</a:t>
            </a:r>
            <a:endParaRPr lang="de-DE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80320"/>
              </p:ext>
            </p:extLst>
          </p:nvPr>
        </p:nvGraphicFramePr>
        <p:xfrm>
          <a:off x="1333084" y="1170428"/>
          <a:ext cx="7344821" cy="1257300"/>
        </p:xfrm>
        <a:graphic>
          <a:graphicData uri="http://schemas.openxmlformats.org/drawingml/2006/table">
            <a:tbl>
              <a:tblPr/>
              <a:tblGrid>
                <a:gridCol w="1038666">
                  <a:extLst>
                    <a:ext uri="{9D8B030D-6E8A-4147-A177-3AD203B41FA5}">
                      <a16:colId xmlns:a16="http://schemas.microsoft.com/office/drawing/2014/main" xmlns="" val="436787322"/>
                    </a:ext>
                  </a:extLst>
                </a:gridCol>
                <a:gridCol w="890281">
                  <a:extLst>
                    <a:ext uri="{9D8B030D-6E8A-4147-A177-3AD203B41FA5}">
                      <a16:colId xmlns:a16="http://schemas.microsoft.com/office/drawing/2014/main" xmlns="" val="3073428150"/>
                    </a:ext>
                  </a:extLst>
                </a:gridCol>
                <a:gridCol w="735355">
                  <a:extLst>
                    <a:ext uri="{9D8B030D-6E8A-4147-A177-3AD203B41FA5}">
                      <a16:colId xmlns:a16="http://schemas.microsoft.com/office/drawing/2014/main" xmlns="" val="30130990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36071138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843287787"/>
                    </a:ext>
                  </a:extLst>
                </a:gridCol>
                <a:gridCol w="868460">
                  <a:extLst>
                    <a:ext uri="{9D8B030D-6E8A-4147-A177-3AD203B41FA5}">
                      <a16:colId xmlns:a16="http://schemas.microsoft.com/office/drawing/2014/main" xmlns="" val="1178149594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xmlns="" val="2030754911"/>
                    </a:ext>
                  </a:extLst>
                </a:gridCol>
                <a:gridCol w="741901">
                  <a:extLst>
                    <a:ext uri="{9D8B030D-6E8A-4147-A177-3AD203B41FA5}">
                      <a16:colId xmlns:a16="http://schemas.microsoft.com/office/drawing/2014/main" xmlns="" val="563335713"/>
                    </a:ext>
                  </a:extLst>
                </a:gridCol>
                <a:gridCol w="741899">
                  <a:extLst>
                    <a:ext uri="{9D8B030D-6E8A-4147-A177-3AD203B41FA5}">
                      <a16:colId xmlns:a16="http://schemas.microsoft.com/office/drawing/2014/main" xmlns="" val="372391893"/>
                    </a:ext>
                  </a:extLst>
                </a:gridCol>
              </a:tblGrid>
              <a:tr h="14503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effectLst/>
                        </a:rPr>
                        <a:t>unit</a:t>
                      </a:r>
                      <a:endParaRPr lang="de-DE" sz="12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KG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ML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L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CM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9680770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absolute 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1332256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19824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472390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178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927879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2613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272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591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8043771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relative 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0.4834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0.0072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0.1714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0.3367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418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5407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C038A6-0C52-4431-AA9D-2B6D9E759E25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1313</Words>
  <Application>Microsoft Office PowerPoint</Application>
  <PresentationFormat>On-screen Show (4:3)</PresentationFormat>
  <Paragraphs>356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Overview</vt:lpstr>
      <vt:lpstr>Preprocessing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Data Mining and Evaluation</vt:lpstr>
      <vt:lpstr>Evaluation of Time Dependent Behavior</vt:lpstr>
      <vt:lpstr>Baseline</vt:lpstr>
      <vt:lpstr>Performance Measurement</vt:lpstr>
      <vt:lpstr>Questions?</vt:lpstr>
    </vt:vector>
  </TitlesOfParts>
  <Company>Dekanat BWL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Steffen Terheiden</cp:lastModifiedBy>
  <cp:revision>446</cp:revision>
  <cp:lastPrinted>2013-04-17T11:44:28Z</cp:lastPrinted>
  <dcterms:created xsi:type="dcterms:W3CDTF">2011-05-26T14:08:38Z</dcterms:created>
  <dcterms:modified xsi:type="dcterms:W3CDTF">2017-04-25T09:18:25Z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