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08" r:id="rId3"/>
    <p:sldId id="258" r:id="rId4"/>
    <p:sldId id="303" r:id="rId5"/>
    <p:sldId id="291" r:id="rId6"/>
    <p:sldId id="289" r:id="rId7"/>
    <p:sldId id="309" r:id="rId8"/>
    <p:sldId id="310" r:id="rId9"/>
    <p:sldId id="312" r:id="rId10"/>
    <p:sldId id="311" r:id="rId11"/>
    <p:sldId id="295" r:id="rId12"/>
    <p:sldId id="313" r:id="rId13"/>
    <p:sldId id="314" r:id="rId14"/>
    <p:sldId id="315" r:id="rId15"/>
    <p:sldId id="316" r:id="rId16"/>
    <p:sldId id="300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02" r:id="rId31"/>
    <p:sldId id="26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F33541-5E58-43C3-A2D8-8288F878A3DB}">
          <p14:sldIdLst>
            <p14:sldId id="256"/>
            <p14:sldId id="308"/>
            <p14:sldId id="258"/>
            <p14:sldId id="303"/>
            <p14:sldId id="291"/>
            <p14:sldId id="289"/>
            <p14:sldId id="309"/>
            <p14:sldId id="310"/>
            <p14:sldId id="312"/>
            <p14:sldId id="311"/>
            <p14:sldId id="295"/>
            <p14:sldId id="313"/>
            <p14:sldId id="314"/>
            <p14:sldId id="315"/>
            <p14:sldId id="316"/>
            <p14:sldId id="300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02"/>
            <p14:sldId id="263"/>
          </p14:sldIdLst>
        </p14:section>
      </p14:sectionLst>
    </p:ex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1B6AF"/>
    <a:srgbClr val="D9D7D0"/>
    <a:srgbClr val="FF9ED3"/>
    <a:srgbClr val="AFAFAF"/>
    <a:srgbClr val="04ABFD"/>
    <a:srgbClr val="C509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1" autoAdjust="0"/>
    <p:restoredTop sz="88073" autoAdjust="0"/>
  </p:normalViewPr>
  <p:slideViewPr>
    <p:cSldViewPr snapToGrid="0">
      <p:cViewPr>
        <p:scale>
          <a:sx n="100" d="100"/>
          <a:sy n="100" d="100"/>
        </p:scale>
        <p:origin x="-520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0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AB296-C70E-40F1-B507-D2D143AD6EBF}" type="datetimeFigureOut">
              <a:rPr lang="en-US" smtClean="0"/>
              <a:t>11/1/16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078BF-40EC-41E1-9B62-3081DB120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15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2892C-D9C7-4A81-A07C-60131499A005}" type="datetimeFigureOut">
              <a:rPr lang="en-US" smtClean="0"/>
              <a:t>11/1/16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A37F7-1A90-4E51-A507-1AEFE7B69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5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and </a:t>
            </a:r>
            <a:r>
              <a:rPr lang="en-US" dirty="0" err="1" smtClean="0"/>
              <a:t>javascript</a:t>
            </a:r>
            <a:r>
              <a:rPr lang="en-US" dirty="0" smtClean="0"/>
              <a:t> are languages of choice</a:t>
            </a:r>
          </a:p>
          <a:p>
            <a:r>
              <a:rPr lang="en-US" dirty="0" smtClean="0"/>
              <a:t>Use</a:t>
            </a:r>
            <a:r>
              <a:rPr lang="en-US" baseline="0" dirty="0" smtClean="0"/>
              <a:t> Atom for 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A37F7-1A90-4E51-A507-1AEFE7B69E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84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Project-level folder contains</a:t>
            </a:r>
            <a:r>
              <a:rPr lang="en-US" baseline="0" dirty="0" smtClean="0"/>
              <a:t> individual apps routing in </a:t>
            </a:r>
            <a:r>
              <a:rPr lang="en-US" baseline="0" dirty="0" err="1" smtClean="0"/>
              <a:t>urls.py</a:t>
            </a:r>
            <a:r>
              <a:rPr lang="en-US" baseline="0" dirty="0" smtClean="0"/>
              <a:t> along with a </a:t>
            </a:r>
            <a:r>
              <a:rPr lang="en-US" baseline="0" dirty="0" err="1" smtClean="0"/>
              <a:t>wsgi</a:t>
            </a:r>
            <a:r>
              <a:rPr lang="en-US" baseline="0" dirty="0" smtClean="0"/>
              <a:t> file for apache server management</a:t>
            </a:r>
          </a:p>
          <a:p>
            <a:r>
              <a:rPr lang="en-US" baseline="0" dirty="0" smtClean="0"/>
              <a:t>Lose reusability when moving to SPA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A37F7-1A90-4E51-A507-1AEFE7B69E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39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root</a:t>
            </a:r>
            <a:r>
              <a:rPr lang="en-US" baseline="0" dirty="0" smtClean="0"/>
              <a:t> URL to </a:t>
            </a:r>
            <a:r>
              <a:rPr lang="en-US" baseline="0" dirty="0" err="1" smtClean="0"/>
              <a:t>urls.py</a:t>
            </a:r>
            <a:r>
              <a:rPr lang="en-US" baseline="0" dirty="0" smtClean="0"/>
              <a:t> in project sub-folder. </a:t>
            </a:r>
          </a:p>
          <a:p>
            <a:r>
              <a:rPr lang="en-US" baseline="0" dirty="0" smtClean="0"/>
              <a:t>React will take over from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A37F7-1A90-4E51-A507-1AEFE7B69E0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47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A37F7-1A90-4E51-A507-1AEFE7B69E0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95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What’s a non-ORM data source?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Can use python requests module to make calls to another API (</a:t>
            </a:r>
            <a:r>
              <a:rPr lang="en-US" baseline="0" dirty="0" err="1" smtClean="0"/>
              <a:t>facebook</a:t>
            </a:r>
            <a:r>
              <a:rPr lang="en-US" baseline="0" dirty="0" smtClean="0"/>
              <a:t>, twitter, </a:t>
            </a:r>
            <a:r>
              <a:rPr lang="en-US" baseline="0" dirty="0" err="1" smtClean="0"/>
              <a:t>linkedIn</a:t>
            </a:r>
            <a:r>
              <a:rPr lang="en-US" baseline="0" dirty="0" smtClean="0"/>
              <a:t>)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Serialize the incoming data using a DRF </a:t>
            </a:r>
            <a:r>
              <a:rPr lang="en-US" baseline="0" dirty="0" err="1" smtClean="0"/>
              <a:t>serializer</a:t>
            </a:r>
            <a:endParaRPr lang="en-US" baseline="0" dirty="0" smtClean="0"/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Return formatted JSON data use in a React component</a:t>
            </a:r>
          </a:p>
          <a:p>
            <a:pPr marL="171450" indent="-171450">
              <a:buFontTx/>
              <a:buChar char="•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browsable</a:t>
            </a:r>
            <a:r>
              <a:rPr lang="en-US" baseline="0" dirty="0" smtClean="0"/>
              <a:t> API is a usability win for developers, and possibly customers (depending on how you want to deliver data)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Great documentation and community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A37F7-1A90-4E51-A507-1AEFE7B69E0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47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A37F7-1A90-4E51-A507-1AEFE7B69E0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47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urls</a:t>
            </a:r>
            <a:r>
              <a:rPr lang="en-US" baseline="0" dirty="0" smtClean="0"/>
              <a:t> have a base of /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/v1/. Actual endpoints are added via the API </a:t>
            </a:r>
            <a:r>
              <a:rPr lang="en-US" baseline="0" dirty="0" err="1" smtClean="0"/>
              <a:t>urls.py</a:t>
            </a:r>
            <a:r>
              <a:rPr lang="en-US" baseline="0" dirty="0" smtClean="0"/>
              <a:t> file.</a:t>
            </a:r>
          </a:p>
          <a:p>
            <a:r>
              <a:rPr lang="en-US" baseline="0" dirty="0" smtClean="0"/>
              <a:t>For this case we now have a route located at /</a:t>
            </a:r>
            <a:r>
              <a:rPr lang="en-US" baseline="0" dirty="0" err="1" smtClean="0"/>
              <a:t>api</a:t>
            </a:r>
            <a:r>
              <a:rPr lang="en-US" baseline="0" dirty="0" smtClean="0"/>
              <a:t>/v1/events. Lets see how to wire up the view.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A37F7-1A90-4E51-A507-1AEFE7B69E0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47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A37F7-1A90-4E51-A507-1AEFE7B69E0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47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A37F7-1A90-4E51-A507-1AEFE7B69E0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47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A37F7-1A90-4E51-A507-1AEFE7B69E0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47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see how React fits 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A37F7-1A90-4E51-A507-1AEFE7B69E0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68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Django</a:t>
            </a:r>
            <a:r>
              <a:rPr lang="en-US" dirty="0" smtClean="0"/>
              <a:t> is the underlying</a:t>
            </a:r>
            <a:r>
              <a:rPr lang="en-US" baseline="0" dirty="0" smtClean="0"/>
              <a:t> server architecture with </a:t>
            </a:r>
            <a:r>
              <a:rPr lang="en-US" baseline="0" dirty="0" err="1" smtClean="0"/>
              <a:t>Django</a:t>
            </a:r>
            <a:r>
              <a:rPr lang="en-US" baseline="0" dirty="0" smtClean="0"/>
              <a:t> REST running as a plugin to </a:t>
            </a:r>
            <a:r>
              <a:rPr lang="en-US" baseline="0" dirty="0" err="1" smtClean="0"/>
              <a:t>Django</a:t>
            </a:r>
            <a:endParaRPr lang="en-US" baseline="0" dirty="0" smtClean="0"/>
          </a:p>
          <a:p>
            <a:r>
              <a:rPr lang="en-US" baseline="0" dirty="0" smtClean="0"/>
              <a:t>React eventually takes over as the template layer with state managed by </a:t>
            </a:r>
            <a:r>
              <a:rPr lang="en-US" baseline="0" dirty="0" err="1" smtClean="0"/>
              <a:t>Redux</a:t>
            </a:r>
            <a:r>
              <a:rPr lang="en-US" baseline="0" dirty="0" smtClean="0"/>
              <a:t> and client-side routes by react-router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A37F7-1A90-4E51-A507-1AEFE7B69E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952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A37F7-1A90-4E51-A507-1AEFE7B69E0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73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baseline="0" dirty="0" smtClean="0"/>
              <a:t>List of events will be an array/list from the API. We’ll store that in </a:t>
            </a:r>
            <a:r>
              <a:rPr lang="en-US" baseline="0" dirty="0" err="1" smtClean="0"/>
              <a:t>events.results</a:t>
            </a:r>
            <a:r>
              <a:rPr lang="en-US" baseline="0" dirty="0" smtClean="0"/>
              <a:t>. An individual event will get stored in </a:t>
            </a:r>
            <a:r>
              <a:rPr lang="en-US" baseline="0" dirty="0" err="1" smtClean="0"/>
              <a:t>meetupEvent</a:t>
            </a:r>
            <a:r>
              <a:rPr lang="en-US" baseline="0" dirty="0" smtClean="0"/>
              <a:t> (so as to not collide with an actual JS event).</a:t>
            </a:r>
          </a:p>
          <a:p>
            <a:pPr marL="171450" indent="-171450">
              <a:buFontTx/>
              <a:buChar char="•"/>
            </a:pPr>
            <a:r>
              <a:rPr lang="en-US" baseline="0" dirty="0" err="1" smtClean="0"/>
              <a:t>isLoading</a:t>
            </a:r>
            <a:r>
              <a:rPr lang="en-US" baseline="0" dirty="0" smtClean="0"/>
              <a:t> will let the client know we are fetching events from the server and display a loading indicator.</a:t>
            </a:r>
            <a:endParaRPr lang="en-US" dirty="0" smtClean="0"/>
          </a:p>
          <a:p>
            <a:pPr marL="171450" indent="-171450">
              <a:buFontTx/>
              <a:buChar char="•"/>
            </a:pPr>
            <a:r>
              <a:rPr lang="en-US" dirty="0" smtClean="0"/>
              <a:t>Build initial state</a:t>
            </a:r>
            <a:r>
              <a:rPr lang="en-US" baseline="0" dirty="0" smtClean="0"/>
              <a:t> based on what is coming back from the API server.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Accurate initial state is important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A37F7-1A90-4E51-A507-1AEFE7B69E0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471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Components in Router are</a:t>
            </a:r>
            <a:r>
              <a:rPr lang="en-US" baseline="0" dirty="0" smtClean="0"/>
              <a:t> imported as well. I left them out for brevity. </a:t>
            </a:r>
          </a:p>
          <a:p>
            <a:r>
              <a:rPr lang="en-US" dirty="0" smtClean="0"/>
              <a:t>Notice</a:t>
            </a:r>
            <a:r>
              <a:rPr lang="en-US" baseline="0" dirty="0" smtClean="0"/>
              <a:t> use of </a:t>
            </a:r>
            <a:r>
              <a:rPr lang="en-US" baseline="0" dirty="0" err="1" smtClean="0"/>
              <a:t>IndexRoute</a:t>
            </a:r>
            <a:r>
              <a:rPr lang="en-US" baseline="0" dirty="0" smtClean="0"/>
              <a:t> and nested Routes for Events &gt; Event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A37F7-1A90-4E51-A507-1AEFE7B69E0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471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baseline="0" dirty="0" smtClean="0"/>
              <a:t>Missing from component: events object is built using a map on </a:t>
            </a:r>
            <a:r>
              <a:rPr lang="en-US" baseline="0" dirty="0" err="1" smtClean="0"/>
              <a:t>this.props.events.results</a:t>
            </a:r>
            <a:r>
              <a:rPr lang="en-US" baseline="0" dirty="0" smtClean="0"/>
              <a:t> and returning an array of JSX &lt;li&gt; objects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Dispatch the </a:t>
            </a:r>
            <a:r>
              <a:rPr lang="en-US" baseline="0" dirty="0" err="1" smtClean="0"/>
              <a:t>getEvents</a:t>
            </a:r>
            <a:r>
              <a:rPr lang="en-US" baseline="0" dirty="0" smtClean="0"/>
              <a:t> action on component mount</a:t>
            </a:r>
          </a:p>
          <a:p>
            <a:pPr marL="628650" lvl="1" indent="-171450">
              <a:buFontTx/>
              <a:buChar char="•"/>
            </a:pPr>
            <a:r>
              <a:rPr lang="en-US" baseline="0" dirty="0" smtClean="0"/>
              <a:t>We set initial state at first load, so no need to set anything in the constructor (</a:t>
            </a:r>
            <a:r>
              <a:rPr lang="en-US" baseline="0" dirty="0" err="1" smtClean="0"/>
              <a:t>componentWillMount</a:t>
            </a:r>
            <a:r>
              <a:rPr lang="en-US" baseline="0" dirty="0" smtClean="0"/>
              <a:t>)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If events are loading, display a loading indicator</a:t>
            </a:r>
          </a:p>
          <a:p>
            <a:pPr marL="628650" lvl="1" indent="-171450">
              <a:buFontTx/>
              <a:buChar char="•"/>
            </a:pPr>
            <a:r>
              <a:rPr lang="en-US" baseline="0" dirty="0" err="1" smtClean="0"/>
              <a:t>isLoading</a:t>
            </a:r>
            <a:r>
              <a:rPr lang="en-US" baseline="0" dirty="0" smtClean="0"/>
              <a:t> is updated from </a:t>
            </a:r>
            <a:r>
              <a:rPr lang="en-US" baseline="0" dirty="0" err="1" smtClean="0"/>
              <a:t>redux</a:t>
            </a:r>
            <a:r>
              <a:rPr lang="en-US" baseline="0" dirty="0" smtClean="0"/>
              <a:t> store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A37F7-1A90-4E51-A507-1AEFE7B69E0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471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baseline="0" dirty="0" err="1" smtClean="0"/>
              <a:t>Redux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thunk</a:t>
            </a:r>
            <a:r>
              <a:rPr lang="en-US" baseline="0" dirty="0" smtClean="0"/>
              <a:t> allows us to dispatch two actions in </a:t>
            </a:r>
            <a:r>
              <a:rPr lang="en-US" baseline="0" dirty="0" err="1" smtClean="0"/>
              <a:t>getEvents</a:t>
            </a:r>
            <a:endParaRPr lang="en-US" baseline="0" dirty="0" smtClean="0"/>
          </a:p>
          <a:p>
            <a:pPr marL="628650" lvl="1" indent="-171450">
              <a:buFontTx/>
              <a:buChar char="•"/>
            </a:pPr>
            <a:r>
              <a:rPr lang="en-US" baseline="0" dirty="0" err="1" smtClean="0"/>
              <a:t>requestEvents</a:t>
            </a:r>
            <a:r>
              <a:rPr lang="en-US" baseline="0" dirty="0" smtClean="0"/>
              <a:t> sets </a:t>
            </a:r>
            <a:r>
              <a:rPr lang="en-US" baseline="0" dirty="0" err="1" smtClean="0"/>
              <a:t>isLoading</a:t>
            </a:r>
            <a:r>
              <a:rPr lang="en-US" baseline="0" dirty="0" smtClean="0"/>
              <a:t> to true</a:t>
            </a:r>
          </a:p>
          <a:p>
            <a:pPr marL="628650" lvl="1" indent="-171450">
              <a:buFontTx/>
              <a:buChar char="•"/>
            </a:pPr>
            <a:r>
              <a:rPr lang="en-US" baseline="0" dirty="0" err="1" smtClean="0"/>
              <a:t>receiveEvents</a:t>
            </a:r>
            <a:r>
              <a:rPr lang="en-US" baseline="0" dirty="0" smtClean="0"/>
              <a:t> sets </a:t>
            </a:r>
            <a:r>
              <a:rPr lang="en-US" baseline="0" dirty="0" err="1" smtClean="0"/>
              <a:t>isLoading</a:t>
            </a:r>
            <a:r>
              <a:rPr lang="en-US" baseline="0" dirty="0" smtClean="0"/>
              <a:t> back to false and updates state of events from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A37F7-1A90-4E51-A507-1AEFE7B69E0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471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•"/>
            </a:pPr>
            <a:r>
              <a:rPr lang="en-US" baseline="0" dirty="0" smtClean="0"/>
              <a:t>Highly advise using Immutable to manage data in your reducer. Makes it safer and simpler to return new, updated state.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A37F7-1A90-4E51-A507-1AEFE7B69E0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47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packaging</a:t>
            </a:r>
            <a:r>
              <a:rPr lang="en-US" baseline="0" dirty="0" smtClean="0"/>
              <a:t> files should include all of the project’s dependencies (including versions)</a:t>
            </a:r>
          </a:p>
          <a:p>
            <a:r>
              <a:rPr lang="en-US" baseline="0" dirty="0" smtClean="0"/>
              <a:t>Versioning is important to “pickle” dependencies to ensure compatibility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A37F7-1A90-4E51-A507-1AEFE7B69E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61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Cannot</a:t>
            </a:r>
            <a:r>
              <a:rPr lang="en-US" baseline="0" dirty="0" smtClean="0"/>
              <a:t> automatically add requirements to .txt file through command line. Have to add manually or through a “pip freeze”.</a:t>
            </a:r>
          </a:p>
          <a:p>
            <a:r>
              <a:rPr lang="en-US" baseline="0" dirty="0" smtClean="0"/>
              <a:t>Virtual environments should be used along with pip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Easy to manage multiple environments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Don’t have to install requirements globally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Acts as a container for your requirements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A37F7-1A90-4E51-A507-1AEFE7B69E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08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Yarn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Facebook’s new package manager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No overhead to using it over NPM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Uses the same </a:t>
            </a:r>
            <a:r>
              <a:rPr lang="en-US" baseline="0" dirty="0" err="1" smtClean="0"/>
              <a:t>package.json</a:t>
            </a:r>
            <a:r>
              <a:rPr lang="en-US" baseline="0" dirty="0" smtClean="0"/>
              <a:t> file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Slightly different syntax to add modules (can still use NPM though)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Very fast, especially for cached plugins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A37F7-1A90-4E51-A507-1AEFE7B69E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08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Webpack</a:t>
            </a:r>
            <a:endParaRPr lang="en-US" dirty="0" smtClean="0"/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Lots of loaders/plugins to use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Can even import and compile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and sass!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Poor documentation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Check examples of </a:t>
            </a:r>
            <a:r>
              <a:rPr lang="en-US" baseline="0" dirty="0" err="1" smtClean="0"/>
              <a:t>webpack</a:t>
            </a:r>
            <a:r>
              <a:rPr lang="en-US" baseline="0" dirty="0" smtClean="0"/>
              <a:t> files for how to do things correctly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A37F7-1A90-4E51-A507-1AEFE7B69E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08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A37F7-1A90-4E51-A507-1AEFE7B69E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95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A37F7-1A90-4E51-A507-1AEFE7B69E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95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MVT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model/view/template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view == controller, template ==</a:t>
            </a:r>
            <a:r>
              <a:rPr lang="en-US" baseline="0" dirty="0" smtClean="0"/>
              <a:t> view (in other frameworks)</a:t>
            </a:r>
            <a:endParaRPr lang="en-US" dirty="0" smtClean="0"/>
          </a:p>
          <a:p>
            <a:r>
              <a:rPr lang="en-US" dirty="0" smtClean="0"/>
              <a:t>Can have</a:t>
            </a:r>
            <a:r>
              <a:rPr lang="en-US" baseline="0" dirty="0" smtClean="0"/>
              <a:t> many apps feeding into a single project</a:t>
            </a:r>
          </a:p>
          <a:p>
            <a:r>
              <a:rPr lang="en-US" baseline="0" dirty="0" smtClean="0"/>
              <a:t>Promotes maintainable code, much like react</a:t>
            </a:r>
          </a:p>
          <a:p>
            <a:r>
              <a:rPr lang="en-US" baseline="0" dirty="0" smtClean="0"/>
              <a:t>Can be reusable</a:t>
            </a:r>
          </a:p>
          <a:p>
            <a:r>
              <a:rPr lang="en-US" baseline="0" dirty="0" smtClean="0"/>
              <a:t>In a traditional MVT app, you would have multiple apps each with multiple templates and views that govern your application</a:t>
            </a:r>
          </a:p>
          <a:p>
            <a:pPr marL="171450" indent="-171450">
              <a:buFontTx/>
              <a:buChar char="•"/>
            </a:pPr>
            <a:r>
              <a:rPr lang="en-US" baseline="0" dirty="0" smtClean="0"/>
              <a:t>React will take over that traditional architecture</a:t>
            </a:r>
          </a:p>
          <a:p>
            <a:pPr marL="171450" indent="-171450">
              <a:buFontTx/>
              <a:buChar char="•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Biggest reason for, “why </a:t>
            </a:r>
            <a:r>
              <a:rPr lang="en-US" baseline="0" dirty="0" err="1" smtClean="0"/>
              <a:t>django</a:t>
            </a:r>
            <a:r>
              <a:rPr lang="en-US" baseline="0" dirty="0" smtClean="0"/>
              <a:t>” is the </a:t>
            </a:r>
            <a:r>
              <a:rPr lang="en-US" baseline="0" dirty="0" err="1" smtClean="0"/>
              <a:t>Django</a:t>
            </a:r>
            <a:r>
              <a:rPr lang="en-US" baseline="0" dirty="0" smtClean="0"/>
              <a:t> REST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A37F7-1A90-4E51-A507-1AEFE7B69E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80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672" y="3896000"/>
            <a:ext cx="9144000" cy="646331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672" y="4550000"/>
            <a:ext cx="9144000" cy="544444"/>
          </a:xfrm>
        </p:spPr>
        <p:txBody>
          <a:bodyPr lIns="0" rIns="0">
            <a:sp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Freeform 8"/>
          <p:cNvSpPr/>
          <p:nvPr userDrawn="1"/>
        </p:nvSpPr>
        <p:spPr>
          <a:xfrm rot="5400000" flipV="1">
            <a:off x="5669239" y="334235"/>
            <a:ext cx="3262179" cy="9783338"/>
          </a:xfrm>
          <a:custGeom>
            <a:avLst/>
            <a:gdLst>
              <a:gd name="connsiteX0" fmla="*/ 4713115 w 4713115"/>
              <a:gd name="connsiteY0" fmla="*/ 9144002 h 9144002"/>
              <a:gd name="connsiteX1" fmla="*/ 4713115 w 4713115"/>
              <a:gd name="connsiteY1" fmla="*/ 0 h 9144002"/>
              <a:gd name="connsiteX2" fmla="*/ 3053915 w 4713115"/>
              <a:gd name="connsiteY2" fmla="*/ 0 h 9144002"/>
              <a:gd name="connsiteX3" fmla="*/ 0 w 4713115"/>
              <a:gd name="connsiteY3" fmla="*/ 9144002 h 9144002"/>
              <a:gd name="connsiteX0" fmla="*/ 2914983 w 4713115"/>
              <a:gd name="connsiteY0" fmla="*/ 9127277 h 9144002"/>
              <a:gd name="connsiteX1" fmla="*/ 4713115 w 4713115"/>
              <a:gd name="connsiteY1" fmla="*/ 0 h 9144002"/>
              <a:gd name="connsiteX2" fmla="*/ 3053915 w 4713115"/>
              <a:gd name="connsiteY2" fmla="*/ 0 h 9144002"/>
              <a:gd name="connsiteX3" fmla="*/ 0 w 4713115"/>
              <a:gd name="connsiteY3" fmla="*/ 9144002 h 9144002"/>
              <a:gd name="connsiteX4" fmla="*/ 2914983 w 4713115"/>
              <a:gd name="connsiteY4" fmla="*/ 9127277 h 9144002"/>
              <a:gd name="connsiteX0" fmla="*/ 2914983 w 3065524"/>
              <a:gd name="connsiteY0" fmla="*/ 9144004 h 9160729"/>
              <a:gd name="connsiteX1" fmla="*/ 3065524 w 3065524"/>
              <a:gd name="connsiteY1" fmla="*/ 0 h 9160729"/>
              <a:gd name="connsiteX2" fmla="*/ 3053915 w 3065524"/>
              <a:gd name="connsiteY2" fmla="*/ 16727 h 9160729"/>
              <a:gd name="connsiteX3" fmla="*/ 0 w 3065524"/>
              <a:gd name="connsiteY3" fmla="*/ 9160729 h 9160729"/>
              <a:gd name="connsiteX4" fmla="*/ 2914983 w 3065524"/>
              <a:gd name="connsiteY4" fmla="*/ 9144004 h 9160729"/>
              <a:gd name="connsiteX0" fmla="*/ 2914983 w 3065524"/>
              <a:gd name="connsiteY0" fmla="*/ 9144004 h 9160729"/>
              <a:gd name="connsiteX1" fmla="*/ 3065524 w 3065524"/>
              <a:gd name="connsiteY1" fmla="*/ 0 h 9160729"/>
              <a:gd name="connsiteX2" fmla="*/ 2142302 w 3065524"/>
              <a:gd name="connsiteY2" fmla="*/ 2726474 h 9160729"/>
              <a:gd name="connsiteX3" fmla="*/ 0 w 3065524"/>
              <a:gd name="connsiteY3" fmla="*/ 9160729 h 9160729"/>
              <a:gd name="connsiteX4" fmla="*/ 2914983 w 3065524"/>
              <a:gd name="connsiteY4" fmla="*/ 9144004 h 9160729"/>
              <a:gd name="connsiteX0" fmla="*/ 2914983 w 2914983"/>
              <a:gd name="connsiteY0" fmla="*/ 7320779 h 7337504"/>
              <a:gd name="connsiteX1" fmla="*/ 2446631 w 2914983"/>
              <a:gd name="connsiteY1" fmla="*/ 0 h 7337504"/>
              <a:gd name="connsiteX2" fmla="*/ 2142302 w 2914983"/>
              <a:gd name="connsiteY2" fmla="*/ 903249 h 7337504"/>
              <a:gd name="connsiteX3" fmla="*/ 0 w 2914983"/>
              <a:gd name="connsiteY3" fmla="*/ 7337504 h 7337504"/>
              <a:gd name="connsiteX4" fmla="*/ 2914983 w 2914983"/>
              <a:gd name="connsiteY4" fmla="*/ 7320779 h 7337504"/>
              <a:gd name="connsiteX0" fmla="*/ 2505176 w 2505176"/>
              <a:gd name="connsiteY0" fmla="*/ 7320779 h 7337504"/>
              <a:gd name="connsiteX1" fmla="*/ 2446631 w 2505176"/>
              <a:gd name="connsiteY1" fmla="*/ 0 h 7337504"/>
              <a:gd name="connsiteX2" fmla="*/ 2142302 w 2505176"/>
              <a:gd name="connsiteY2" fmla="*/ 903249 h 7337504"/>
              <a:gd name="connsiteX3" fmla="*/ 0 w 2505176"/>
              <a:gd name="connsiteY3" fmla="*/ 7337504 h 7337504"/>
              <a:gd name="connsiteX4" fmla="*/ 2505176 w 2505176"/>
              <a:gd name="connsiteY4" fmla="*/ 7320779 h 7337504"/>
              <a:gd name="connsiteX0" fmla="*/ 2446634 w 2446634"/>
              <a:gd name="connsiteY0" fmla="*/ 7304054 h 7337504"/>
              <a:gd name="connsiteX1" fmla="*/ 2446631 w 2446634"/>
              <a:gd name="connsiteY1" fmla="*/ 0 h 7337504"/>
              <a:gd name="connsiteX2" fmla="*/ 2142302 w 2446634"/>
              <a:gd name="connsiteY2" fmla="*/ 903249 h 7337504"/>
              <a:gd name="connsiteX3" fmla="*/ 0 w 2446634"/>
              <a:gd name="connsiteY3" fmla="*/ 7337504 h 7337504"/>
              <a:gd name="connsiteX4" fmla="*/ 2446634 w 2446634"/>
              <a:gd name="connsiteY4" fmla="*/ 7304054 h 733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6634" h="7337504">
                <a:moveTo>
                  <a:pt x="2446634" y="7304054"/>
                </a:moveTo>
                <a:cubicBezTo>
                  <a:pt x="2446633" y="4869369"/>
                  <a:pt x="2446632" y="2434685"/>
                  <a:pt x="2446631" y="0"/>
                </a:cubicBezTo>
                <a:lnTo>
                  <a:pt x="2142302" y="903249"/>
                </a:lnTo>
                <a:lnTo>
                  <a:pt x="0" y="7337504"/>
                </a:lnTo>
                <a:lnTo>
                  <a:pt x="2446634" y="7304054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575672" y="5337129"/>
            <a:ext cx="9144000" cy="509691"/>
          </a:xfrm>
        </p:spPr>
        <p:txBody>
          <a:bodyPr lIns="0" rIns="0">
            <a:spAutoFit/>
          </a:bodyPr>
          <a:lstStyle>
            <a:lvl1pPr>
              <a:defRPr>
                <a:solidFill>
                  <a:schemeClr val="accent4"/>
                </a:solidFill>
                <a:latin typeface="Garamond" panose="02020404030301010803" pitchFamily="18" charset="0"/>
              </a:defRPr>
            </a:lvl1pPr>
            <a:lvl2pPr>
              <a:defRPr>
                <a:solidFill>
                  <a:schemeClr val="accent4"/>
                </a:solidFill>
                <a:latin typeface="Garamond" panose="02020404030301010803" pitchFamily="18" charset="0"/>
              </a:defRPr>
            </a:lvl2pPr>
            <a:lvl3pPr>
              <a:defRPr>
                <a:solidFill>
                  <a:schemeClr val="accent4"/>
                </a:solidFill>
                <a:latin typeface="Garamond" panose="02020404030301010803" pitchFamily="18" charset="0"/>
              </a:defRPr>
            </a:lvl3pPr>
            <a:lvl4pPr>
              <a:defRPr>
                <a:solidFill>
                  <a:schemeClr val="accent4"/>
                </a:solidFill>
                <a:latin typeface="Garamond" panose="02020404030301010803" pitchFamily="18" charset="0"/>
              </a:defRPr>
            </a:lvl4pPr>
            <a:lvl5pPr>
              <a:defRPr>
                <a:solidFill>
                  <a:schemeClr val="accent4"/>
                </a:solidFill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Freeform 7"/>
          <p:cNvSpPr/>
          <p:nvPr userDrawn="1"/>
        </p:nvSpPr>
        <p:spPr>
          <a:xfrm flipV="1">
            <a:off x="10409503" y="-1"/>
            <a:ext cx="1782495" cy="5337130"/>
          </a:xfrm>
          <a:custGeom>
            <a:avLst/>
            <a:gdLst>
              <a:gd name="connsiteX0" fmla="*/ 0 w 1573014"/>
              <a:gd name="connsiteY0" fmla="*/ 4709905 h 4709905"/>
              <a:gd name="connsiteX1" fmla="*/ 1573014 w 1573014"/>
              <a:gd name="connsiteY1" fmla="*/ 4709905 h 4709905"/>
              <a:gd name="connsiteX2" fmla="*/ 1573014 w 1573014"/>
              <a:gd name="connsiteY2" fmla="*/ 0 h 4709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3014" h="4709905">
                <a:moveTo>
                  <a:pt x="0" y="4709905"/>
                </a:moveTo>
                <a:lnTo>
                  <a:pt x="1573014" y="4709905"/>
                </a:lnTo>
                <a:lnTo>
                  <a:pt x="1573014" y="0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12" y="554100"/>
            <a:ext cx="2641600" cy="64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2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Name of Initiative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53308-F9C5-4FCB-8415-6DEE77C16A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7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an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Name of Initiative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53308-F9C5-4FCB-8415-6DEE77C16A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 rot="10800000" flipV="1">
            <a:off x="0" y="2122400"/>
            <a:ext cx="1463201" cy="4381103"/>
          </a:xfrm>
          <a:custGeom>
            <a:avLst/>
            <a:gdLst>
              <a:gd name="connsiteX0" fmla="*/ 1463201 w 1463201"/>
              <a:gd name="connsiteY0" fmla="*/ 0 h 4381103"/>
              <a:gd name="connsiteX1" fmla="*/ 0 w 1463201"/>
              <a:gd name="connsiteY1" fmla="*/ 4381103 h 4381103"/>
              <a:gd name="connsiteX2" fmla="*/ 1463201 w 1463201"/>
              <a:gd name="connsiteY2" fmla="*/ 4381103 h 4381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3201" h="4381103">
                <a:moveTo>
                  <a:pt x="1463201" y="0"/>
                </a:moveTo>
                <a:lnTo>
                  <a:pt x="0" y="4381103"/>
                </a:lnTo>
                <a:lnTo>
                  <a:pt x="1463201" y="4381103"/>
                </a:lnTo>
                <a:close/>
              </a:path>
            </a:pathLst>
          </a:cu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 rot="5400000" flipV="1">
            <a:off x="3910865" y="-1777629"/>
            <a:ext cx="4370271" cy="12191998"/>
          </a:xfrm>
          <a:custGeom>
            <a:avLst/>
            <a:gdLst>
              <a:gd name="connsiteX0" fmla="*/ 0 w 3277705"/>
              <a:gd name="connsiteY0" fmla="*/ 9144003 h 9144003"/>
              <a:gd name="connsiteX1" fmla="*/ 3277705 w 3277705"/>
              <a:gd name="connsiteY1" fmla="*/ 9144003 h 9144003"/>
              <a:gd name="connsiteX2" fmla="*/ 3277704 w 3277705"/>
              <a:gd name="connsiteY2" fmla="*/ 0 h 9144003"/>
              <a:gd name="connsiteX3" fmla="*/ 3053915 w 3277705"/>
              <a:gd name="connsiteY3" fmla="*/ 0 h 914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7705" h="9144003">
                <a:moveTo>
                  <a:pt x="0" y="9144003"/>
                </a:moveTo>
                <a:lnTo>
                  <a:pt x="3277705" y="9144003"/>
                </a:lnTo>
                <a:lnTo>
                  <a:pt x="3277704" y="0"/>
                </a:lnTo>
                <a:lnTo>
                  <a:pt x="3053915" y="0"/>
                </a:lnTo>
                <a:close/>
              </a:path>
            </a:pathLst>
          </a:cu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126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ground Only: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 rot="16200000" flipV="1">
            <a:off x="3766429" y="-3766429"/>
            <a:ext cx="4659141" cy="12191999"/>
          </a:xfrm>
          <a:custGeom>
            <a:avLst/>
            <a:gdLst>
              <a:gd name="connsiteX0" fmla="*/ 0 w 4659141"/>
              <a:gd name="connsiteY0" fmla="*/ 12191999 h 12191999"/>
              <a:gd name="connsiteX1" fmla="*/ 4659141 w 4659141"/>
              <a:gd name="connsiteY1" fmla="*/ 12191999 h 12191999"/>
              <a:gd name="connsiteX2" fmla="*/ 4659141 w 4659141"/>
              <a:gd name="connsiteY2" fmla="*/ 0 h 12191999"/>
              <a:gd name="connsiteX3" fmla="*/ 4071885 w 4659141"/>
              <a:gd name="connsiteY3" fmla="*/ 0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141" h="12191999">
                <a:moveTo>
                  <a:pt x="0" y="12191999"/>
                </a:moveTo>
                <a:lnTo>
                  <a:pt x="4659141" y="12191999"/>
                </a:lnTo>
                <a:lnTo>
                  <a:pt x="4659141" y="0"/>
                </a:lnTo>
                <a:lnTo>
                  <a:pt x="4071885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Freeform 4"/>
          <p:cNvSpPr/>
          <p:nvPr userDrawn="1"/>
        </p:nvSpPr>
        <p:spPr>
          <a:xfrm flipV="1">
            <a:off x="10618986" y="0"/>
            <a:ext cx="1573014" cy="4709905"/>
          </a:xfrm>
          <a:custGeom>
            <a:avLst/>
            <a:gdLst>
              <a:gd name="connsiteX0" fmla="*/ 0 w 1573014"/>
              <a:gd name="connsiteY0" fmla="*/ 4709905 h 4709905"/>
              <a:gd name="connsiteX1" fmla="*/ 1573014 w 1573014"/>
              <a:gd name="connsiteY1" fmla="*/ 4709905 h 4709905"/>
              <a:gd name="connsiteX2" fmla="*/ 1573014 w 1573014"/>
              <a:gd name="connsiteY2" fmla="*/ 0 h 4709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3014" h="4709905">
                <a:moveTo>
                  <a:pt x="0" y="4709905"/>
                </a:moveTo>
                <a:lnTo>
                  <a:pt x="1573014" y="4709905"/>
                </a:lnTo>
                <a:lnTo>
                  <a:pt x="1573014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4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Name of Initiative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53308-F9C5-4FCB-8415-6DEE77C16A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60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: Emphasi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503504"/>
            <a:ext cx="12192000" cy="384735"/>
          </a:xfrm>
          <a:prstGeom prst="rect">
            <a:avLst/>
          </a:prstGeom>
          <a:solidFill>
            <a:srgbClr val="003D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C77"/>
              </a:solidFill>
            </a:endParaRPr>
          </a:p>
        </p:txBody>
      </p:sp>
      <p:sp>
        <p:nvSpPr>
          <p:cNvPr id="9" name="Freeform 8"/>
          <p:cNvSpPr/>
          <p:nvPr userDrawn="1"/>
        </p:nvSpPr>
        <p:spPr>
          <a:xfrm>
            <a:off x="0" y="6503504"/>
            <a:ext cx="1600200" cy="384735"/>
          </a:xfrm>
          <a:custGeom>
            <a:avLst/>
            <a:gdLst>
              <a:gd name="connsiteX0" fmla="*/ 0 w 1600200"/>
              <a:gd name="connsiteY0" fmla="*/ 0 h 384735"/>
              <a:gd name="connsiteX1" fmla="*/ 1472137 w 1600200"/>
              <a:gd name="connsiteY1" fmla="*/ 0 h 384735"/>
              <a:gd name="connsiteX2" fmla="*/ 1600200 w 1600200"/>
              <a:gd name="connsiteY2" fmla="*/ 384735 h 384735"/>
              <a:gd name="connsiteX3" fmla="*/ 0 w 1600200"/>
              <a:gd name="connsiteY3" fmla="*/ 384735 h 384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384735">
                <a:moveTo>
                  <a:pt x="0" y="0"/>
                </a:moveTo>
                <a:lnTo>
                  <a:pt x="1472137" y="0"/>
                </a:lnTo>
                <a:lnTo>
                  <a:pt x="1600200" y="384735"/>
                </a:lnTo>
                <a:lnTo>
                  <a:pt x="0" y="384735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Name of Initiative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53308-F9C5-4FCB-8415-6DEE77C16A3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2" y="6595711"/>
            <a:ext cx="914444" cy="17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57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026944"/>
            <a:ext cx="10515600" cy="535531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Freeform 9"/>
          <p:cNvSpPr/>
          <p:nvPr userDrawn="1"/>
        </p:nvSpPr>
        <p:spPr>
          <a:xfrm rot="10800000" flipH="1">
            <a:off x="9377707" y="0"/>
            <a:ext cx="2814298" cy="6858000"/>
          </a:xfrm>
          <a:custGeom>
            <a:avLst/>
            <a:gdLst>
              <a:gd name="connsiteX0" fmla="*/ 0 w 2814298"/>
              <a:gd name="connsiteY0" fmla="*/ 6858000 h 6858000"/>
              <a:gd name="connsiteX1" fmla="*/ 2814298 w 2814298"/>
              <a:gd name="connsiteY1" fmla="*/ 6858000 h 6858000"/>
              <a:gd name="connsiteX2" fmla="*/ 2814298 w 2814298"/>
              <a:gd name="connsiteY2" fmla="*/ 0 h 6858000"/>
              <a:gd name="connsiteX3" fmla="*/ 2290436 w 2814298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14298" h="6858000">
                <a:moveTo>
                  <a:pt x="0" y="6858000"/>
                </a:moveTo>
                <a:lnTo>
                  <a:pt x="2814298" y="6858000"/>
                </a:lnTo>
                <a:lnTo>
                  <a:pt x="2814298" y="0"/>
                </a:lnTo>
                <a:lnTo>
                  <a:pt x="2290436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 userDrawn="1"/>
        </p:nvSpPr>
        <p:spPr>
          <a:xfrm rot="5400000" flipV="1">
            <a:off x="7922680" y="2588676"/>
            <a:ext cx="2137767" cy="6400882"/>
          </a:xfrm>
          <a:custGeom>
            <a:avLst/>
            <a:gdLst>
              <a:gd name="connsiteX0" fmla="*/ 0 w 1573014"/>
              <a:gd name="connsiteY0" fmla="*/ 4709905 h 4709905"/>
              <a:gd name="connsiteX1" fmla="*/ 1573014 w 1573014"/>
              <a:gd name="connsiteY1" fmla="*/ 4709905 h 4709905"/>
              <a:gd name="connsiteX2" fmla="*/ 1573014 w 1573014"/>
              <a:gd name="connsiteY2" fmla="*/ 0 h 4709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3014" h="4709905">
                <a:moveTo>
                  <a:pt x="0" y="4709905"/>
                </a:moveTo>
                <a:lnTo>
                  <a:pt x="1573014" y="4709905"/>
                </a:lnTo>
                <a:lnTo>
                  <a:pt x="1573014" y="0"/>
                </a:lnTo>
                <a:close/>
              </a:path>
            </a:pathLst>
          </a:custGeom>
          <a:solidFill>
            <a:srgbClr val="0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1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4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4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Name of Initiative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53308-F9C5-4FCB-8415-6DEE77C16A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20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89470"/>
            <a:ext cx="3932237" cy="86793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2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Name of Initiative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53308-F9C5-4FCB-8415-6DEE77C16A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2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Name of Initiative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53308-F9C5-4FCB-8415-6DEE77C16A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1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Name of Initiative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53308-F9C5-4FCB-8415-6DEE77C16A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4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Name of Initiative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53308-F9C5-4FCB-8415-6DEE77C16A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solidFill>
            <a:schemeClr val="accent1">
              <a:alpha val="85000"/>
            </a:schemeClr>
          </a:solidFill>
        </p:spPr>
        <p:txBody>
          <a:bodyPr lIns="274320" tIns="274320" rIns="274320" bIns="274320"/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312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>
        <p:tmplLst>
          <p:tmpl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xmlns:p14="http://schemas.microsoft.com/office/powerpoint/2010/main"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503504"/>
            <a:ext cx="12192000" cy="3847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002C77"/>
              </a:solidFill>
            </a:endParaRPr>
          </a:p>
        </p:txBody>
      </p:sp>
      <p:sp>
        <p:nvSpPr>
          <p:cNvPr id="10" name="Freeform 9"/>
          <p:cNvSpPr/>
          <p:nvPr userDrawn="1"/>
        </p:nvSpPr>
        <p:spPr>
          <a:xfrm>
            <a:off x="0" y="6503504"/>
            <a:ext cx="1600200" cy="384735"/>
          </a:xfrm>
          <a:custGeom>
            <a:avLst/>
            <a:gdLst>
              <a:gd name="connsiteX0" fmla="*/ 0 w 1600200"/>
              <a:gd name="connsiteY0" fmla="*/ 0 h 384735"/>
              <a:gd name="connsiteX1" fmla="*/ 1472137 w 1600200"/>
              <a:gd name="connsiteY1" fmla="*/ 0 h 384735"/>
              <a:gd name="connsiteX2" fmla="*/ 1600200 w 1600200"/>
              <a:gd name="connsiteY2" fmla="*/ 384735 h 384735"/>
              <a:gd name="connsiteX3" fmla="*/ 0 w 1600200"/>
              <a:gd name="connsiteY3" fmla="*/ 384735 h 384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384735">
                <a:moveTo>
                  <a:pt x="0" y="0"/>
                </a:moveTo>
                <a:lnTo>
                  <a:pt x="1472137" y="0"/>
                </a:lnTo>
                <a:lnTo>
                  <a:pt x="1600200" y="384735"/>
                </a:lnTo>
                <a:lnTo>
                  <a:pt x="0" y="384735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52402" y="6595711"/>
            <a:ext cx="914444" cy="17309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0131"/>
          </a:xfrm>
          <a:prstGeom prst="rect">
            <a:avLst/>
          </a:prstGeom>
        </p:spPr>
        <p:txBody>
          <a:bodyPr vert="horz" lIns="0" tIns="45720" rIns="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0108"/>
            <a:ext cx="10515600" cy="43513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28904" y="651330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FAFAF"/>
                </a:solidFill>
              </a:defRPr>
            </a:lvl1pPr>
          </a:lstStyle>
          <a:p>
            <a:r>
              <a:rPr lang="en-US" dirty="0"/>
              <a:t>Name of Initiative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00504" y="612629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rgbClr val="AFAFAF"/>
                </a:solidFill>
              </a:defRPr>
            </a:lvl1pPr>
          </a:lstStyle>
          <a:p>
            <a:fld id="{DD253308-F9C5-4FCB-8415-6DEE77C16A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3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3" r:id="rId5"/>
    <p:sldLayoutId id="2147483656" r:id="rId6"/>
    <p:sldLayoutId id="2147483654" r:id="rId7"/>
    <p:sldLayoutId id="2147483662" r:id="rId8"/>
    <p:sldLayoutId id="2147483663" r:id="rId9"/>
    <p:sldLayoutId id="2147483655" r:id="rId10"/>
    <p:sldLayoutId id="2147483659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C5093B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3000"/>
        </a:lnSpc>
        <a:spcBef>
          <a:spcPts val="800"/>
        </a:spcBef>
        <a:spcAft>
          <a:spcPts val="200"/>
        </a:spcAft>
        <a:buFont typeface="Arial" panose="020B0604020202020204" pitchFamily="34" charset="0"/>
        <a:buNone/>
        <a:defRPr sz="22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13000"/>
        </a:lnSpc>
        <a:spcBef>
          <a:spcPts val="800"/>
        </a:spcBef>
        <a:spcAft>
          <a:spcPts val="200"/>
        </a:spcAft>
        <a:buFont typeface="Arial" panose="020B0604020202020204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13000"/>
        </a:lnSpc>
        <a:spcBef>
          <a:spcPts val="800"/>
        </a:spcBef>
        <a:spcAft>
          <a:spcPts val="200"/>
        </a:spcAft>
        <a:buFont typeface="Arial" panose="020B0604020202020204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13000"/>
        </a:lnSpc>
        <a:spcBef>
          <a:spcPts val="800"/>
        </a:spcBef>
        <a:spcAft>
          <a:spcPts val="200"/>
        </a:spcAft>
        <a:buFont typeface="Arial" panose="020B0604020202020204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13000"/>
        </a:lnSpc>
        <a:spcBef>
          <a:spcPts val="800"/>
        </a:spcBef>
        <a:spcAft>
          <a:spcPts val="200"/>
        </a:spcAft>
        <a:buFont typeface="Arial" panose="020B0604020202020204" pitchFamily="34" charset="0"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://restframework.herokuapp.com/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ReactTraining/react-router/blob/master/docs/guides/ComponentLifecycle.md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yarnpkg.com/en/compar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nolith.jpg"/>
          <p:cNvPicPr>
            <a:picLocks noChangeAspect="1"/>
          </p:cNvPicPr>
          <p:nvPr/>
        </p:nvPicPr>
        <p:blipFill>
          <a:blip r:embed="rId2">
            <a:alphaModFix am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6672" y="4673141"/>
            <a:ext cx="10058400" cy="656590"/>
          </a:xfrm>
        </p:spPr>
        <p:txBody>
          <a:bodyPr/>
          <a:lstStyle/>
          <a:p>
            <a:pPr algn="ctr"/>
            <a:r>
              <a:rPr lang="en-US" dirty="0" smtClean="0"/>
              <a:t>Scaling the Monolith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6672" y="5337400"/>
            <a:ext cx="10058400" cy="535788"/>
          </a:xfrm>
        </p:spPr>
        <p:txBody>
          <a:bodyPr/>
          <a:lstStyle/>
          <a:p>
            <a:pPr algn="ctr"/>
            <a:r>
              <a:rPr lang="en-US" dirty="0" smtClean="0"/>
              <a:t>Single Page Applications with </a:t>
            </a:r>
            <a:r>
              <a:rPr lang="en-US" dirty="0" err="1" smtClean="0"/>
              <a:t>Django</a:t>
            </a:r>
            <a:r>
              <a:rPr lang="en-US" dirty="0" smtClean="0"/>
              <a:t> and React</a:t>
            </a:r>
            <a:endParaRPr lang="en-US" dirty="0"/>
          </a:p>
        </p:txBody>
      </p:sp>
      <p:pic>
        <p:nvPicPr>
          <p:cNvPr id="8" name="Picture 7" descr="S_wharton_reverse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725075"/>
            <a:ext cx="2514600" cy="70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70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7313"/>
          </a:xfrm>
        </p:spPr>
        <p:txBody>
          <a:bodyPr/>
          <a:lstStyle/>
          <a:p>
            <a:r>
              <a:rPr lang="en-US" dirty="0" err="1" smtClean="0">
                <a:solidFill>
                  <a:srgbClr val="000000"/>
                </a:solidFill>
              </a:rPr>
              <a:t>Django</a:t>
            </a:r>
            <a:r>
              <a:rPr lang="mr-IN" dirty="0" smtClean="0">
                <a:solidFill>
                  <a:srgbClr val="000000"/>
                </a:solidFill>
              </a:rPr>
              <a:t>…</a:t>
            </a:r>
            <a:r>
              <a:rPr lang="en-US" dirty="0" smtClean="0">
                <a:solidFill>
                  <a:srgbClr val="000000"/>
                </a:solidFill>
              </a:rPr>
              <a:t> unchained (I’m sorry)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53308-F9C5-4FCB-8415-6DEE77C16A3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690689"/>
            <a:ext cx="12192000" cy="37984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39738" y="2562130"/>
            <a:ext cx="1833818" cy="1841058"/>
            <a:chOff x="6832508" y="2562130"/>
            <a:chExt cx="1833818" cy="1841058"/>
          </a:xfrm>
          <a:solidFill>
            <a:schemeClr val="bg1">
              <a:lumMod val="50000"/>
              <a:alpha val="50000"/>
            </a:schemeClr>
          </a:solidFill>
        </p:grpSpPr>
        <p:grpSp>
          <p:nvGrpSpPr>
            <p:cNvPr id="8" name="Group 7"/>
            <p:cNvGrpSpPr/>
            <p:nvPr/>
          </p:nvGrpSpPr>
          <p:grpSpPr>
            <a:xfrm>
              <a:off x="6832508" y="2562131"/>
              <a:ext cx="1833818" cy="1841057"/>
              <a:chOff x="4953000" y="2687598"/>
              <a:chExt cx="1371600" cy="1377015"/>
            </a:xfrm>
            <a:grpFill/>
          </p:grpSpPr>
          <p:sp>
            <p:nvSpPr>
              <p:cNvPr id="10" name="Rectangle 9"/>
              <p:cNvSpPr/>
              <p:nvPr/>
            </p:nvSpPr>
            <p:spPr>
              <a:xfrm>
                <a:off x="4953000" y="2687598"/>
                <a:ext cx="1371600" cy="1371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endParaRPr lang="en-US" sz="1000" dirty="0">
                  <a:solidFill>
                    <a:schemeClr val="bg1">
                      <a:alpha val="50000"/>
                    </a:schemeClr>
                  </a:solidFill>
                  <a:latin typeface="Arial Narrow" pitchFamily="34" charset="0"/>
                  <a:cs typeface="Helvetica" pitchFamily="34" charset="0"/>
                </a:endParaRPr>
              </a:p>
            </p:txBody>
          </p:sp>
          <p:sp>
            <p:nvSpPr>
              <p:cNvPr id="11" name="Isosceles Triangle 10"/>
              <p:cNvSpPr/>
              <p:nvPr/>
            </p:nvSpPr>
            <p:spPr>
              <a:xfrm>
                <a:off x="4953000" y="3407717"/>
                <a:ext cx="761999" cy="656896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alpha val="50000"/>
                    </a:schemeClr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6832508" y="2562130"/>
              <a:ext cx="1833818" cy="1833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endParaRPr lang="en-US" sz="1400" b="1" dirty="0">
                <a:solidFill>
                  <a:schemeClr val="bg1">
                    <a:alpha val="50000"/>
                  </a:schemeClr>
                </a:solidFill>
                <a:latin typeface="Garamond" panose="02020404030301010803" pitchFamily="18" charset="0"/>
              </a:endParaRPr>
            </a:p>
            <a:p>
              <a:pPr algn="ctr"/>
              <a:r>
                <a:rPr lang="en-US" sz="2400" dirty="0" err="1" smtClean="0">
                  <a:solidFill>
                    <a:schemeClr val="bg1">
                      <a:alpha val="50000"/>
                    </a:schemeClr>
                  </a:solidFill>
                  <a:latin typeface="Garamond" panose="02020404030301010803" pitchFamily="18" charset="0"/>
                </a:rPr>
                <a:t>Redux</a:t>
              </a:r>
              <a:r>
                <a:rPr lang="en-US" sz="2400" dirty="0" smtClean="0">
                  <a:solidFill>
                    <a:schemeClr val="bg1">
                      <a:alpha val="50000"/>
                    </a:schemeClr>
                  </a:solidFill>
                  <a:latin typeface="Garamond" panose="02020404030301010803" pitchFamily="18" charset="0"/>
                </a:rPr>
                <a:t> | React Router</a:t>
              </a:r>
              <a:endParaRPr lang="en-US" sz="2400" dirty="0">
                <a:solidFill>
                  <a:schemeClr val="bg1">
                    <a:alpha val="50000"/>
                  </a:schemeClr>
                </a:solidFill>
                <a:latin typeface="Garamond" panose="02020404030301010803" pitchFamily="18" charset="0"/>
              </a:endParaRPr>
            </a:p>
            <a:p>
              <a:pPr algn="ctr"/>
              <a:endParaRPr lang="en-US" sz="1400" b="1" dirty="0">
                <a:solidFill>
                  <a:schemeClr val="bg1">
                    <a:alpha val="50000"/>
                  </a:schemeClr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946587" y="2562132"/>
            <a:ext cx="2001599" cy="1841057"/>
            <a:chOff x="530586" y="2562131"/>
            <a:chExt cx="2001599" cy="1841057"/>
          </a:xfrm>
        </p:grpSpPr>
        <p:grpSp>
          <p:nvGrpSpPr>
            <p:cNvPr id="13" name="Group 12"/>
            <p:cNvGrpSpPr/>
            <p:nvPr/>
          </p:nvGrpSpPr>
          <p:grpSpPr>
            <a:xfrm>
              <a:off x="530586" y="2562131"/>
              <a:ext cx="1833818" cy="1841057"/>
              <a:chOff x="6063884" y="4293464"/>
              <a:chExt cx="1371600" cy="1377015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063884" y="4293464"/>
                <a:ext cx="1371600" cy="1377015"/>
                <a:chOff x="4953000" y="2687598"/>
                <a:chExt cx="1371600" cy="1377015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4953000" y="2687598"/>
                  <a:ext cx="1371600" cy="1371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:endParaRPr lang="en-US" sz="1000" dirty="0">
                    <a:solidFill>
                      <a:schemeClr val="bg1"/>
                    </a:solidFill>
                    <a:latin typeface="Arial Narrow" pitchFamily="34" charset="0"/>
                    <a:cs typeface="Helvetica" pitchFamily="34" charset="0"/>
                  </a:endParaRPr>
                </a:p>
              </p:txBody>
            </p:sp>
            <p:sp>
              <p:nvSpPr>
                <p:cNvPr id="18" name="Isosceles Triangle 17"/>
                <p:cNvSpPr/>
                <p:nvPr/>
              </p:nvSpPr>
              <p:spPr>
                <a:xfrm>
                  <a:off x="4953000" y="3407717"/>
                  <a:ext cx="761999" cy="656896"/>
                </a:xfrm>
                <a:prstGeom prst="triangle">
                  <a:avLst>
                    <a:gd name="adj" fmla="val 0"/>
                  </a:avLst>
                </a:prstGeom>
                <a:solidFill>
                  <a:srgbClr val="000000">
                    <a:alpha val="1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>
                <a:off x="6063884" y="4293464"/>
                <a:ext cx="1371600" cy="1371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endParaRPr lang="en-US" sz="1400" b="1" dirty="0">
                  <a:latin typeface="Garamond" panose="02020404030301010803" pitchFamily="18" charset="0"/>
                </a:endParaRPr>
              </a:p>
              <a:p>
                <a:pPr algn="ctr"/>
                <a:r>
                  <a:rPr lang="en-US" sz="2400" dirty="0" err="1">
                    <a:latin typeface="Garamond" panose="02020404030301010803" pitchFamily="18" charset="0"/>
                  </a:rPr>
                  <a:t>D</a:t>
                </a:r>
                <a:r>
                  <a:rPr lang="en-US" sz="2400" dirty="0" err="1" smtClean="0">
                    <a:latin typeface="Garamond" panose="02020404030301010803" pitchFamily="18" charset="0"/>
                  </a:rPr>
                  <a:t>jango</a:t>
                </a:r>
                <a:endParaRPr lang="en-US" sz="2400" dirty="0">
                  <a:latin typeface="Garamond" panose="02020404030301010803" pitchFamily="18" charset="0"/>
                </a:endParaRPr>
              </a:p>
              <a:p>
                <a:pPr algn="ctr"/>
                <a:endParaRPr lang="en-US" sz="1400" b="1" dirty="0"/>
              </a:p>
            </p:txBody>
          </p:sp>
        </p:grpSp>
        <p:sp>
          <p:nvSpPr>
            <p:cNvPr id="14" name="Isosceles Triangle 13"/>
            <p:cNvSpPr/>
            <p:nvPr/>
          </p:nvSpPr>
          <p:spPr>
            <a:xfrm rot="5400000">
              <a:off x="2178061" y="3407847"/>
              <a:ext cx="540467" cy="16778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070592" y="2562132"/>
            <a:ext cx="2001599" cy="1841057"/>
            <a:chOff x="2631226" y="2562131"/>
            <a:chExt cx="2001599" cy="1841057"/>
          </a:xfrm>
          <a:solidFill>
            <a:schemeClr val="bg1">
              <a:lumMod val="50000"/>
            </a:schemeClr>
          </a:solidFill>
        </p:grpSpPr>
        <p:grpSp>
          <p:nvGrpSpPr>
            <p:cNvPr id="20" name="Group 19"/>
            <p:cNvGrpSpPr/>
            <p:nvPr/>
          </p:nvGrpSpPr>
          <p:grpSpPr>
            <a:xfrm>
              <a:off x="2631226" y="2562131"/>
              <a:ext cx="1833818" cy="1841057"/>
              <a:chOff x="6063884" y="4293464"/>
              <a:chExt cx="1371600" cy="1377015"/>
            </a:xfrm>
            <a:grpFill/>
          </p:grpSpPr>
          <p:grpSp>
            <p:nvGrpSpPr>
              <p:cNvPr id="22" name="Group 21"/>
              <p:cNvGrpSpPr/>
              <p:nvPr/>
            </p:nvGrpSpPr>
            <p:grpSpPr>
              <a:xfrm>
                <a:off x="6063884" y="4293464"/>
                <a:ext cx="1371600" cy="1377015"/>
                <a:chOff x="4953000" y="2687598"/>
                <a:chExt cx="1371600" cy="1377015"/>
              </a:xfrm>
              <a:grpFill/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953000" y="2687598"/>
                  <a:ext cx="1371600" cy="13716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:endParaRPr lang="en-US" sz="1000" dirty="0">
                    <a:solidFill>
                      <a:schemeClr val="bg1"/>
                    </a:solidFill>
                    <a:latin typeface="Arial Narrow" pitchFamily="34" charset="0"/>
                    <a:cs typeface="Helvetica" pitchFamily="34" charset="0"/>
                  </a:endParaRPr>
                </a:p>
              </p:txBody>
            </p:sp>
            <p:sp>
              <p:nvSpPr>
                <p:cNvPr id="25" name="Isosceles Triangle 24"/>
                <p:cNvSpPr/>
                <p:nvPr/>
              </p:nvSpPr>
              <p:spPr>
                <a:xfrm>
                  <a:off x="4953000" y="3407717"/>
                  <a:ext cx="761999" cy="656896"/>
                </a:xfrm>
                <a:prstGeom prst="triangle">
                  <a:avLst>
                    <a:gd name="adj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Rectangle 22"/>
              <p:cNvSpPr/>
              <p:nvPr/>
            </p:nvSpPr>
            <p:spPr>
              <a:xfrm>
                <a:off x="6063884" y="4293464"/>
                <a:ext cx="1371600" cy="1371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endParaRPr lang="en-US" sz="1400" b="1" dirty="0">
                  <a:solidFill>
                    <a:schemeClr val="lt1">
                      <a:alpha val="50000"/>
                    </a:schemeClr>
                  </a:solidFill>
                  <a:latin typeface="Garamond" panose="02020404030301010803" pitchFamily="18" charset="0"/>
                </a:endParaRPr>
              </a:p>
              <a:p>
                <a:pPr algn="ctr"/>
                <a:r>
                  <a:rPr lang="en-US" sz="2400" dirty="0" err="1" smtClean="0">
                    <a:solidFill>
                      <a:schemeClr val="lt1">
                        <a:alpha val="50000"/>
                      </a:schemeClr>
                    </a:solidFill>
                    <a:latin typeface="Garamond" panose="02020404030301010803" pitchFamily="18" charset="0"/>
                  </a:rPr>
                  <a:t>Django</a:t>
                </a:r>
                <a:r>
                  <a:rPr lang="en-US" sz="2400" dirty="0" smtClean="0">
                    <a:solidFill>
                      <a:schemeClr val="lt1">
                        <a:alpha val="50000"/>
                      </a:schemeClr>
                    </a:solidFill>
                    <a:latin typeface="Garamond" panose="02020404030301010803" pitchFamily="18" charset="0"/>
                  </a:rPr>
                  <a:t> REST</a:t>
                </a:r>
                <a:endParaRPr lang="en-US" sz="2400" dirty="0">
                  <a:solidFill>
                    <a:schemeClr val="lt1">
                      <a:alpha val="50000"/>
                    </a:schemeClr>
                  </a:solidFill>
                  <a:latin typeface="Garamond" panose="02020404030301010803" pitchFamily="18" charset="0"/>
                </a:endParaRPr>
              </a:p>
              <a:p>
                <a:pPr algn="ctr"/>
                <a:endParaRPr lang="en-US" sz="1400" b="1" dirty="0">
                  <a:solidFill>
                    <a:schemeClr val="lt1">
                      <a:alpha val="50000"/>
                    </a:schemeClr>
                  </a:solidFill>
                </a:endParaRPr>
              </a:p>
            </p:txBody>
          </p:sp>
        </p:grpSp>
        <p:sp>
          <p:nvSpPr>
            <p:cNvPr id="21" name="Isosceles Triangle 20"/>
            <p:cNvSpPr/>
            <p:nvPr/>
          </p:nvSpPr>
          <p:spPr>
            <a:xfrm rot="5400000">
              <a:off x="4278701" y="3407847"/>
              <a:ext cx="540467" cy="1677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185212" y="2562132"/>
            <a:ext cx="2001599" cy="1841057"/>
            <a:chOff x="4731867" y="2562131"/>
            <a:chExt cx="2001599" cy="1841057"/>
          </a:xfrm>
          <a:solidFill>
            <a:srgbClr val="7F7F7F">
              <a:alpha val="50000"/>
            </a:srgbClr>
          </a:solidFill>
        </p:grpSpPr>
        <p:grpSp>
          <p:nvGrpSpPr>
            <p:cNvPr id="27" name="Group 26"/>
            <p:cNvGrpSpPr/>
            <p:nvPr/>
          </p:nvGrpSpPr>
          <p:grpSpPr>
            <a:xfrm>
              <a:off x="4731867" y="2562131"/>
              <a:ext cx="1833818" cy="1841057"/>
              <a:chOff x="6063884" y="4293464"/>
              <a:chExt cx="1371600" cy="1377015"/>
            </a:xfrm>
            <a:grpFill/>
          </p:grpSpPr>
          <p:grpSp>
            <p:nvGrpSpPr>
              <p:cNvPr id="29" name="Group 28"/>
              <p:cNvGrpSpPr/>
              <p:nvPr/>
            </p:nvGrpSpPr>
            <p:grpSpPr>
              <a:xfrm>
                <a:off x="6063884" y="4293464"/>
                <a:ext cx="1371600" cy="1377015"/>
                <a:chOff x="4953000" y="2687598"/>
                <a:chExt cx="1371600" cy="1377015"/>
              </a:xfrm>
              <a:grpFill/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4953000" y="2687598"/>
                  <a:ext cx="1371600" cy="13716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:endParaRPr lang="en-US" sz="1000" dirty="0">
                    <a:solidFill>
                      <a:schemeClr val="bg1"/>
                    </a:solidFill>
                    <a:latin typeface="Arial Narrow" pitchFamily="34" charset="0"/>
                    <a:cs typeface="Helvetica" pitchFamily="34" charset="0"/>
                  </a:endParaRPr>
                </a:p>
              </p:txBody>
            </p:sp>
            <p:sp>
              <p:nvSpPr>
                <p:cNvPr id="32" name="Isosceles Triangle 31"/>
                <p:cNvSpPr/>
                <p:nvPr/>
              </p:nvSpPr>
              <p:spPr>
                <a:xfrm>
                  <a:off x="4953000" y="3407717"/>
                  <a:ext cx="761999" cy="656896"/>
                </a:xfrm>
                <a:prstGeom prst="triangle">
                  <a:avLst>
                    <a:gd name="adj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6063884" y="4293464"/>
                <a:ext cx="1371600" cy="1371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endParaRPr lang="en-US" sz="1400" b="1" dirty="0">
                  <a:solidFill>
                    <a:schemeClr val="lt1">
                      <a:alpha val="50000"/>
                    </a:schemeClr>
                  </a:solidFill>
                  <a:latin typeface="Garamond" panose="02020404030301010803" pitchFamily="18" charset="0"/>
                </a:endParaRPr>
              </a:p>
              <a:p>
                <a:pPr algn="ctr"/>
                <a:r>
                  <a:rPr lang="en-US" sz="2400" dirty="0" smtClean="0">
                    <a:solidFill>
                      <a:schemeClr val="lt1">
                        <a:alpha val="50000"/>
                      </a:schemeClr>
                    </a:solidFill>
                    <a:latin typeface="Garamond" panose="02020404030301010803" pitchFamily="18" charset="0"/>
                  </a:rPr>
                  <a:t>React</a:t>
                </a:r>
                <a:endParaRPr lang="en-US" sz="2400" dirty="0">
                  <a:solidFill>
                    <a:schemeClr val="lt1">
                      <a:alpha val="50000"/>
                    </a:schemeClr>
                  </a:solidFill>
                  <a:latin typeface="Garamond" panose="02020404030301010803" pitchFamily="18" charset="0"/>
                </a:endParaRPr>
              </a:p>
              <a:p>
                <a:pPr algn="ctr"/>
                <a:endParaRPr lang="en-US" sz="1400" b="1" dirty="0">
                  <a:solidFill>
                    <a:schemeClr val="lt1">
                      <a:alpha val="50000"/>
                    </a:schemeClr>
                  </a:solidFill>
                </a:endParaRPr>
              </a:p>
            </p:txBody>
          </p:sp>
        </p:grpSp>
        <p:sp>
          <p:nvSpPr>
            <p:cNvPr id="28" name="Isosceles Triangle 27"/>
            <p:cNvSpPr/>
            <p:nvPr/>
          </p:nvSpPr>
          <p:spPr>
            <a:xfrm rot="5400000">
              <a:off x="6379342" y="3407847"/>
              <a:ext cx="540467" cy="1677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064000" y="1917700"/>
            <a:ext cx="3845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Basic Application Structure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300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7313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Why </a:t>
            </a:r>
            <a:r>
              <a:rPr lang="en-US" dirty="0" err="1" smtClean="0">
                <a:solidFill>
                  <a:srgbClr val="000000"/>
                </a:solidFill>
              </a:rPr>
              <a:t>Django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0108"/>
            <a:ext cx="7241275" cy="4367361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Rock solid MVT architecture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Excellent </a:t>
            </a:r>
            <a:r>
              <a:rPr lang="en-US" dirty="0"/>
              <a:t>ORM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D</a:t>
            </a:r>
            <a:r>
              <a:rPr lang="en-US" dirty="0" smtClean="0"/>
              <a:t>rivers </a:t>
            </a:r>
            <a:r>
              <a:rPr lang="en-US" dirty="0"/>
              <a:t>for nearly any </a:t>
            </a:r>
            <a:r>
              <a:rPr lang="en-US" dirty="0" smtClean="0"/>
              <a:t>DB type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Built-in admin interface and user management system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Plugins </a:t>
            </a:r>
            <a:r>
              <a:rPr lang="en-US" dirty="0" smtClean="0"/>
              <a:t>everywhere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Pleasant </a:t>
            </a:r>
            <a:r>
              <a:rPr lang="en-US" dirty="0"/>
              <a:t>and helpful community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Updated consistently 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Python!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53308-F9C5-4FCB-8415-6DEE77C16A3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 descr="django-logo-positiv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969" y="4660906"/>
            <a:ext cx="3657600" cy="12740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5422900"/>
            <a:ext cx="6946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Also, Wharton uses it as the default framework (all new apps are to be on </a:t>
            </a:r>
            <a:r>
              <a:rPr lang="en-US" sz="2000" dirty="0" err="1" smtClean="0"/>
              <a:t>django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001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7313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Basic Structure for a </a:t>
            </a:r>
            <a:r>
              <a:rPr lang="en-US" dirty="0" err="1" smtClean="0">
                <a:solidFill>
                  <a:srgbClr val="000000"/>
                </a:solidFill>
              </a:rPr>
              <a:t>Django</a:t>
            </a:r>
            <a:r>
              <a:rPr lang="en-US" dirty="0" smtClean="0">
                <a:solidFill>
                  <a:srgbClr val="000000"/>
                </a:solidFill>
              </a:rPr>
              <a:t> Project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0108"/>
            <a:ext cx="2197100" cy="4351338"/>
          </a:xfrm>
        </p:spPr>
        <p:txBody>
          <a:bodyPr>
            <a:noAutofit/>
          </a:bodyPr>
          <a:lstStyle/>
          <a:p>
            <a:r>
              <a:rPr lang="en-US" sz="1600" dirty="0"/>
              <a:t>[</a:t>
            </a:r>
            <a:r>
              <a:rPr lang="en-US" sz="1600" dirty="0" err="1"/>
              <a:t>projectname</a:t>
            </a:r>
            <a:r>
              <a:rPr lang="en-US" sz="1600" dirty="0"/>
              <a:t>]</a:t>
            </a:r>
            <a:r>
              <a:rPr lang="en-US" sz="1600" dirty="0" smtClean="0"/>
              <a:t>/</a:t>
            </a:r>
            <a:br>
              <a:rPr lang="en-US" sz="1600" dirty="0" smtClean="0"/>
            </a:br>
            <a:r>
              <a:rPr lang="en-US" sz="1600" dirty="0" smtClean="0"/>
              <a:t>├</a:t>
            </a:r>
            <a:r>
              <a:rPr lang="en-US" sz="1600" dirty="0"/>
              <a:t>── </a:t>
            </a:r>
            <a:r>
              <a:rPr lang="en-US" sz="1600" dirty="0" err="1"/>
              <a:t>api</a:t>
            </a:r>
            <a:r>
              <a:rPr lang="en-US" sz="1600" dirty="0" smtClean="0"/>
              <a:t>/</a:t>
            </a:r>
            <a:br>
              <a:rPr lang="en-US" sz="1600" dirty="0" smtClean="0"/>
            </a:br>
            <a:r>
              <a:rPr lang="en-US" sz="1600" dirty="0" smtClean="0"/>
              <a:t>   </a:t>
            </a:r>
            <a:r>
              <a:rPr lang="en-US" sz="1600" dirty="0"/>
              <a:t>├── __</a:t>
            </a:r>
            <a:r>
              <a:rPr lang="en-US" sz="1600" dirty="0" err="1"/>
              <a:t>init</a:t>
            </a:r>
            <a:r>
              <a:rPr lang="en-US" sz="1600" dirty="0"/>
              <a:t>__.</a:t>
            </a:r>
            <a:r>
              <a:rPr lang="en-US" sz="1600" dirty="0" err="1" smtClean="0"/>
              <a:t>py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</a:t>
            </a:r>
            <a:r>
              <a:rPr lang="en-US" sz="1600" dirty="0"/>
              <a:t>├── </a:t>
            </a:r>
            <a:r>
              <a:rPr lang="en-US" sz="1600" dirty="0" err="1" smtClean="0"/>
              <a:t>models.py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</a:t>
            </a:r>
            <a:r>
              <a:rPr lang="en-US" sz="1600" dirty="0"/>
              <a:t>├── </a:t>
            </a:r>
            <a:r>
              <a:rPr lang="en-US" sz="1600" dirty="0" err="1" smtClean="0"/>
              <a:t>serializers.py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</a:t>
            </a:r>
            <a:r>
              <a:rPr lang="en-US" sz="1600" dirty="0"/>
              <a:t>├── </a:t>
            </a:r>
            <a:r>
              <a:rPr lang="en-US" sz="1600" dirty="0" err="1" smtClean="0"/>
              <a:t>views.py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</a:t>
            </a:r>
            <a:r>
              <a:rPr lang="en-US" sz="1600" dirty="0"/>
              <a:t>└── </a:t>
            </a:r>
            <a:r>
              <a:rPr lang="en-US" sz="1600" dirty="0" err="1" smtClean="0"/>
              <a:t>urls.py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├</a:t>
            </a:r>
            <a:r>
              <a:rPr lang="en-US" sz="1600" dirty="0"/>
              <a:t>── [</a:t>
            </a:r>
            <a:r>
              <a:rPr lang="en-US" sz="1600" dirty="0" err="1"/>
              <a:t>projectname</a:t>
            </a:r>
            <a:r>
              <a:rPr lang="en-US" sz="1600" dirty="0"/>
              <a:t>]</a:t>
            </a:r>
            <a:r>
              <a:rPr lang="en-US" sz="1600" dirty="0" smtClean="0"/>
              <a:t>/</a:t>
            </a:r>
            <a:br>
              <a:rPr lang="en-US" sz="1600" dirty="0" smtClean="0"/>
            </a:br>
            <a:r>
              <a:rPr lang="en-US" sz="1600" dirty="0" smtClean="0"/>
              <a:t>   </a:t>
            </a:r>
            <a:r>
              <a:rPr lang="en-US" sz="1600" dirty="0"/>
              <a:t>├── __</a:t>
            </a:r>
            <a:r>
              <a:rPr lang="en-US" sz="1600" dirty="0" err="1"/>
              <a:t>init</a:t>
            </a:r>
            <a:r>
              <a:rPr lang="en-US" sz="1600" dirty="0"/>
              <a:t>__.</a:t>
            </a:r>
            <a:r>
              <a:rPr lang="en-US" sz="1600" dirty="0" err="1" smtClean="0"/>
              <a:t>py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</a:t>
            </a:r>
            <a:r>
              <a:rPr lang="en-US" sz="1600" dirty="0"/>
              <a:t>├── </a:t>
            </a:r>
            <a:r>
              <a:rPr lang="en-US" sz="1600" dirty="0" err="1" smtClean="0"/>
              <a:t>urls.py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</a:t>
            </a:r>
            <a:r>
              <a:rPr lang="en-US" sz="1600" dirty="0"/>
              <a:t>└── </a:t>
            </a:r>
            <a:r>
              <a:rPr lang="en-US" sz="1600" dirty="0" err="1" smtClean="0"/>
              <a:t>wsgi.py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smtClean="0"/>
              <a:t>├</a:t>
            </a:r>
            <a:r>
              <a:rPr lang="en-US" sz="1600" dirty="0"/>
              <a:t>── </a:t>
            </a:r>
            <a:r>
              <a:rPr lang="en-US" sz="1600" dirty="0" err="1"/>
              <a:t>node_modules</a:t>
            </a:r>
            <a:r>
              <a:rPr lang="en-US" sz="1600" dirty="0" smtClean="0"/>
              <a:t>/</a:t>
            </a:r>
            <a:br>
              <a:rPr lang="en-US" sz="1600" dirty="0" smtClean="0"/>
            </a:br>
            <a:r>
              <a:rPr lang="en-US" sz="1600" dirty="0" smtClean="0"/>
              <a:t>├</a:t>
            </a:r>
            <a:r>
              <a:rPr lang="en-US" sz="1600" dirty="0"/>
              <a:t>── requirements</a:t>
            </a:r>
            <a:r>
              <a:rPr lang="en-US" sz="1600" dirty="0" smtClean="0"/>
              <a:t>/</a:t>
            </a:r>
            <a:br>
              <a:rPr lang="en-US" sz="1600" dirty="0" smtClean="0"/>
            </a:br>
            <a:r>
              <a:rPr lang="en-US" sz="1600" dirty="0" smtClean="0"/>
              <a:t>   </a:t>
            </a:r>
            <a:r>
              <a:rPr lang="en-US" sz="1600" dirty="0"/>
              <a:t>├── </a:t>
            </a:r>
            <a:r>
              <a:rPr lang="en-US" sz="1600" dirty="0" err="1" smtClean="0"/>
              <a:t>base.txt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</a:t>
            </a:r>
            <a:r>
              <a:rPr lang="en-US" sz="1600" dirty="0"/>
              <a:t>├── </a:t>
            </a:r>
            <a:r>
              <a:rPr lang="en-US" sz="1600" dirty="0" err="1" smtClean="0"/>
              <a:t>dev.txt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</a:t>
            </a:r>
            <a:r>
              <a:rPr lang="en-US" sz="1600" dirty="0"/>
              <a:t>└── </a:t>
            </a:r>
            <a:r>
              <a:rPr lang="en-US" sz="1600" dirty="0" err="1" smtClean="0"/>
              <a:t>production.txt</a:t>
            </a:r>
            <a:r>
              <a:rPr lang="en-US" sz="1600" dirty="0" smtClean="0"/>
              <a:t/>
            </a:r>
            <a:br>
              <a:rPr lang="en-US" sz="1600" dirty="0" smtClean="0"/>
            </a:b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53308-F9C5-4FCB-8415-6DEE77C16A3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517900" y="1310108"/>
            <a:ext cx="2349500" cy="435133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3000"/>
              </a:lnSpc>
              <a:spcBef>
                <a:spcPts val="800"/>
              </a:spcBef>
              <a:spcAft>
                <a:spcPts val="200"/>
              </a:spcAft>
              <a:buFont typeface="Arial" panose="020B0604020202020204" pitchFamily="34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3000"/>
              </a:lnSpc>
              <a:spcBef>
                <a:spcPts val="8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3000"/>
              </a:lnSpc>
              <a:spcBef>
                <a:spcPts val="8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3000"/>
              </a:lnSpc>
              <a:spcBef>
                <a:spcPts val="8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3000"/>
              </a:lnSpc>
              <a:spcBef>
                <a:spcPts val="8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(continued)</a:t>
            </a:r>
          </a:p>
          <a:p>
            <a:r>
              <a:rPr lang="en-US" sz="1600" dirty="0" smtClean="0"/>
              <a:t>├── </a:t>
            </a:r>
            <a:r>
              <a:rPr lang="en-US" sz="1600" dirty="0"/>
              <a:t>settings</a:t>
            </a:r>
            <a:r>
              <a:rPr lang="en-US" sz="1600" dirty="0" smtClean="0"/>
              <a:t>/</a:t>
            </a:r>
            <a:br>
              <a:rPr lang="en-US" sz="1600" dirty="0" smtClean="0"/>
            </a:br>
            <a:r>
              <a:rPr lang="en-US" sz="1600" dirty="0" smtClean="0"/>
              <a:t>   </a:t>
            </a:r>
            <a:r>
              <a:rPr lang="en-US" sz="1600" dirty="0"/>
              <a:t>├── </a:t>
            </a:r>
            <a:r>
              <a:rPr lang="en-US" sz="1600" dirty="0" err="1" smtClean="0"/>
              <a:t>base.py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</a:t>
            </a:r>
            <a:r>
              <a:rPr lang="en-US" sz="1600" dirty="0"/>
              <a:t>├── </a:t>
            </a:r>
            <a:r>
              <a:rPr lang="en-US" sz="1600" dirty="0" err="1" smtClean="0"/>
              <a:t>dev.py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</a:t>
            </a:r>
            <a:r>
              <a:rPr lang="en-US" sz="1600" dirty="0"/>
              <a:t>└── </a:t>
            </a:r>
            <a:r>
              <a:rPr lang="en-US" sz="1600" dirty="0" err="1" smtClean="0"/>
              <a:t>production.py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├</a:t>
            </a:r>
            <a:r>
              <a:rPr lang="en-US" sz="1600" dirty="0"/>
              <a:t>── static</a:t>
            </a:r>
            <a:r>
              <a:rPr lang="en-US" sz="1600" dirty="0" smtClean="0"/>
              <a:t>/</a:t>
            </a:r>
            <a:br>
              <a:rPr lang="en-US" sz="1600" dirty="0" smtClean="0"/>
            </a:br>
            <a:r>
              <a:rPr lang="en-US" sz="1600" dirty="0" smtClean="0"/>
              <a:t>├</a:t>
            </a:r>
            <a:r>
              <a:rPr lang="en-US" sz="1600" dirty="0"/>
              <a:t>── </a:t>
            </a:r>
            <a:r>
              <a:rPr lang="en-US" sz="1600" dirty="0" err="1"/>
              <a:t>static_dev</a:t>
            </a:r>
            <a:r>
              <a:rPr lang="en-US" sz="1600" dirty="0" smtClean="0"/>
              <a:t>/</a:t>
            </a:r>
            <a:br>
              <a:rPr lang="en-US" sz="1600" dirty="0" smtClean="0"/>
            </a:br>
            <a:r>
              <a:rPr lang="en-US" sz="1600" dirty="0" smtClean="0"/>
              <a:t>├</a:t>
            </a:r>
            <a:r>
              <a:rPr lang="en-US" sz="1600" dirty="0"/>
              <a:t>── templates</a:t>
            </a:r>
            <a:r>
              <a:rPr lang="en-US" sz="1600" dirty="0" smtClean="0"/>
              <a:t>/</a:t>
            </a:r>
            <a:br>
              <a:rPr lang="en-US" sz="1600" dirty="0" smtClean="0"/>
            </a:br>
            <a:r>
              <a:rPr lang="en-US" sz="1600" dirty="0" smtClean="0"/>
              <a:t>├</a:t>
            </a:r>
            <a:r>
              <a:rPr lang="en-US" sz="1600" dirty="0"/>
              <a:t>── </a:t>
            </a:r>
            <a:r>
              <a:rPr lang="en-US" sz="1600" dirty="0" err="1" smtClean="0"/>
              <a:t>manage.py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├</a:t>
            </a:r>
            <a:r>
              <a:rPr lang="en-US" sz="1600" dirty="0"/>
              <a:t>── </a:t>
            </a:r>
            <a:r>
              <a:rPr lang="en-US" sz="1600" dirty="0" err="1" smtClean="0"/>
              <a:t>package.json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└</a:t>
            </a:r>
            <a:r>
              <a:rPr lang="en-US" sz="1600" dirty="0"/>
              <a:t>─</a:t>
            </a:r>
            <a:r>
              <a:rPr lang="en-US" sz="1600" dirty="0" smtClean="0"/>
              <a:t>─</a:t>
            </a:r>
            <a:r>
              <a:rPr lang="en-US" sz="1600" dirty="0" err="1" smtClean="0"/>
              <a:t>webpack.config.json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045200" y="1333500"/>
            <a:ext cx="5956301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A90533"/>
                </a:solidFill>
              </a:rPr>
              <a:t>Lets talk about static assets for a minute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>
                <a:solidFill>
                  <a:srgbClr val="A90533"/>
                </a:solidFill>
              </a:rPr>
              <a:t>Django</a:t>
            </a:r>
            <a:r>
              <a:rPr lang="en-US" dirty="0">
                <a:solidFill>
                  <a:srgbClr val="A90533"/>
                </a:solidFill>
              </a:rPr>
              <a:t> is a framework, and as such, really likes to do things its own way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A90533"/>
                </a:solidFill>
              </a:rPr>
              <a:t>&lt;</a:t>
            </a:r>
            <a:r>
              <a:rPr lang="en-US" dirty="0" err="1">
                <a:solidFill>
                  <a:srgbClr val="A90533"/>
                </a:solidFill>
              </a:rPr>
              <a:t>app_name</a:t>
            </a:r>
            <a:r>
              <a:rPr lang="en-US" dirty="0">
                <a:solidFill>
                  <a:srgbClr val="A90533"/>
                </a:solidFill>
              </a:rPr>
              <a:t>&gt;/static/&lt;</a:t>
            </a:r>
            <a:r>
              <a:rPr lang="en-US" dirty="0" err="1">
                <a:solidFill>
                  <a:srgbClr val="A90533"/>
                </a:solidFill>
              </a:rPr>
              <a:t>app_name</a:t>
            </a:r>
            <a:r>
              <a:rPr lang="en-US" dirty="0">
                <a:solidFill>
                  <a:srgbClr val="A90533"/>
                </a:solidFill>
              </a:rPr>
              <a:t>&gt;</a:t>
            </a:r>
            <a:r>
              <a:rPr lang="en-US" dirty="0" smtClean="0">
                <a:solidFill>
                  <a:srgbClr val="A90533"/>
                </a:solidFill>
              </a:rPr>
              <a:t>/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rgbClr val="A90533"/>
                </a:solidFill>
              </a:rPr>
              <a:t>f</a:t>
            </a:r>
            <a:r>
              <a:rPr lang="en-US" dirty="0" smtClean="0">
                <a:solidFill>
                  <a:srgbClr val="A90533"/>
                </a:solidFill>
              </a:rPr>
              <a:t>or reusability</a:t>
            </a:r>
            <a:endParaRPr lang="en-US" dirty="0">
              <a:solidFill>
                <a:srgbClr val="A90533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A90533"/>
                </a:solidFill>
              </a:rPr>
              <a:t>configure settings in </a:t>
            </a:r>
            <a:r>
              <a:rPr lang="en-US" dirty="0" err="1">
                <a:solidFill>
                  <a:srgbClr val="A90533"/>
                </a:solidFill>
              </a:rPr>
              <a:t>settings.py</a:t>
            </a:r>
            <a:r>
              <a:rPr lang="en-US" dirty="0">
                <a:solidFill>
                  <a:srgbClr val="A90533"/>
                </a:solidFill>
              </a:rPr>
              <a:t> file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A90533"/>
                </a:solidFill>
              </a:rPr>
              <a:t>modify static asset structure </a:t>
            </a:r>
            <a:endParaRPr lang="en-US" dirty="0" smtClean="0">
              <a:solidFill>
                <a:srgbClr val="A90533"/>
              </a:solidFill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 smtClean="0">
                <a:solidFill>
                  <a:srgbClr val="A90533"/>
                </a:solidFill>
              </a:rPr>
              <a:t>build &gt; </a:t>
            </a:r>
            <a:r>
              <a:rPr lang="en-US" dirty="0" err="1" smtClean="0">
                <a:solidFill>
                  <a:srgbClr val="A90533"/>
                </a:solidFill>
              </a:rPr>
              <a:t>dist</a:t>
            </a:r>
            <a:r>
              <a:rPr lang="en-US" dirty="0">
                <a:solidFill>
                  <a:srgbClr val="A90533"/>
                </a:solidFill>
              </a:rPr>
              <a:t> </a:t>
            </a:r>
            <a:r>
              <a:rPr lang="en-US" dirty="0" smtClean="0">
                <a:solidFill>
                  <a:srgbClr val="A90533"/>
                </a:solidFill>
              </a:rPr>
              <a:t>(</a:t>
            </a:r>
            <a:r>
              <a:rPr lang="en-US" dirty="0" err="1" smtClean="0">
                <a:solidFill>
                  <a:srgbClr val="A90533"/>
                </a:solidFill>
              </a:rPr>
              <a:t>nodejs</a:t>
            </a:r>
            <a:r>
              <a:rPr lang="en-US" dirty="0" smtClean="0">
                <a:solidFill>
                  <a:srgbClr val="A90533"/>
                </a:solidFill>
              </a:rPr>
              <a:t>)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>
                <a:solidFill>
                  <a:srgbClr val="A90533"/>
                </a:solidFill>
              </a:rPr>
              <a:t>static_dev</a:t>
            </a:r>
            <a:r>
              <a:rPr lang="en-US" dirty="0" smtClean="0">
                <a:solidFill>
                  <a:srgbClr val="A90533"/>
                </a:solidFill>
              </a:rPr>
              <a:t> &gt; static (</a:t>
            </a:r>
            <a:r>
              <a:rPr lang="en-US" dirty="0" err="1" smtClean="0">
                <a:solidFill>
                  <a:srgbClr val="A90533"/>
                </a:solidFill>
              </a:rPr>
              <a:t>django</a:t>
            </a:r>
            <a:r>
              <a:rPr lang="en-US" dirty="0" smtClean="0">
                <a:solidFill>
                  <a:srgbClr val="A90533"/>
                </a:solidFill>
              </a:rPr>
              <a:t>)</a:t>
            </a:r>
            <a:endParaRPr lang="en-US" dirty="0">
              <a:solidFill>
                <a:srgbClr val="A90533"/>
              </a:solidFill>
            </a:endParaRPr>
          </a:p>
          <a:p>
            <a:endParaRPr lang="en-US" dirty="0">
              <a:solidFill>
                <a:srgbClr val="A905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402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14388" y="671814"/>
            <a:ext cx="4164012" cy="763286"/>
          </a:xfrm>
        </p:spPr>
        <p:txBody>
          <a:bodyPr/>
          <a:lstStyle/>
          <a:p>
            <a:r>
              <a:rPr lang="en-US" sz="2400" dirty="0" smtClean="0">
                <a:solidFill>
                  <a:srgbClr val="000000"/>
                </a:solidFill>
              </a:rPr>
              <a:t>One template to rule them all!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mr-IN" sz="1800" dirty="0">
                <a:solidFill>
                  <a:srgbClr val="000000"/>
                </a:solidFill>
                <a:latin typeface="Courier"/>
                <a:cs typeface="Courier"/>
              </a:rPr>
              <a:t>&lt;body</a:t>
            </a:r>
            <a:r>
              <a:rPr lang="mr-IN" sz="1800" dirty="0" smtClean="0">
                <a:solidFill>
                  <a:srgbClr val="000000"/>
                </a:solidFill>
                <a:latin typeface="Courier"/>
                <a:cs typeface="Courier"/>
              </a:rPr>
              <a:t>&gt;</a:t>
            </a:r>
            <a:endParaRPr lang="mr-IN" sz="18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mr-IN" sz="1800" dirty="0">
                <a:solidFill>
                  <a:srgbClr val="000000"/>
                </a:solidFill>
                <a:latin typeface="Courier"/>
                <a:cs typeface="Courier"/>
              </a:rPr>
              <a:t>    &lt;div class="container"&gt;</a:t>
            </a:r>
          </a:p>
          <a:p>
            <a:r>
              <a:rPr lang="mr-IN" sz="1800" dirty="0">
                <a:solidFill>
                  <a:srgbClr val="000000"/>
                </a:solidFill>
                <a:latin typeface="Courier"/>
                <a:cs typeface="Courier"/>
              </a:rPr>
              <a:t>        &lt;div class="row"&gt;</a:t>
            </a:r>
          </a:p>
          <a:p>
            <a:r>
              <a:rPr lang="mr-IN" sz="1800" dirty="0">
                <a:solidFill>
                  <a:srgbClr val="000000"/>
                </a:solidFill>
                <a:latin typeface="Courier"/>
                <a:cs typeface="Courier"/>
              </a:rPr>
              <a:t>            &lt;div class="col-lg-12"&gt;</a:t>
            </a:r>
          </a:p>
          <a:p>
            <a:r>
              <a:rPr lang="mr-IN" sz="1800" dirty="0">
                <a:solidFill>
                  <a:srgbClr val="000000"/>
                </a:solidFill>
                <a:latin typeface="Courier"/>
                <a:cs typeface="Courier"/>
              </a:rPr>
              <a:t>                &lt;div id="wrapper"&gt;&lt;/div&gt;</a:t>
            </a:r>
          </a:p>
          <a:p>
            <a:r>
              <a:rPr lang="mr-IN" sz="1800" dirty="0">
                <a:solidFill>
                  <a:srgbClr val="000000"/>
                </a:solidFill>
                <a:latin typeface="Courier"/>
                <a:cs typeface="Courier"/>
              </a:rPr>
              <a:t>            &lt;/div&gt;</a:t>
            </a:r>
          </a:p>
          <a:p>
            <a:r>
              <a:rPr lang="mr-IN" sz="1800" dirty="0">
                <a:solidFill>
                  <a:srgbClr val="000000"/>
                </a:solidFill>
                <a:latin typeface="Courier"/>
                <a:cs typeface="Courier"/>
              </a:rPr>
              <a:t>        &lt;/div&gt;</a:t>
            </a:r>
          </a:p>
          <a:p>
            <a:r>
              <a:rPr lang="mr-IN" sz="1800" dirty="0">
                <a:solidFill>
                  <a:srgbClr val="000000"/>
                </a:solidFill>
                <a:latin typeface="Courier"/>
                <a:cs typeface="Courier"/>
              </a:rPr>
              <a:t>    &lt;/div</a:t>
            </a:r>
            <a:r>
              <a:rPr lang="mr-IN" sz="1800" dirty="0" smtClean="0">
                <a:solidFill>
                  <a:srgbClr val="000000"/>
                </a:solidFill>
                <a:latin typeface="Courier"/>
                <a:cs typeface="Courier"/>
              </a:rPr>
              <a:t>&gt;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&lt;/body&gt;</a:t>
            </a:r>
            <a:endParaRPr lang="en-US" sz="18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814388" y="1435100"/>
            <a:ext cx="3932237" cy="3811588"/>
          </a:xfrm>
        </p:spPr>
        <p:txBody>
          <a:bodyPr>
            <a:normAutofit/>
          </a:bodyPr>
          <a:lstStyle/>
          <a:p>
            <a:r>
              <a:rPr lang="en-US" sz="2000" dirty="0"/>
              <a:t>[</a:t>
            </a:r>
            <a:r>
              <a:rPr lang="en-US" sz="2000" dirty="0" err="1"/>
              <a:t>projectname</a:t>
            </a:r>
            <a:r>
              <a:rPr lang="en-US" sz="2000" dirty="0"/>
              <a:t>]</a:t>
            </a:r>
            <a:r>
              <a:rPr lang="en-US" sz="2000" dirty="0" smtClean="0"/>
              <a:t>/</a:t>
            </a:r>
            <a:br>
              <a:rPr lang="en-US" sz="2000" dirty="0" smtClean="0"/>
            </a:br>
            <a:r>
              <a:rPr lang="en-US" sz="2000" dirty="0" smtClean="0"/>
              <a:t>├</a:t>
            </a:r>
            <a:r>
              <a:rPr lang="en-US" sz="2000" dirty="0"/>
              <a:t>── templates</a:t>
            </a:r>
            <a:r>
              <a:rPr lang="en-US" sz="2000" dirty="0" smtClean="0"/>
              <a:t>/</a:t>
            </a:r>
            <a:br>
              <a:rPr lang="en-US" sz="2000" dirty="0" smtClean="0"/>
            </a:br>
            <a:r>
              <a:rPr lang="en-US" sz="2000" dirty="0" smtClean="0"/>
              <a:t>   </a:t>
            </a:r>
            <a:r>
              <a:rPr lang="en-US" sz="2000" dirty="0"/>
              <a:t>└── </a:t>
            </a:r>
            <a:r>
              <a:rPr lang="en-US" sz="2000" b="1" dirty="0" err="1">
                <a:solidFill>
                  <a:srgbClr val="A90533"/>
                </a:solidFill>
              </a:rPr>
              <a:t>index.html</a:t>
            </a:r>
            <a:r>
              <a:rPr lang="en-US" sz="2000" b="1" dirty="0">
                <a:solidFill>
                  <a:srgbClr val="A90533"/>
                </a:solidFill>
              </a:rPr>
              <a:t/>
            </a:r>
            <a:br>
              <a:rPr lang="en-US" sz="2000" b="1" dirty="0">
                <a:solidFill>
                  <a:srgbClr val="A90533"/>
                </a:solidFill>
              </a:rPr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53308-F9C5-4FCB-8415-6DEE77C16A3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05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14388" y="1004213"/>
            <a:ext cx="4164012" cy="430887"/>
          </a:xfrm>
        </p:spPr>
        <p:txBody>
          <a:bodyPr/>
          <a:lstStyle/>
          <a:p>
            <a:r>
              <a:rPr lang="en-US" sz="2400" dirty="0" err="1" smtClean="0">
                <a:solidFill>
                  <a:srgbClr val="000000"/>
                </a:solidFill>
              </a:rPr>
              <a:t>Django</a:t>
            </a:r>
            <a:r>
              <a:rPr lang="en-US" sz="2400" dirty="0" smtClean="0">
                <a:solidFill>
                  <a:srgbClr val="000000"/>
                </a:solidFill>
              </a:rPr>
              <a:t> Routing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759200" y="987425"/>
            <a:ext cx="8128000" cy="4873625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cs typeface="Courier"/>
              </a:rPr>
              <a:t>One route to bootstrap your React application:</a:t>
            </a:r>
            <a:br>
              <a:rPr lang="en-US" sz="2000" dirty="0" smtClean="0">
                <a:solidFill>
                  <a:srgbClr val="000000"/>
                </a:solidFill>
                <a:cs typeface="Courier"/>
              </a:rPr>
            </a:br>
            <a:r>
              <a:rPr lang="en-US" sz="2000" dirty="0" smtClean="0">
                <a:solidFill>
                  <a:srgbClr val="000000"/>
                </a:solidFill>
                <a:cs typeface="Courier"/>
              </a:rPr>
              <a:t/>
            </a:r>
            <a:br>
              <a:rPr lang="en-US" sz="2000" dirty="0" smtClean="0">
                <a:solidFill>
                  <a:srgbClr val="000000"/>
                </a:solidFill>
                <a:cs typeface="Courier"/>
              </a:rPr>
            </a:b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from 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django.conf.urls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import include, 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url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from 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django.views.generic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import 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TemplateView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urlpatterns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= [</a:t>
            </a:r>
          </a:p>
          <a:p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(r'^$', 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TemplateView.as_view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</a:p>
          <a:p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template_name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='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index.html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'))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]</a:t>
            </a:r>
            <a:b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2000" dirty="0" smtClean="0">
                <a:solidFill>
                  <a:srgbClr val="000000"/>
                </a:solidFill>
                <a:cs typeface="Courier"/>
              </a:rPr>
              <a:t>React will take over from here!</a:t>
            </a:r>
            <a:endParaRPr lang="en-US" sz="2000" dirty="0">
              <a:solidFill>
                <a:srgbClr val="000000"/>
              </a:solidFill>
              <a:cs typeface="Courier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814388" y="1435100"/>
            <a:ext cx="3932237" cy="3811588"/>
          </a:xfrm>
        </p:spPr>
        <p:txBody>
          <a:bodyPr>
            <a:normAutofit/>
          </a:bodyPr>
          <a:lstStyle/>
          <a:p>
            <a:r>
              <a:rPr lang="en-US" sz="2000" dirty="0"/>
              <a:t>[</a:t>
            </a:r>
            <a:r>
              <a:rPr lang="en-US" sz="2000" dirty="0" err="1"/>
              <a:t>projectname</a:t>
            </a:r>
            <a:r>
              <a:rPr lang="en-US" sz="2000" dirty="0"/>
              <a:t>]</a:t>
            </a:r>
            <a:r>
              <a:rPr lang="en-US" sz="2000" dirty="0" smtClean="0"/>
              <a:t>/</a:t>
            </a:r>
            <a:br>
              <a:rPr lang="en-US" sz="2000" dirty="0" smtClean="0"/>
            </a:br>
            <a:r>
              <a:rPr lang="en-US" sz="2000" dirty="0" smtClean="0"/>
              <a:t>├</a:t>
            </a:r>
            <a:r>
              <a:rPr lang="en-US" sz="2000" dirty="0"/>
              <a:t>── </a:t>
            </a:r>
            <a:r>
              <a:rPr lang="en-US" sz="2000" dirty="0" smtClean="0"/>
              <a:t>[</a:t>
            </a:r>
            <a:r>
              <a:rPr lang="en-US" sz="2000" dirty="0" err="1" smtClean="0"/>
              <a:t>projectname</a:t>
            </a:r>
            <a:r>
              <a:rPr lang="en-US" sz="2000" dirty="0" smtClean="0"/>
              <a:t>]/</a:t>
            </a:r>
            <a:br>
              <a:rPr lang="en-US" sz="2000" dirty="0" smtClean="0"/>
            </a:br>
            <a:r>
              <a:rPr lang="en-US" sz="2000" dirty="0" smtClean="0"/>
              <a:t>   </a:t>
            </a:r>
            <a:r>
              <a:rPr lang="en-US" sz="2000" dirty="0"/>
              <a:t>└── </a:t>
            </a:r>
            <a:r>
              <a:rPr lang="en-US" sz="2000" b="1" dirty="0" err="1" smtClean="0">
                <a:solidFill>
                  <a:srgbClr val="A90533"/>
                </a:solidFill>
              </a:rPr>
              <a:t>urls.py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53308-F9C5-4FCB-8415-6DEE77C16A3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54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5111"/>
          </a:xfrm>
        </p:spPr>
        <p:txBody>
          <a:bodyPr/>
          <a:lstStyle/>
          <a:p>
            <a:r>
              <a:rPr lang="en-US" dirty="0" err="1" smtClean="0">
                <a:solidFill>
                  <a:srgbClr val="000000"/>
                </a:solidFill>
              </a:rPr>
              <a:t>Django</a:t>
            </a:r>
            <a:r>
              <a:rPr lang="en-US" dirty="0" smtClean="0">
                <a:solidFill>
                  <a:srgbClr val="000000"/>
                </a:solidFill>
              </a:rPr>
              <a:t> REST Framework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API Layer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53308-F9C5-4FCB-8415-6DEE77C16A3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690689"/>
            <a:ext cx="12192000" cy="37984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39738" y="2562130"/>
            <a:ext cx="1833818" cy="1841058"/>
            <a:chOff x="6832508" y="2562130"/>
            <a:chExt cx="1833818" cy="1841058"/>
          </a:xfrm>
          <a:solidFill>
            <a:schemeClr val="bg1">
              <a:lumMod val="50000"/>
              <a:alpha val="50000"/>
            </a:schemeClr>
          </a:solidFill>
        </p:grpSpPr>
        <p:grpSp>
          <p:nvGrpSpPr>
            <p:cNvPr id="8" name="Group 7"/>
            <p:cNvGrpSpPr/>
            <p:nvPr/>
          </p:nvGrpSpPr>
          <p:grpSpPr>
            <a:xfrm>
              <a:off x="6832508" y="2562131"/>
              <a:ext cx="1833818" cy="1841057"/>
              <a:chOff x="4953000" y="2687598"/>
              <a:chExt cx="1371600" cy="1377015"/>
            </a:xfrm>
            <a:grpFill/>
          </p:grpSpPr>
          <p:sp>
            <p:nvSpPr>
              <p:cNvPr id="10" name="Rectangle 9"/>
              <p:cNvSpPr/>
              <p:nvPr/>
            </p:nvSpPr>
            <p:spPr>
              <a:xfrm>
                <a:off x="4953000" y="2687598"/>
                <a:ext cx="1371600" cy="1371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endParaRPr lang="en-US" sz="1000" dirty="0">
                  <a:solidFill>
                    <a:schemeClr val="bg1">
                      <a:alpha val="50000"/>
                    </a:schemeClr>
                  </a:solidFill>
                  <a:latin typeface="Arial Narrow" pitchFamily="34" charset="0"/>
                  <a:cs typeface="Helvetica" pitchFamily="34" charset="0"/>
                </a:endParaRPr>
              </a:p>
            </p:txBody>
          </p:sp>
          <p:sp>
            <p:nvSpPr>
              <p:cNvPr id="11" name="Isosceles Triangle 10"/>
              <p:cNvSpPr/>
              <p:nvPr/>
            </p:nvSpPr>
            <p:spPr>
              <a:xfrm>
                <a:off x="4953000" y="3407717"/>
                <a:ext cx="761999" cy="656896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alpha val="50000"/>
                    </a:schemeClr>
                  </a:solidFill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6832508" y="2562130"/>
              <a:ext cx="1833818" cy="1833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endParaRPr lang="en-US" sz="1400" b="1" dirty="0">
                <a:solidFill>
                  <a:schemeClr val="bg1">
                    <a:alpha val="50000"/>
                  </a:schemeClr>
                </a:solidFill>
                <a:latin typeface="Garamond" panose="02020404030301010803" pitchFamily="18" charset="0"/>
              </a:endParaRPr>
            </a:p>
            <a:p>
              <a:pPr algn="ctr"/>
              <a:r>
                <a:rPr lang="en-US" sz="2400" dirty="0" err="1" smtClean="0">
                  <a:solidFill>
                    <a:schemeClr val="bg1">
                      <a:alpha val="50000"/>
                    </a:schemeClr>
                  </a:solidFill>
                  <a:latin typeface="Garamond" panose="02020404030301010803" pitchFamily="18" charset="0"/>
                </a:rPr>
                <a:t>Redux</a:t>
              </a:r>
              <a:r>
                <a:rPr lang="en-US" sz="2400" dirty="0" smtClean="0">
                  <a:solidFill>
                    <a:schemeClr val="bg1">
                      <a:alpha val="50000"/>
                    </a:schemeClr>
                  </a:solidFill>
                  <a:latin typeface="Garamond" panose="02020404030301010803" pitchFamily="18" charset="0"/>
                </a:rPr>
                <a:t> | React Router</a:t>
              </a:r>
              <a:endParaRPr lang="en-US" sz="2400" dirty="0">
                <a:solidFill>
                  <a:schemeClr val="bg1">
                    <a:alpha val="50000"/>
                  </a:schemeClr>
                </a:solidFill>
                <a:latin typeface="Garamond" panose="02020404030301010803" pitchFamily="18" charset="0"/>
              </a:endParaRPr>
            </a:p>
            <a:p>
              <a:pPr algn="ctr"/>
              <a:endParaRPr lang="en-US" sz="1400" b="1" dirty="0">
                <a:solidFill>
                  <a:schemeClr val="bg1">
                    <a:alpha val="50000"/>
                  </a:schemeClr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946587" y="2562132"/>
            <a:ext cx="2001599" cy="1841057"/>
            <a:chOff x="530586" y="2562131"/>
            <a:chExt cx="2001599" cy="1841057"/>
          </a:xfrm>
          <a:solidFill>
            <a:schemeClr val="bg1">
              <a:lumMod val="50000"/>
              <a:alpha val="50000"/>
            </a:schemeClr>
          </a:solidFill>
        </p:grpSpPr>
        <p:grpSp>
          <p:nvGrpSpPr>
            <p:cNvPr id="13" name="Group 12"/>
            <p:cNvGrpSpPr/>
            <p:nvPr/>
          </p:nvGrpSpPr>
          <p:grpSpPr>
            <a:xfrm>
              <a:off x="530586" y="2562131"/>
              <a:ext cx="1833818" cy="1841057"/>
              <a:chOff x="6063884" y="4293464"/>
              <a:chExt cx="1371600" cy="1377015"/>
            </a:xfrm>
            <a:grpFill/>
          </p:grpSpPr>
          <p:grpSp>
            <p:nvGrpSpPr>
              <p:cNvPr id="15" name="Group 14"/>
              <p:cNvGrpSpPr/>
              <p:nvPr/>
            </p:nvGrpSpPr>
            <p:grpSpPr>
              <a:xfrm>
                <a:off x="6063884" y="4293464"/>
                <a:ext cx="1371600" cy="1377015"/>
                <a:chOff x="4953000" y="2687598"/>
                <a:chExt cx="1371600" cy="1377015"/>
              </a:xfrm>
              <a:grpFill/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4953000" y="2687598"/>
                  <a:ext cx="1371600" cy="13716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:endParaRPr lang="en-US" sz="1000" dirty="0">
                    <a:solidFill>
                      <a:schemeClr val="bg1">
                        <a:alpha val="50000"/>
                      </a:schemeClr>
                    </a:solidFill>
                    <a:latin typeface="Arial Narrow" pitchFamily="34" charset="0"/>
                    <a:cs typeface="Helvetica" pitchFamily="34" charset="0"/>
                  </a:endParaRPr>
                </a:p>
              </p:txBody>
            </p:sp>
            <p:sp>
              <p:nvSpPr>
                <p:cNvPr id="18" name="Isosceles Triangle 17"/>
                <p:cNvSpPr/>
                <p:nvPr/>
              </p:nvSpPr>
              <p:spPr>
                <a:xfrm>
                  <a:off x="4953000" y="3407717"/>
                  <a:ext cx="761999" cy="656896"/>
                </a:xfrm>
                <a:prstGeom prst="triangle">
                  <a:avLst>
                    <a:gd name="adj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alpha val="50000"/>
                      </a:schemeClr>
                    </a:solidFill>
                  </a:endParaRPr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>
                <a:off x="6063884" y="4293464"/>
                <a:ext cx="1371600" cy="1371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endParaRPr lang="en-US" sz="1400" b="1" dirty="0">
                  <a:solidFill>
                    <a:schemeClr val="bg1">
                      <a:alpha val="50000"/>
                    </a:schemeClr>
                  </a:solidFill>
                  <a:latin typeface="Garamond" panose="02020404030301010803" pitchFamily="18" charset="0"/>
                </a:endParaRPr>
              </a:p>
              <a:p>
                <a:pPr algn="ctr"/>
                <a:r>
                  <a:rPr lang="en-US" sz="2400" dirty="0" err="1">
                    <a:solidFill>
                      <a:schemeClr val="bg1">
                        <a:alpha val="50000"/>
                      </a:schemeClr>
                    </a:solidFill>
                    <a:latin typeface="Garamond" panose="02020404030301010803" pitchFamily="18" charset="0"/>
                  </a:rPr>
                  <a:t>D</a:t>
                </a:r>
                <a:r>
                  <a:rPr lang="en-US" sz="2400" dirty="0" err="1" smtClean="0">
                    <a:solidFill>
                      <a:schemeClr val="bg1">
                        <a:alpha val="50000"/>
                      </a:schemeClr>
                    </a:solidFill>
                    <a:latin typeface="Garamond" panose="02020404030301010803" pitchFamily="18" charset="0"/>
                  </a:rPr>
                  <a:t>jango</a:t>
                </a:r>
                <a:endParaRPr lang="en-US" sz="2400" dirty="0">
                  <a:solidFill>
                    <a:schemeClr val="bg1">
                      <a:alpha val="50000"/>
                    </a:schemeClr>
                  </a:solidFill>
                  <a:latin typeface="Garamond" panose="02020404030301010803" pitchFamily="18" charset="0"/>
                </a:endParaRPr>
              </a:p>
              <a:p>
                <a:pPr algn="ctr"/>
                <a:endParaRPr lang="en-US" sz="1400" b="1" dirty="0">
                  <a:solidFill>
                    <a:schemeClr val="bg1">
                      <a:alpha val="50000"/>
                    </a:schemeClr>
                  </a:solidFill>
                </a:endParaRPr>
              </a:p>
            </p:txBody>
          </p:sp>
        </p:grpSp>
        <p:sp>
          <p:nvSpPr>
            <p:cNvPr id="14" name="Isosceles Triangle 13"/>
            <p:cNvSpPr/>
            <p:nvPr/>
          </p:nvSpPr>
          <p:spPr>
            <a:xfrm rot="5400000">
              <a:off x="2178061" y="3407847"/>
              <a:ext cx="540467" cy="1677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alpha val="50000"/>
                  </a:schemeClr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070592" y="2562132"/>
            <a:ext cx="2001599" cy="1841057"/>
            <a:chOff x="2631226" y="2562131"/>
            <a:chExt cx="2001599" cy="1841057"/>
          </a:xfrm>
          <a:solidFill>
            <a:schemeClr val="accent2"/>
          </a:solidFill>
        </p:grpSpPr>
        <p:grpSp>
          <p:nvGrpSpPr>
            <p:cNvPr id="20" name="Group 19"/>
            <p:cNvGrpSpPr/>
            <p:nvPr/>
          </p:nvGrpSpPr>
          <p:grpSpPr>
            <a:xfrm>
              <a:off x="2631226" y="2562131"/>
              <a:ext cx="1833818" cy="1841057"/>
              <a:chOff x="6063884" y="4293464"/>
              <a:chExt cx="1371600" cy="1377015"/>
            </a:xfrm>
            <a:grpFill/>
          </p:grpSpPr>
          <p:grpSp>
            <p:nvGrpSpPr>
              <p:cNvPr id="22" name="Group 21"/>
              <p:cNvGrpSpPr/>
              <p:nvPr/>
            </p:nvGrpSpPr>
            <p:grpSpPr>
              <a:xfrm>
                <a:off x="6063884" y="4293464"/>
                <a:ext cx="1371600" cy="1377015"/>
                <a:chOff x="4953000" y="2687598"/>
                <a:chExt cx="1371600" cy="1377015"/>
              </a:xfrm>
              <a:grpFill/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953000" y="2687598"/>
                  <a:ext cx="1371600" cy="13716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:endParaRPr lang="en-US" sz="1000" dirty="0">
                    <a:solidFill>
                      <a:schemeClr val="bg1"/>
                    </a:solidFill>
                    <a:latin typeface="Arial Narrow" pitchFamily="34" charset="0"/>
                    <a:cs typeface="Helvetica" pitchFamily="34" charset="0"/>
                  </a:endParaRPr>
                </a:p>
              </p:txBody>
            </p:sp>
            <p:sp>
              <p:nvSpPr>
                <p:cNvPr id="25" name="Isosceles Triangle 24"/>
                <p:cNvSpPr/>
                <p:nvPr/>
              </p:nvSpPr>
              <p:spPr>
                <a:xfrm>
                  <a:off x="4953000" y="3407717"/>
                  <a:ext cx="761999" cy="656896"/>
                </a:xfrm>
                <a:prstGeom prst="triangle">
                  <a:avLst>
                    <a:gd name="adj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Rectangle 22"/>
              <p:cNvSpPr/>
              <p:nvPr/>
            </p:nvSpPr>
            <p:spPr>
              <a:xfrm>
                <a:off x="6063884" y="4293464"/>
                <a:ext cx="1371600" cy="1371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endParaRPr lang="en-US" sz="1400" b="1" dirty="0">
                  <a:latin typeface="Garamond" panose="02020404030301010803" pitchFamily="18" charset="0"/>
                </a:endParaRPr>
              </a:p>
              <a:p>
                <a:pPr algn="ctr"/>
                <a:r>
                  <a:rPr lang="en-US" sz="2400" dirty="0" err="1" smtClean="0">
                    <a:latin typeface="Garamond" panose="02020404030301010803" pitchFamily="18" charset="0"/>
                  </a:rPr>
                  <a:t>Django</a:t>
                </a:r>
                <a:r>
                  <a:rPr lang="en-US" sz="2400" dirty="0" smtClean="0">
                    <a:latin typeface="Garamond" panose="02020404030301010803" pitchFamily="18" charset="0"/>
                  </a:rPr>
                  <a:t> REST</a:t>
                </a:r>
                <a:endParaRPr lang="en-US" sz="2400" dirty="0">
                  <a:latin typeface="Garamond" panose="02020404030301010803" pitchFamily="18" charset="0"/>
                </a:endParaRPr>
              </a:p>
              <a:p>
                <a:pPr algn="ctr"/>
                <a:endParaRPr lang="en-US" sz="1400" b="1" dirty="0"/>
              </a:p>
            </p:txBody>
          </p:sp>
        </p:grpSp>
        <p:sp>
          <p:nvSpPr>
            <p:cNvPr id="21" name="Isosceles Triangle 20"/>
            <p:cNvSpPr/>
            <p:nvPr/>
          </p:nvSpPr>
          <p:spPr>
            <a:xfrm rot="5400000">
              <a:off x="4278701" y="3407847"/>
              <a:ext cx="540467" cy="1677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185212" y="2562132"/>
            <a:ext cx="2001599" cy="1841057"/>
            <a:chOff x="4731867" y="2562131"/>
            <a:chExt cx="2001599" cy="1841057"/>
          </a:xfrm>
          <a:solidFill>
            <a:srgbClr val="7F7F7F">
              <a:alpha val="50000"/>
            </a:srgbClr>
          </a:solidFill>
        </p:grpSpPr>
        <p:grpSp>
          <p:nvGrpSpPr>
            <p:cNvPr id="27" name="Group 26"/>
            <p:cNvGrpSpPr/>
            <p:nvPr/>
          </p:nvGrpSpPr>
          <p:grpSpPr>
            <a:xfrm>
              <a:off x="4731867" y="2562131"/>
              <a:ext cx="1833818" cy="1841057"/>
              <a:chOff x="6063884" y="4293464"/>
              <a:chExt cx="1371600" cy="1377015"/>
            </a:xfrm>
            <a:grpFill/>
          </p:grpSpPr>
          <p:grpSp>
            <p:nvGrpSpPr>
              <p:cNvPr id="29" name="Group 28"/>
              <p:cNvGrpSpPr/>
              <p:nvPr/>
            </p:nvGrpSpPr>
            <p:grpSpPr>
              <a:xfrm>
                <a:off x="6063884" y="4293464"/>
                <a:ext cx="1371600" cy="1377015"/>
                <a:chOff x="4953000" y="2687598"/>
                <a:chExt cx="1371600" cy="1377015"/>
              </a:xfrm>
              <a:grpFill/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4953000" y="2687598"/>
                  <a:ext cx="1371600" cy="13716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:endParaRPr lang="en-US" sz="1000" dirty="0">
                    <a:solidFill>
                      <a:schemeClr val="bg1"/>
                    </a:solidFill>
                    <a:latin typeface="Arial Narrow" pitchFamily="34" charset="0"/>
                    <a:cs typeface="Helvetica" pitchFamily="34" charset="0"/>
                  </a:endParaRPr>
                </a:p>
              </p:txBody>
            </p:sp>
            <p:sp>
              <p:nvSpPr>
                <p:cNvPr id="32" name="Isosceles Triangle 31"/>
                <p:cNvSpPr/>
                <p:nvPr/>
              </p:nvSpPr>
              <p:spPr>
                <a:xfrm>
                  <a:off x="4953000" y="3407717"/>
                  <a:ext cx="761999" cy="656896"/>
                </a:xfrm>
                <a:prstGeom prst="triangle">
                  <a:avLst>
                    <a:gd name="adj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6063884" y="4293464"/>
                <a:ext cx="1371600" cy="1371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endParaRPr lang="en-US" sz="1400" b="1" dirty="0">
                  <a:solidFill>
                    <a:schemeClr val="lt1">
                      <a:alpha val="50000"/>
                    </a:schemeClr>
                  </a:solidFill>
                  <a:latin typeface="Garamond" panose="02020404030301010803" pitchFamily="18" charset="0"/>
                </a:endParaRPr>
              </a:p>
              <a:p>
                <a:pPr algn="ctr"/>
                <a:r>
                  <a:rPr lang="en-US" sz="2400" dirty="0" smtClean="0">
                    <a:solidFill>
                      <a:schemeClr val="lt1">
                        <a:alpha val="50000"/>
                      </a:schemeClr>
                    </a:solidFill>
                    <a:latin typeface="Garamond" panose="02020404030301010803" pitchFamily="18" charset="0"/>
                  </a:rPr>
                  <a:t>React</a:t>
                </a:r>
                <a:endParaRPr lang="en-US" sz="2400" dirty="0">
                  <a:solidFill>
                    <a:schemeClr val="lt1">
                      <a:alpha val="50000"/>
                    </a:schemeClr>
                  </a:solidFill>
                  <a:latin typeface="Garamond" panose="02020404030301010803" pitchFamily="18" charset="0"/>
                </a:endParaRPr>
              </a:p>
              <a:p>
                <a:pPr algn="ctr"/>
                <a:endParaRPr lang="en-US" sz="1400" b="1" dirty="0">
                  <a:solidFill>
                    <a:schemeClr val="lt1">
                      <a:alpha val="50000"/>
                    </a:schemeClr>
                  </a:solidFill>
                </a:endParaRPr>
              </a:p>
            </p:txBody>
          </p:sp>
        </p:grpSp>
        <p:sp>
          <p:nvSpPr>
            <p:cNvPr id="28" name="Isosceles Triangle 27"/>
            <p:cNvSpPr/>
            <p:nvPr/>
          </p:nvSpPr>
          <p:spPr>
            <a:xfrm rot="5400000">
              <a:off x="6379342" y="3407847"/>
              <a:ext cx="540467" cy="1677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064000" y="1917700"/>
            <a:ext cx="3845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Basic Application Structure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123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7313"/>
          </a:xfrm>
        </p:spPr>
        <p:txBody>
          <a:bodyPr/>
          <a:lstStyle/>
          <a:p>
            <a:r>
              <a:rPr lang="en-US" dirty="0" err="1" smtClean="0">
                <a:solidFill>
                  <a:srgbClr val="000000"/>
                </a:solidFill>
              </a:rPr>
              <a:t>Django</a:t>
            </a:r>
            <a:r>
              <a:rPr lang="en-US" dirty="0" smtClean="0">
                <a:solidFill>
                  <a:srgbClr val="000000"/>
                </a:solidFill>
              </a:rPr>
              <a:t> REST Framework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53308-F9C5-4FCB-8415-6DEE77C16A3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56"/>
          <p:cNvSpPr txBox="1">
            <a:spLocks/>
          </p:cNvSpPr>
          <p:nvPr/>
        </p:nvSpPr>
        <p:spPr>
          <a:xfrm>
            <a:off x="838199" y="987207"/>
            <a:ext cx="7497417" cy="69581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2"/>
                </a:solidFill>
              </a:rPr>
              <a:t>This is where most of the “magic” happens. DRF sits at an API layer in your project and can give read/write access to whatever data you expose. </a:t>
            </a:r>
            <a:endParaRPr lang="en-US" sz="1600" dirty="0">
              <a:solidFill>
                <a:schemeClr val="tx2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79605" y="1709951"/>
            <a:ext cx="4758172" cy="954636"/>
            <a:chOff x="405053" y="1709951"/>
            <a:chExt cx="4758172" cy="954636"/>
          </a:xfrm>
        </p:grpSpPr>
        <p:sp>
          <p:nvSpPr>
            <p:cNvPr id="7" name="Rechteck 50" descr="PresentationLoad.com"/>
            <p:cNvSpPr/>
            <p:nvPr/>
          </p:nvSpPr>
          <p:spPr>
            <a:xfrm>
              <a:off x="405053" y="1709951"/>
              <a:ext cx="4758172" cy="9536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12957" y="1709951"/>
              <a:ext cx="942432" cy="954636"/>
              <a:chOff x="412957" y="1709951"/>
              <a:chExt cx="942432" cy="954636"/>
            </a:xfrm>
          </p:grpSpPr>
          <p:sp>
            <p:nvSpPr>
              <p:cNvPr id="12" name="Isosceles Triangle 11"/>
              <p:cNvSpPr/>
              <p:nvPr/>
            </p:nvSpPr>
            <p:spPr>
              <a:xfrm>
                <a:off x="1074164" y="1709951"/>
                <a:ext cx="281225" cy="954636"/>
              </a:xfrm>
              <a:prstGeom prst="triangle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12957" y="1709951"/>
                <a:ext cx="662097" cy="9536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hteck 1"/>
            <p:cNvSpPr/>
            <p:nvPr/>
          </p:nvSpPr>
          <p:spPr>
            <a:xfrm>
              <a:off x="1436848" y="1874070"/>
              <a:ext cx="356244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tx2"/>
                  </a:solidFill>
                </a:rPr>
                <a:t>Built on top of </a:t>
              </a:r>
              <a:r>
                <a:rPr lang="en-US" sz="1200" dirty="0" err="1" smtClean="0">
                  <a:solidFill>
                    <a:schemeClr val="tx2"/>
                  </a:solidFill>
                </a:rPr>
                <a:t>Django</a:t>
              </a:r>
              <a:r>
                <a:rPr lang="en-US" sz="1200" dirty="0" smtClean="0">
                  <a:solidFill>
                    <a:schemeClr val="tx2"/>
                  </a:solidFill>
                </a:rPr>
                <a:t>. Can use ORM or non-ORM data sources. 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714" y="1828800"/>
              <a:ext cx="701286" cy="701286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1279605" y="2805106"/>
            <a:ext cx="4758172" cy="956093"/>
            <a:chOff x="405053" y="2805105"/>
            <a:chExt cx="4758172" cy="956093"/>
          </a:xfrm>
        </p:grpSpPr>
        <p:sp>
          <p:nvSpPr>
            <p:cNvPr id="15" name="Rechteck 51" descr="PresentationLoad.com"/>
            <p:cNvSpPr/>
            <p:nvPr/>
          </p:nvSpPr>
          <p:spPr>
            <a:xfrm>
              <a:off x="405053" y="2807522"/>
              <a:ext cx="4758172" cy="9536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2957" y="2805105"/>
              <a:ext cx="942432" cy="954636"/>
              <a:chOff x="412957" y="2805105"/>
              <a:chExt cx="942432" cy="954636"/>
            </a:xfrm>
          </p:grpSpPr>
          <p:sp>
            <p:nvSpPr>
              <p:cNvPr id="20" name="Isosceles Triangle 19"/>
              <p:cNvSpPr/>
              <p:nvPr/>
            </p:nvSpPr>
            <p:spPr>
              <a:xfrm>
                <a:off x="1074164" y="2805105"/>
                <a:ext cx="281225" cy="954636"/>
              </a:xfrm>
              <a:prstGeom prst="triangle">
                <a:avLst>
                  <a:gd name="adj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12957" y="2805105"/>
                <a:ext cx="662097" cy="95367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hteck 158"/>
            <p:cNvSpPr/>
            <p:nvPr/>
          </p:nvSpPr>
          <p:spPr>
            <a:xfrm>
              <a:off x="1436848" y="2950898"/>
              <a:ext cx="356244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err="1" smtClean="0">
                  <a:solidFill>
                    <a:schemeClr val="tx2"/>
                  </a:solidFill>
                </a:rPr>
                <a:t>Browsable</a:t>
              </a:r>
              <a:r>
                <a:rPr lang="en-US" sz="1200" dirty="0" smtClean="0">
                  <a:solidFill>
                    <a:schemeClr val="tx2"/>
                  </a:solidFill>
                </a:rPr>
                <a:t> API with Swagger support - </a:t>
              </a:r>
              <a:r>
                <a:rPr lang="en-US" sz="1200" dirty="0">
                  <a:hlinkClick r:id="rId4"/>
                </a:rPr>
                <a:t>http://restframework.herokuapp.com/</a:t>
              </a:r>
            </a:p>
            <a:p>
              <a:r>
                <a:rPr lang="en-US" sz="1200" dirty="0" smtClean="0">
                  <a:solidFill>
                    <a:schemeClr val="tx2"/>
                  </a:solidFill>
                </a:rPr>
                <a:t> 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454" y="3119082"/>
              <a:ext cx="329218" cy="329218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1279605" y="3899299"/>
            <a:ext cx="4758172" cy="959470"/>
            <a:chOff x="405053" y="3899299"/>
            <a:chExt cx="4758172" cy="959470"/>
          </a:xfrm>
        </p:grpSpPr>
        <p:sp>
          <p:nvSpPr>
            <p:cNvPr id="23" name="Rechteck 52" descr="PresentationLoad.com"/>
            <p:cNvSpPr/>
            <p:nvPr/>
          </p:nvSpPr>
          <p:spPr>
            <a:xfrm>
              <a:off x="405053" y="3899299"/>
              <a:ext cx="4758172" cy="9594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412957" y="3900259"/>
              <a:ext cx="942432" cy="954636"/>
              <a:chOff x="412957" y="3900259"/>
              <a:chExt cx="942432" cy="954636"/>
            </a:xfrm>
          </p:grpSpPr>
          <p:sp>
            <p:nvSpPr>
              <p:cNvPr id="28" name="Isosceles Triangle 27"/>
              <p:cNvSpPr/>
              <p:nvPr/>
            </p:nvSpPr>
            <p:spPr>
              <a:xfrm>
                <a:off x="1074164" y="3900259"/>
                <a:ext cx="281225" cy="954636"/>
              </a:xfrm>
              <a:prstGeom prst="triangle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12957" y="3900259"/>
                <a:ext cx="662097" cy="95367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Rechteck 160"/>
            <p:cNvSpPr/>
            <p:nvPr/>
          </p:nvSpPr>
          <p:spPr>
            <a:xfrm>
              <a:off x="1436848" y="4042112"/>
              <a:ext cx="356244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</a:rPr>
                <a:t>Robust </a:t>
              </a:r>
              <a:r>
                <a:rPr lang="en-US" sz="1200" dirty="0" err="1" smtClean="0">
                  <a:solidFill>
                    <a:schemeClr val="tx2"/>
                  </a:solidFill>
                </a:rPr>
                <a:t>serializers</a:t>
              </a:r>
              <a:r>
                <a:rPr lang="en-US" sz="1200" dirty="0" smtClean="0">
                  <a:solidFill>
                    <a:schemeClr val="tx2"/>
                  </a:solidFill>
                </a:rPr>
                <a:t> enable accurate representation of data allowing for easier access in </a:t>
              </a:r>
              <a:r>
                <a:rPr lang="en-US" sz="1200" dirty="0" err="1" smtClean="0">
                  <a:solidFill>
                    <a:schemeClr val="tx2"/>
                  </a:solidFill>
                </a:rPr>
                <a:t>Javascript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896" y="4203436"/>
              <a:ext cx="360844" cy="360844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6209062" y="1709951"/>
            <a:ext cx="4754732" cy="954636"/>
            <a:chOff x="4667564" y="1709951"/>
            <a:chExt cx="4754732" cy="954636"/>
          </a:xfrm>
        </p:grpSpPr>
        <p:sp>
          <p:nvSpPr>
            <p:cNvPr id="39" name="Rechteck 50" descr="PresentationLoad.com"/>
            <p:cNvSpPr/>
            <p:nvPr/>
          </p:nvSpPr>
          <p:spPr>
            <a:xfrm>
              <a:off x="4667564" y="1709951"/>
              <a:ext cx="4754732" cy="9536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4675468" y="1709951"/>
              <a:ext cx="942432" cy="954636"/>
              <a:chOff x="4675468" y="1709951"/>
              <a:chExt cx="942432" cy="954636"/>
            </a:xfrm>
          </p:grpSpPr>
          <p:sp>
            <p:nvSpPr>
              <p:cNvPr id="44" name="Isosceles Triangle 43"/>
              <p:cNvSpPr/>
              <p:nvPr/>
            </p:nvSpPr>
            <p:spPr>
              <a:xfrm>
                <a:off x="5336675" y="1709951"/>
                <a:ext cx="281225" cy="954636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675468" y="1709951"/>
                <a:ext cx="662097" cy="95367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Rechteck 1"/>
            <p:cNvSpPr/>
            <p:nvPr/>
          </p:nvSpPr>
          <p:spPr>
            <a:xfrm>
              <a:off x="5621302" y="1850363"/>
              <a:ext cx="365522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Full CRUD support with very little code</a:t>
              </a: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0157" y="1828800"/>
              <a:ext cx="701286" cy="701286"/>
            </a:xfrm>
            <a:prstGeom prst="rect">
              <a:avLst/>
            </a:prstGeom>
          </p:spPr>
        </p:pic>
      </p:grpSp>
      <p:grpSp>
        <p:nvGrpSpPr>
          <p:cNvPr id="54" name="Group 53"/>
          <p:cNvGrpSpPr/>
          <p:nvPr/>
        </p:nvGrpSpPr>
        <p:grpSpPr>
          <a:xfrm>
            <a:off x="6209062" y="2794399"/>
            <a:ext cx="4754732" cy="959470"/>
            <a:chOff x="4667564" y="3899299"/>
            <a:chExt cx="4754732" cy="959470"/>
          </a:xfrm>
        </p:grpSpPr>
        <p:sp>
          <p:nvSpPr>
            <p:cNvPr id="55" name="Rechteck 52" descr="PresentationLoad.com"/>
            <p:cNvSpPr/>
            <p:nvPr/>
          </p:nvSpPr>
          <p:spPr>
            <a:xfrm>
              <a:off x="4667564" y="3899299"/>
              <a:ext cx="4754732" cy="9594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4675468" y="3900259"/>
              <a:ext cx="942432" cy="954636"/>
              <a:chOff x="4675468" y="3900259"/>
              <a:chExt cx="942432" cy="954636"/>
            </a:xfrm>
          </p:grpSpPr>
          <p:sp>
            <p:nvSpPr>
              <p:cNvPr id="60" name="Isosceles Triangle 59"/>
              <p:cNvSpPr/>
              <p:nvPr/>
            </p:nvSpPr>
            <p:spPr>
              <a:xfrm>
                <a:off x="5336675" y="3900259"/>
                <a:ext cx="281225" cy="954636"/>
              </a:xfrm>
              <a:prstGeom prst="triangle">
                <a:avLst>
                  <a:gd name="adj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675468" y="3900259"/>
                <a:ext cx="662097" cy="95367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echteck 160"/>
            <p:cNvSpPr/>
            <p:nvPr/>
          </p:nvSpPr>
          <p:spPr>
            <a:xfrm>
              <a:off x="5621302" y="4037573"/>
              <a:ext cx="365522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</a:rPr>
                <a:t>Views return serialized JSON which makes AJAX calls and managing state much simpler.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2339" y="4203436"/>
              <a:ext cx="360844" cy="360844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6209062" y="3897763"/>
            <a:ext cx="4754732" cy="958018"/>
            <a:chOff x="4667564" y="5002663"/>
            <a:chExt cx="4754732" cy="958018"/>
          </a:xfrm>
        </p:grpSpPr>
        <p:sp>
          <p:nvSpPr>
            <p:cNvPr id="63" name="Rechteck 53" descr="PresentationLoad.com"/>
            <p:cNvSpPr/>
            <p:nvPr/>
          </p:nvSpPr>
          <p:spPr>
            <a:xfrm>
              <a:off x="4667564" y="5002663"/>
              <a:ext cx="4754732" cy="9536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4675468" y="5006045"/>
              <a:ext cx="942432" cy="954636"/>
              <a:chOff x="4675468" y="5006045"/>
              <a:chExt cx="942432" cy="954636"/>
            </a:xfrm>
          </p:grpSpPr>
          <p:sp>
            <p:nvSpPr>
              <p:cNvPr id="68" name="Isosceles Triangle 67"/>
              <p:cNvSpPr/>
              <p:nvPr/>
            </p:nvSpPr>
            <p:spPr>
              <a:xfrm>
                <a:off x="5336675" y="5006045"/>
                <a:ext cx="281225" cy="954636"/>
              </a:xfrm>
              <a:prstGeom prst="triangle">
                <a:avLst>
                  <a:gd name="adj" fmla="val 0"/>
                </a:avLst>
              </a:prstGeom>
              <a:solidFill>
                <a:srgbClr val="C509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4675468" y="5006045"/>
                <a:ext cx="662097" cy="953676"/>
              </a:xfrm>
              <a:prstGeom prst="rect">
                <a:avLst/>
              </a:prstGeom>
              <a:solidFill>
                <a:srgbClr val="C509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Rechteck 162"/>
            <p:cNvSpPr/>
            <p:nvPr/>
          </p:nvSpPr>
          <p:spPr>
            <a:xfrm>
              <a:off x="5621302" y="5133783"/>
              <a:ext cx="365522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</a:rPr>
                <a:t>Built in session and token based </a:t>
              </a:r>
              <a:r>
                <a:rPr lang="en-US" sz="1200" dirty="0" err="1" smtClean="0">
                  <a:solidFill>
                    <a:schemeClr val="tx2"/>
                  </a:solidFill>
                </a:rPr>
                <a:t>authentcation</a:t>
              </a:r>
              <a:r>
                <a:rPr lang="en-US" sz="1200" dirty="0" smtClean="0">
                  <a:solidFill>
                    <a:schemeClr val="tx2"/>
                  </a:solidFill>
                </a:rPr>
                <a:t> with granular </a:t>
              </a:r>
              <a:r>
                <a:rPr lang="en-US" sz="1200" dirty="0" err="1" smtClean="0">
                  <a:solidFill>
                    <a:schemeClr val="tx2"/>
                  </a:solidFill>
                </a:rPr>
                <a:t>permssions</a:t>
              </a:r>
              <a:r>
                <a:rPr lang="en-US" sz="1200" dirty="0" smtClean="0">
                  <a:solidFill>
                    <a:schemeClr val="tx2"/>
                  </a:solidFill>
                </a:rPr>
                <a:t> on a per view basis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2685" y="5257800"/>
              <a:ext cx="482558" cy="4825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5577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14388" y="1004213"/>
            <a:ext cx="4164012" cy="430887"/>
          </a:xfrm>
        </p:spPr>
        <p:txBody>
          <a:bodyPr/>
          <a:lstStyle/>
          <a:p>
            <a:r>
              <a:rPr lang="en-US" sz="2400" dirty="0" err="1" smtClean="0">
                <a:solidFill>
                  <a:srgbClr val="000000"/>
                </a:solidFill>
              </a:rPr>
              <a:t>Django</a:t>
            </a:r>
            <a:r>
              <a:rPr lang="en-US" sz="2400" dirty="0" smtClean="0">
                <a:solidFill>
                  <a:srgbClr val="000000"/>
                </a:solidFill>
              </a:rPr>
              <a:t> Routing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759200" y="987425"/>
            <a:ext cx="8128000" cy="487362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from 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api.views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import 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EventAPIView</a:t>
            </a:r>
            <a:endParaRPr lang="en-US" sz="18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from 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rest_framework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import 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routers</a:t>
            </a:r>
            <a:b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router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= 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routers.DefaultRouter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()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router.register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r'events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', </a:t>
            </a:r>
            <a:b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EventAPIView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base_name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='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event_view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')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endParaRPr lang="en-US" sz="2000" dirty="0">
              <a:solidFill>
                <a:srgbClr val="000000"/>
              </a:solidFill>
              <a:cs typeface="Courier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814388" y="1435100"/>
            <a:ext cx="3932237" cy="3811588"/>
          </a:xfrm>
        </p:spPr>
        <p:txBody>
          <a:bodyPr>
            <a:normAutofit/>
          </a:bodyPr>
          <a:lstStyle/>
          <a:p>
            <a:r>
              <a:rPr lang="en-US" sz="2000" dirty="0"/>
              <a:t>[</a:t>
            </a:r>
            <a:r>
              <a:rPr lang="en-US" sz="2000" dirty="0" err="1"/>
              <a:t>projectname</a:t>
            </a:r>
            <a:r>
              <a:rPr lang="en-US" sz="2000" dirty="0"/>
              <a:t>]</a:t>
            </a:r>
            <a:r>
              <a:rPr lang="en-US" sz="2000" dirty="0"/>
              <a:t>/</a:t>
            </a:r>
            <a:br>
              <a:rPr lang="en-US" sz="2000" dirty="0"/>
            </a:br>
            <a:r>
              <a:rPr lang="en-US" sz="2000" dirty="0"/>
              <a:t>├── </a:t>
            </a:r>
            <a:r>
              <a:rPr lang="en-US" sz="2000" dirty="0" err="1"/>
              <a:t>api</a:t>
            </a:r>
            <a:r>
              <a:rPr lang="en-US" sz="2000" dirty="0"/>
              <a:t>/</a:t>
            </a:r>
            <a:br>
              <a:rPr lang="en-US" sz="2000" dirty="0"/>
            </a:br>
            <a:r>
              <a:rPr lang="en-US" sz="2000" dirty="0"/>
              <a:t>   ├── __</a:t>
            </a:r>
            <a:r>
              <a:rPr lang="en-US" sz="2000" dirty="0" err="1"/>
              <a:t>init</a:t>
            </a:r>
            <a:r>
              <a:rPr lang="en-US" sz="2000" dirty="0"/>
              <a:t>__.</a:t>
            </a:r>
            <a:r>
              <a:rPr lang="en-US" sz="2000" dirty="0" err="1"/>
              <a:t>py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├── </a:t>
            </a:r>
            <a:r>
              <a:rPr lang="en-US" sz="2000" dirty="0" err="1"/>
              <a:t>models.py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├── </a:t>
            </a:r>
            <a:r>
              <a:rPr lang="en-US" sz="2000" dirty="0" err="1"/>
              <a:t>serializers.py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├── </a:t>
            </a:r>
            <a:r>
              <a:rPr lang="en-US" sz="2000" dirty="0" err="1"/>
              <a:t>views.py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└── </a:t>
            </a:r>
            <a:r>
              <a:rPr lang="en-US" sz="2000" b="1" dirty="0" err="1" smtClean="0">
                <a:solidFill>
                  <a:schemeClr val="accent2"/>
                </a:solidFill>
              </a:rPr>
              <a:t>urls.py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├</a:t>
            </a:r>
            <a:r>
              <a:rPr lang="en-US" sz="2000" dirty="0"/>
              <a:t>── </a:t>
            </a:r>
            <a:r>
              <a:rPr lang="en-US" sz="2000" dirty="0" smtClean="0"/>
              <a:t>[</a:t>
            </a:r>
            <a:r>
              <a:rPr lang="en-US" sz="2000" dirty="0" err="1" smtClean="0"/>
              <a:t>projectname</a:t>
            </a:r>
            <a:r>
              <a:rPr lang="en-US" sz="2000" dirty="0" smtClean="0"/>
              <a:t>]/</a:t>
            </a:r>
            <a:br>
              <a:rPr lang="en-US" sz="2000" dirty="0" smtClean="0"/>
            </a:br>
            <a:r>
              <a:rPr lang="en-US" sz="2000" dirty="0" smtClean="0"/>
              <a:t>   </a:t>
            </a:r>
            <a:r>
              <a:rPr lang="en-US" sz="2000" dirty="0"/>
              <a:t>└── </a:t>
            </a:r>
            <a:r>
              <a:rPr lang="en-US" sz="2000" dirty="0" err="1" smtClean="0"/>
              <a:t>urls.py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53308-F9C5-4FCB-8415-6DEE77C16A3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00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14388" y="1004213"/>
            <a:ext cx="4164012" cy="430887"/>
          </a:xfrm>
        </p:spPr>
        <p:txBody>
          <a:bodyPr/>
          <a:lstStyle/>
          <a:p>
            <a:r>
              <a:rPr lang="en-US" sz="2400" dirty="0" err="1" smtClean="0">
                <a:solidFill>
                  <a:srgbClr val="000000"/>
                </a:solidFill>
              </a:rPr>
              <a:t>Django</a:t>
            </a:r>
            <a:r>
              <a:rPr lang="en-US" sz="2400" dirty="0" smtClean="0">
                <a:solidFill>
                  <a:srgbClr val="000000"/>
                </a:solidFill>
              </a:rPr>
              <a:t> Routing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759200" y="987425"/>
            <a:ext cx="8128000" cy="4873625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from 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django.conf.urls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import include, 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url</a:t>
            </a:r>
            <a:endParaRPr lang="en-US" sz="18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from 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django.views.generic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import 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TemplateView</a:t>
            </a:r>
            <a:endParaRPr lang="en-US" sz="1800" dirty="0">
              <a:solidFill>
                <a:srgbClr val="000000"/>
              </a:solidFill>
              <a:latin typeface="Courier"/>
              <a:cs typeface="Courier"/>
            </a:endParaRPr>
          </a:p>
          <a:p>
            <a:endParaRPr lang="en-US" sz="18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from 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api.urls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import router</a:t>
            </a:r>
          </a:p>
          <a:p>
            <a:endParaRPr lang="en-US" sz="18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urlpatterns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= [</a:t>
            </a:r>
          </a:p>
          <a:p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(r'^$', 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TemplateView.as_view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</a:p>
          <a:p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template_name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='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index.html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'))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,</a:t>
            </a:r>
            <a:endParaRPr lang="en-US" sz="18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   # 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Include API 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views</a:t>
            </a:r>
          </a:p>
          <a:p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url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(r'^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api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/v1/'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, include(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router.urls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), 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='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api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-root'),</a:t>
            </a:r>
          </a:p>
          <a:p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]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814388" y="1435100"/>
            <a:ext cx="3932237" cy="3811588"/>
          </a:xfrm>
        </p:spPr>
        <p:txBody>
          <a:bodyPr>
            <a:normAutofit/>
          </a:bodyPr>
          <a:lstStyle/>
          <a:p>
            <a:r>
              <a:rPr lang="en-US" sz="2000" dirty="0"/>
              <a:t>[</a:t>
            </a:r>
            <a:r>
              <a:rPr lang="en-US" sz="2000" dirty="0" err="1"/>
              <a:t>projectname</a:t>
            </a:r>
            <a:r>
              <a:rPr lang="en-US" sz="2000" dirty="0"/>
              <a:t>]</a:t>
            </a:r>
            <a:r>
              <a:rPr lang="en-US" sz="2000" dirty="0"/>
              <a:t>/</a:t>
            </a:r>
            <a:br>
              <a:rPr lang="en-US" sz="2000" dirty="0"/>
            </a:br>
            <a:r>
              <a:rPr lang="en-US" sz="2000" dirty="0"/>
              <a:t>├── </a:t>
            </a:r>
            <a:r>
              <a:rPr lang="en-US" sz="2000" dirty="0" err="1"/>
              <a:t>api</a:t>
            </a:r>
            <a:r>
              <a:rPr lang="en-US" sz="2000" dirty="0"/>
              <a:t>/</a:t>
            </a:r>
            <a:br>
              <a:rPr lang="en-US" sz="2000" dirty="0"/>
            </a:br>
            <a:r>
              <a:rPr lang="en-US" sz="2000" dirty="0"/>
              <a:t>   ├── __</a:t>
            </a:r>
            <a:r>
              <a:rPr lang="en-US" sz="2000" dirty="0" err="1"/>
              <a:t>init</a:t>
            </a:r>
            <a:r>
              <a:rPr lang="en-US" sz="2000" dirty="0"/>
              <a:t>__.</a:t>
            </a:r>
            <a:r>
              <a:rPr lang="en-US" sz="2000" dirty="0" err="1"/>
              <a:t>py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├── </a:t>
            </a:r>
            <a:r>
              <a:rPr lang="en-US" sz="2000" dirty="0" err="1"/>
              <a:t>models.py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├── </a:t>
            </a:r>
            <a:r>
              <a:rPr lang="en-US" sz="2000" dirty="0" err="1"/>
              <a:t>serializers.py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├── </a:t>
            </a:r>
            <a:r>
              <a:rPr lang="en-US" sz="2000" dirty="0" err="1"/>
              <a:t>views.py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└── </a:t>
            </a:r>
            <a:r>
              <a:rPr lang="en-US" sz="2000" dirty="0" err="1" smtClean="0"/>
              <a:t>urls.py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├</a:t>
            </a:r>
            <a:r>
              <a:rPr lang="en-US" sz="2000" dirty="0"/>
              <a:t>── </a:t>
            </a:r>
            <a:r>
              <a:rPr lang="en-US" sz="2000" dirty="0" smtClean="0"/>
              <a:t>[</a:t>
            </a:r>
            <a:r>
              <a:rPr lang="en-US" sz="2000" dirty="0" err="1" smtClean="0"/>
              <a:t>projectname</a:t>
            </a:r>
            <a:r>
              <a:rPr lang="en-US" sz="2000" dirty="0" smtClean="0"/>
              <a:t>]/</a:t>
            </a:r>
            <a:br>
              <a:rPr lang="en-US" sz="2000" dirty="0" smtClean="0"/>
            </a:br>
            <a:r>
              <a:rPr lang="en-US" sz="2000" dirty="0" smtClean="0"/>
              <a:t>   </a:t>
            </a:r>
            <a:r>
              <a:rPr lang="en-US" sz="2000" dirty="0"/>
              <a:t>└── </a:t>
            </a:r>
            <a:r>
              <a:rPr lang="en-US" sz="2000" b="1" dirty="0" err="1" smtClean="0">
                <a:solidFill>
                  <a:schemeClr val="accent2"/>
                </a:solidFill>
              </a:rPr>
              <a:t>urls.py</a:t>
            </a:r>
            <a:r>
              <a:rPr lang="en-US" sz="2000" b="1" dirty="0">
                <a:solidFill>
                  <a:schemeClr val="accent2"/>
                </a:solidFill>
              </a:rPr>
              <a:t/>
            </a:r>
            <a:br>
              <a:rPr lang="en-US" sz="2000" b="1" dirty="0">
                <a:solidFill>
                  <a:schemeClr val="accent2"/>
                </a:solidFill>
              </a:rPr>
            </a:b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53308-F9C5-4FCB-8415-6DEE77C16A3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78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14388" y="1004213"/>
            <a:ext cx="4164012" cy="430887"/>
          </a:xfrm>
        </p:spPr>
        <p:txBody>
          <a:bodyPr/>
          <a:lstStyle/>
          <a:p>
            <a:r>
              <a:rPr lang="en-US" sz="2400" dirty="0" smtClean="0">
                <a:solidFill>
                  <a:srgbClr val="000000"/>
                </a:solidFill>
              </a:rPr>
              <a:t>The Model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759200" y="987425"/>
            <a:ext cx="8128000" cy="487362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f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rom 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django.db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import models</a:t>
            </a:r>
            <a:b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class Event(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models.Model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	name = 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models.CharField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max_length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=100)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description = 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models.TextField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location = 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models.CharField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max_length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=100)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created = 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models.DateTimeField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auto_now_add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=True)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updated = 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models.DateTimeField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auto_now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=True)</a:t>
            </a:r>
            <a:endParaRPr lang="en-US" sz="18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814388" y="1435100"/>
            <a:ext cx="3932237" cy="3811588"/>
          </a:xfrm>
        </p:spPr>
        <p:txBody>
          <a:bodyPr>
            <a:normAutofit/>
          </a:bodyPr>
          <a:lstStyle/>
          <a:p>
            <a:r>
              <a:rPr lang="en-US" sz="2000" dirty="0"/>
              <a:t>[</a:t>
            </a:r>
            <a:r>
              <a:rPr lang="en-US" sz="2000" dirty="0" err="1"/>
              <a:t>projectname</a:t>
            </a:r>
            <a:r>
              <a:rPr lang="en-US" sz="2000" dirty="0"/>
              <a:t>]</a:t>
            </a:r>
            <a:r>
              <a:rPr lang="en-US" sz="2000" dirty="0"/>
              <a:t>/</a:t>
            </a:r>
            <a:br>
              <a:rPr lang="en-US" sz="2000" dirty="0"/>
            </a:br>
            <a:r>
              <a:rPr lang="en-US" sz="2000" dirty="0"/>
              <a:t>├── </a:t>
            </a:r>
            <a:r>
              <a:rPr lang="en-US" sz="2000" dirty="0" err="1"/>
              <a:t>api</a:t>
            </a:r>
            <a:r>
              <a:rPr lang="en-US" sz="2000" dirty="0"/>
              <a:t>/</a:t>
            </a:r>
            <a:br>
              <a:rPr lang="en-US" sz="2000" dirty="0"/>
            </a:br>
            <a:r>
              <a:rPr lang="en-US" sz="2000" dirty="0"/>
              <a:t>   ├── __</a:t>
            </a:r>
            <a:r>
              <a:rPr lang="en-US" sz="2000" dirty="0" err="1"/>
              <a:t>init</a:t>
            </a:r>
            <a:r>
              <a:rPr lang="en-US" sz="2000" dirty="0"/>
              <a:t>__.</a:t>
            </a:r>
            <a:r>
              <a:rPr lang="en-US" sz="2000" dirty="0" err="1"/>
              <a:t>py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├── </a:t>
            </a:r>
            <a:r>
              <a:rPr lang="en-US" sz="2000" b="1" dirty="0" err="1">
                <a:solidFill>
                  <a:schemeClr val="accent2"/>
                </a:solidFill>
              </a:rPr>
              <a:t>models.py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├── </a:t>
            </a:r>
            <a:r>
              <a:rPr lang="en-US" sz="2000" dirty="0" err="1"/>
              <a:t>serializers.py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├── </a:t>
            </a:r>
            <a:r>
              <a:rPr lang="en-US" sz="2000" dirty="0" err="1"/>
              <a:t>views.py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└── </a:t>
            </a:r>
            <a:r>
              <a:rPr lang="en-US" sz="2000" dirty="0" err="1" smtClean="0"/>
              <a:t>urls.py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53308-F9C5-4FCB-8415-6DEE77C16A3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46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73100" y="4035425"/>
            <a:ext cx="3390900" cy="543739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Introductions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53308-F9C5-4FCB-8415-6DEE77C16A3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 descr="2001Comput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0"/>
            <a:ext cx="8648700" cy="64865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3100" y="4572000"/>
            <a:ext cx="497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FFFF"/>
                </a:solidFill>
              </a:rPr>
              <a:t>“Affirmative Dave, I read you”</a:t>
            </a:r>
            <a:endParaRPr lang="en-US" sz="24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863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14388" y="1004213"/>
            <a:ext cx="4164012" cy="430887"/>
          </a:xfrm>
        </p:spPr>
        <p:txBody>
          <a:bodyPr/>
          <a:lstStyle/>
          <a:p>
            <a:r>
              <a:rPr lang="en-US" sz="2400" dirty="0" smtClean="0">
                <a:solidFill>
                  <a:srgbClr val="000000"/>
                </a:solidFill>
              </a:rPr>
              <a:t>The </a:t>
            </a:r>
            <a:r>
              <a:rPr lang="en-US" sz="2400" dirty="0" err="1" smtClean="0">
                <a:solidFill>
                  <a:srgbClr val="000000"/>
                </a:solidFill>
              </a:rPr>
              <a:t>Serializer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759200" y="987425"/>
            <a:ext cx="8128000" cy="4873625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from 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api.models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import Event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from 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rest_framework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import 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serializers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class 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EventSerializer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serializers.ModelSerializer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	class Meta:</a:t>
            </a:r>
          </a:p>
          <a:p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	model = Event</a:t>
            </a:r>
          </a:p>
          <a:p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	fields = ‘__all__’</a:t>
            </a:r>
            <a:endParaRPr lang="en-US" sz="18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814388" y="1435100"/>
            <a:ext cx="3932237" cy="3811588"/>
          </a:xfrm>
        </p:spPr>
        <p:txBody>
          <a:bodyPr>
            <a:normAutofit/>
          </a:bodyPr>
          <a:lstStyle/>
          <a:p>
            <a:r>
              <a:rPr lang="en-US" sz="2000" dirty="0"/>
              <a:t>[</a:t>
            </a:r>
            <a:r>
              <a:rPr lang="en-US" sz="2000" dirty="0" err="1"/>
              <a:t>projectname</a:t>
            </a:r>
            <a:r>
              <a:rPr lang="en-US" sz="2000" dirty="0"/>
              <a:t>]</a:t>
            </a:r>
            <a:r>
              <a:rPr lang="en-US" sz="2000" dirty="0"/>
              <a:t>/</a:t>
            </a:r>
            <a:br>
              <a:rPr lang="en-US" sz="2000" dirty="0"/>
            </a:br>
            <a:r>
              <a:rPr lang="en-US" sz="2000" dirty="0"/>
              <a:t>├── </a:t>
            </a:r>
            <a:r>
              <a:rPr lang="en-US" sz="2000" dirty="0" err="1"/>
              <a:t>api</a:t>
            </a:r>
            <a:r>
              <a:rPr lang="en-US" sz="2000" dirty="0"/>
              <a:t>/</a:t>
            </a:r>
            <a:br>
              <a:rPr lang="en-US" sz="2000" dirty="0"/>
            </a:br>
            <a:r>
              <a:rPr lang="en-US" sz="2000" dirty="0"/>
              <a:t>   ├── __</a:t>
            </a:r>
            <a:r>
              <a:rPr lang="en-US" sz="2000" dirty="0" err="1"/>
              <a:t>init</a:t>
            </a:r>
            <a:r>
              <a:rPr lang="en-US" sz="2000" dirty="0"/>
              <a:t>__.</a:t>
            </a:r>
            <a:r>
              <a:rPr lang="en-US" sz="2000" dirty="0" err="1"/>
              <a:t>py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├── </a:t>
            </a:r>
            <a:r>
              <a:rPr lang="en-US" sz="2000" dirty="0" err="1"/>
              <a:t>models.py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├── </a:t>
            </a:r>
            <a:r>
              <a:rPr lang="en-US" sz="2000" b="1" dirty="0" err="1">
                <a:solidFill>
                  <a:schemeClr val="accent2"/>
                </a:solidFill>
              </a:rPr>
              <a:t>serializers.py</a:t>
            </a:r>
            <a:r>
              <a:rPr lang="en-US" sz="2000" b="1" dirty="0">
                <a:solidFill>
                  <a:schemeClr val="accent2"/>
                </a:solidFill>
              </a:rPr>
              <a:t/>
            </a:r>
            <a:br>
              <a:rPr lang="en-US" sz="2000" b="1" dirty="0">
                <a:solidFill>
                  <a:schemeClr val="accent2"/>
                </a:solidFill>
              </a:rPr>
            </a:br>
            <a:r>
              <a:rPr lang="en-US" sz="2000" dirty="0"/>
              <a:t>   ├── </a:t>
            </a:r>
            <a:r>
              <a:rPr lang="en-US" sz="2000" dirty="0" err="1"/>
              <a:t>views.py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└── </a:t>
            </a:r>
            <a:r>
              <a:rPr lang="en-US" sz="2000" dirty="0" err="1" smtClean="0"/>
              <a:t>urls.py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53308-F9C5-4FCB-8415-6DEE77C16A3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46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14388" y="1004213"/>
            <a:ext cx="4164012" cy="430887"/>
          </a:xfrm>
        </p:spPr>
        <p:txBody>
          <a:bodyPr/>
          <a:lstStyle/>
          <a:p>
            <a:r>
              <a:rPr lang="en-US" sz="2400" dirty="0" smtClean="0">
                <a:solidFill>
                  <a:srgbClr val="000000"/>
                </a:solidFill>
              </a:rPr>
              <a:t>The View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759200" y="987425"/>
            <a:ext cx="8128000" cy="4873625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from 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api.models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import Event</a:t>
            </a:r>
          </a:p>
          <a:p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f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rom 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api.serializers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import 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EventSerializer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f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rom 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rest_framework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import 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viewsets</a:t>
            </a:r>
            <a:endParaRPr lang="en-US" sz="1800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/>
            </a:r>
            <a:b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class 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EventAPIView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viewset.ModelViewSet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):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queryset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Event.objects.all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serializer_class</a:t>
            </a:r>
            <a:r>
              <a:rPr lang="en-US" sz="1800" dirty="0" smtClean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US" sz="1800" dirty="0" err="1" smtClean="0">
                <a:solidFill>
                  <a:srgbClr val="000000"/>
                </a:solidFill>
                <a:latin typeface="Courier"/>
                <a:cs typeface="Courier"/>
              </a:rPr>
              <a:t>EventSerializer</a:t>
            </a:r>
            <a:endParaRPr lang="en-US" sz="18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814388" y="1435100"/>
            <a:ext cx="3932237" cy="3811588"/>
          </a:xfrm>
        </p:spPr>
        <p:txBody>
          <a:bodyPr>
            <a:normAutofit/>
          </a:bodyPr>
          <a:lstStyle/>
          <a:p>
            <a:r>
              <a:rPr lang="en-US" sz="2000" dirty="0"/>
              <a:t>[</a:t>
            </a:r>
            <a:r>
              <a:rPr lang="en-US" sz="2000" dirty="0" err="1"/>
              <a:t>projectname</a:t>
            </a:r>
            <a:r>
              <a:rPr lang="en-US" sz="2000" dirty="0"/>
              <a:t>]</a:t>
            </a:r>
            <a:r>
              <a:rPr lang="en-US" sz="2000" dirty="0"/>
              <a:t>/</a:t>
            </a:r>
            <a:br>
              <a:rPr lang="en-US" sz="2000" dirty="0"/>
            </a:br>
            <a:r>
              <a:rPr lang="en-US" sz="2000" dirty="0"/>
              <a:t>├── </a:t>
            </a:r>
            <a:r>
              <a:rPr lang="en-US" sz="2000" dirty="0" err="1"/>
              <a:t>api</a:t>
            </a:r>
            <a:r>
              <a:rPr lang="en-US" sz="2000" dirty="0"/>
              <a:t>/</a:t>
            </a:r>
            <a:br>
              <a:rPr lang="en-US" sz="2000" dirty="0"/>
            </a:br>
            <a:r>
              <a:rPr lang="en-US" sz="2000" dirty="0"/>
              <a:t>   ├── __</a:t>
            </a:r>
            <a:r>
              <a:rPr lang="en-US" sz="2000" dirty="0" err="1"/>
              <a:t>init</a:t>
            </a:r>
            <a:r>
              <a:rPr lang="en-US" sz="2000" dirty="0"/>
              <a:t>__.</a:t>
            </a:r>
            <a:r>
              <a:rPr lang="en-US" sz="2000" dirty="0" err="1"/>
              <a:t>py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├── </a:t>
            </a:r>
            <a:r>
              <a:rPr lang="en-US" sz="2000" dirty="0" err="1"/>
              <a:t>models.py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├── </a:t>
            </a:r>
            <a:r>
              <a:rPr lang="en-US" sz="2000" dirty="0" err="1"/>
              <a:t>serializers.py</a:t>
            </a:r>
            <a:r>
              <a:rPr lang="en-US" sz="2000" b="1" dirty="0">
                <a:solidFill>
                  <a:schemeClr val="accent2"/>
                </a:solidFill>
              </a:rPr>
              <a:t/>
            </a:r>
            <a:br>
              <a:rPr lang="en-US" sz="2000" b="1" dirty="0">
                <a:solidFill>
                  <a:schemeClr val="accent2"/>
                </a:solidFill>
              </a:rPr>
            </a:br>
            <a:r>
              <a:rPr lang="en-US" sz="2000" dirty="0"/>
              <a:t>   ├── </a:t>
            </a:r>
            <a:r>
              <a:rPr lang="en-US" sz="2000" b="1" dirty="0" err="1">
                <a:solidFill>
                  <a:srgbClr val="A90533"/>
                </a:solidFill>
              </a:rPr>
              <a:t>views.py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└── </a:t>
            </a:r>
            <a:r>
              <a:rPr lang="en-US" sz="2000" dirty="0" err="1" smtClean="0"/>
              <a:t>urls.py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53308-F9C5-4FCB-8415-6DEE77C16A3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56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448800" y="6126163"/>
            <a:ext cx="2743200" cy="365125"/>
          </a:xfrm>
        </p:spPr>
        <p:txBody>
          <a:bodyPr/>
          <a:lstStyle/>
          <a:p>
            <a:fld id="{DD253308-F9C5-4FCB-8415-6DEE77C16A3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51300" y="2197100"/>
            <a:ext cx="34451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</a:rPr>
              <a:t>Voila!</a:t>
            </a:r>
            <a:endParaRPr lang="en-US" sz="96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4064000"/>
            <a:ext cx="985398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FF"/>
                </a:solidFill>
              </a:rPr>
              <a:t>We now have a full CRUD endpoint at /</a:t>
            </a:r>
            <a:r>
              <a:rPr lang="en-US" sz="3200" dirty="0" err="1" smtClean="0">
                <a:solidFill>
                  <a:srgbClr val="FFFFFF"/>
                </a:solidFill>
              </a:rPr>
              <a:t>api</a:t>
            </a:r>
            <a:r>
              <a:rPr lang="en-US" sz="3200" dirty="0" smtClean="0">
                <a:solidFill>
                  <a:srgbClr val="FFFFFF"/>
                </a:solidFill>
              </a:rPr>
              <a:t>/v1/events/</a:t>
            </a:r>
            <a:endParaRPr 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155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0" y="4521111"/>
            <a:ext cx="10515600" cy="600164"/>
          </a:xfrm>
        </p:spPr>
        <p:txBody>
          <a:bodyPr/>
          <a:lstStyle/>
          <a:p>
            <a:r>
              <a:rPr lang="en-US" sz="3600" dirty="0" smtClean="0"/>
              <a:t>On to the fun part!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4850" y="5148263"/>
            <a:ext cx="10515600" cy="1500187"/>
          </a:xfrm>
        </p:spPr>
        <p:txBody>
          <a:bodyPr/>
          <a:lstStyle/>
          <a:p>
            <a:r>
              <a:rPr lang="en-US" dirty="0" smtClean="0"/>
              <a:t>React, </a:t>
            </a:r>
            <a:r>
              <a:rPr lang="en-US" dirty="0" err="1" smtClean="0"/>
              <a:t>Redux</a:t>
            </a:r>
            <a:r>
              <a:rPr lang="en-US" dirty="0" smtClean="0"/>
              <a:t>, and Router (R</a:t>
            </a:r>
            <a:r>
              <a:rPr lang="en-US" baseline="30000" dirty="0" smtClean="0"/>
              <a:t>3</a:t>
            </a:r>
            <a:r>
              <a:rPr lang="en-US" dirty="0" smtClean="0"/>
              <a:t>?)</a:t>
            </a:r>
            <a:endParaRPr lang="en-US" dirty="0"/>
          </a:p>
        </p:txBody>
      </p:sp>
      <p:pic>
        <p:nvPicPr>
          <p:cNvPr id="4" name="Picture 3" descr="react-logo-1000-transpar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013200"/>
            <a:ext cx="2209800" cy="22098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8377838" y="1596930"/>
            <a:ext cx="1833818" cy="1841058"/>
            <a:chOff x="6832508" y="2562130"/>
            <a:chExt cx="1833818" cy="1841058"/>
          </a:xfrm>
          <a:solidFill>
            <a:schemeClr val="accent2"/>
          </a:solidFill>
        </p:grpSpPr>
        <p:grpSp>
          <p:nvGrpSpPr>
            <p:cNvPr id="7" name="Group 6"/>
            <p:cNvGrpSpPr/>
            <p:nvPr/>
          </p:nvGrpSpPr>
          <p:grpSpPr>
            <a:xfrm>
              <a:off x="6832508" y="2562131"/>
              <a:ext cx="1833818" cy="1841057"/>
              <a:chOff x="4953000" y="2687598"/>
              <a:chExt cx="1371600" cy="1377015"/>
            </a:xfrm>
            <a:grpFill/>
          </p:grpSpPr>
          <p:sp>
            <p:nvSpPr>
              <p:cNvPr id="9" name="Rectangle 8"/>
              <p:cNvSpPr/>
              <p:nvPr/>
            </p:nvSpPr>
            <p:spPr>
              <a:xfrm>
                <a:off x="4953000" y="2687598"/>
                <a:ext cx="1371600" cy="1371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endParaRPr lang="en-US" sz="1000" dirty="0">
                  <a:solidFill>
                    <a:schemeClr val="bg1">
                      <a:alpha val="50000"/>
                    </a:schemeClr>
                  </a:solidFill>
                  <a:latin typeface="Arial Narrow" pitchFamily="34" charset="0"/>
                  <a:cs typeface="Helvetica" pitchFamily="34" charset="0"/>
                </a:endParaRPr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>
                <a:off x="4953000" y="3407717"/>
                <a:ext cx="761999" cy="656896"/>
              </a:xfrm>
              <a:prstGeom prst="triangle">
                <a:avLst>
                  <a:gd name="adj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alpha val="50000"/>
                    </a:schemeClr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32508" y="2562130"/>
              <a:ext cx="1833818" cy="1833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endParaRPr lang="en-US" sz="1400" b="1" dirty="0">
                <a:solidFill>
                  <a:schemeClr val="bg1"/>
                </a:solidFill>
                <a:latin typeface="Garamond" panose="02020404030301010803" pitchFamily="18" charset="0"/>
              </a:endParaRPr>
            </a:p>
            <a:p>
              <a:pPr algn="ctr"/>
              <a:r>
                <a:rPr lang="en-US" sz="2400" dirty="0" err="1" smtClean="0">
                  <a:solidFill>
                    <a:schemeClr val="bg1"/>
                  </a:solidFill>
                  <a:latin typeface="Garamond" panose="02020404030301010803" pitchFamily="18" charset="0"/>
                </a:rPr>
                <a:t>Redux</a:t>
              </a:r>
              <a:r>
                <a:rPr lang="en-US" sz="2400" dirty="0" smtClean="0">
                  <a:solidFill>
                    <a:schemeClr val="bg1"/>
                  </a:solidFill>
                  <a:latin typeface="Garamond" panose="02020404030301010803" pitchFamily="18" charset="0"/>
                </a:rPr>
                <a:t> | React Router</a:t>
              </a:r>
              <a:endParaRPr lang="en-US" sz="2400" dirty="0">
                <a:solidFill>
                  <a:schemeClr val="bg1"/>
                </a:solidFill>
                <a:latin typeface="Garamond" panose="02020404030301010803" pitchFamily="18" charset="0"/>
              </a:endParaRPr>
            </a:p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984687" y="1596932"/>
            <a:ext cx="2001599" cy="1841057"/>
            <a:chOff x="530586" y="2562131"/>
            <a:chExt cx="2001599" cy="1841057"/>
          </a:xfrm>
        </p:grpSpPr>
        <p:grpSp>
          <p:nvGrpSpPr>
            <p:cNvPr id="12" name="Group 11"/>
            <p:cNvGrpSpPr/>
            <p:nvPr/>
          </p:nvGrpSpPr>
          <p:grpSpPr>
            <a:xfrm>
              <a:off x="530586" y="2562131"/>
              <a:ext cx="1833818" cy="1841057"/>
              <a:chOff x="6063884" y="4293464"/>
              <a:chExt cx="1371600" cy="1377015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6063884" y="4293464"/>
                <a:ext cx="1371600" cy="1377015"/>
                <a:chOff x="4953000" y="2687598"/>
                <a:chExt cx="1371600" cy="1377015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4953000" y="2687598"/>
                  <a:ext cx="1371600" cy="13716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:endParaRPr lang="en-US" sz="1000" dirty="0">
                    <a:solidFill>
                      <a:schemeClr val="bg1">
                        <a:alpha val="50000"/>
                      </a:schemeClr>
                    </a:solidFill>
                    <a:latin typeface="Arial Narrow" pitchFamily="34" charset="0"/>
                    <a:cs typeface="Helvetica" pitchFamily="34" charset="0"/>
                  </a:endParaRPr>
                </a:p>
              </p:txBody>
            </p:sp>
            <p:sp>
              <p:nvSpPr>
                <p:cNvPr id="17" name="Isosceles Triangle 16"/>
                <p:cNvSpPr/>
                <p:nvPr/>
              </p:nvSpPr>
              <p:spPr>
                <a:xfrm>
                  <a:off x="4953000" y="3407717"/>
                  <a:ext cx="761999" cy="656896"/>
                </a:xfrm>
                <a:prstGeom prst="triangle">
                  <a:avLst>
                    <a:gd name="adj" fmla="val 0"/>
                  </a:avLst>
                </a:prstGeom>
                <a:solidFill>
                  <a:srgbClr val="000000">
                    <a:alpha val="1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>
                        <a:alpha val="50000"/>
                      </a:schemeClr>
                    </a:solidFill>
                  </a:endParaRPr>
                </a:p>
              </p:txBody>
            </p:sp>
          </p:grpSp>
          <p:sp>
            <p:nvSpPr>
              <p:cNvPr id="15" name="Rectangle 14"/>
              <p:cNvSpPr/>
              <p:nvPr/>
            </p:nvSpPr>
            <p:spPr>
              <a:xfrm>
                <a:off x="6063884" y="4293464"/>
                <a:ext cx="1371600" cy="1371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endParaRPr lang="en-US" sz="1400" b="1" dirty="0">
                  <a:solidFill>
                    <a:schemeClr val="bg1">
                      <a:alpha val="50000"/>
                    </a:schemeClr>
                  </a:solidFill>
                  <a:latin typeface="Garamond" panose="02020404030301010803" pitchFamily="18" charset="0"/>
                </a:endParaRPr>
              </a:p>
              <a:p>
                <a:pPr algn="ctr"/>
                <a:r>
                  <a:rPr lang="en-US" sz="2400" dirty="0" err="1">
                    <a:solidFill>
                      <a:schemeClr val="bg1">
                        <a:alpha val="50000"/>
                      </a:schemeClr>
                    </a:solidFill>
                    <a:latin typeface="Garamond" panose="02020404030301010803" pitchFamily="18" charset="0"/>
                  </a:rPr>
                  <a:t>D</a:t>
                </a:r>
                <a:r>
                  <a:rPr lang="en-US" sz="2400" dirty="0" err="1" smtClean="0">
                    <a:solidFill>
                      <a:schemeClr val="bg1">
                        <a:alpha val="50000"/>
                      </a:schemeClr>
                    </a:solidFill>
                    <a:latin typeface="Garamond" panose="02020404030301010803" pitchFamily="18" charset="0"/>
                  </a:rPr>
                  <a:t>jango</a:t>
                </a:r>
                <a:endParaRPr lang="en-US" sz="2400" dirty="0">
                  <a:solidFill>
                    <a:schemeClr val="bg1">
                      <a:alpha val="50000"/>
                    </a:schemeClr>
                  </a:solidFill>
                  <a:latin typeface="Garamond" panose="02020404030301010803" pitchFamily="18" charset="0"/>
                </a:endParaRPr>
              </a:p>
              <a:p>
                <a:pPr algn="ctr"/>
                <a:endParaRPr lang="en-US" sz="1400" b="1" dirty="0">
                  <a:solidFill>
                    <a:schemeClr val="bg1">
                      <a:alpha val="50000"/>
                    </a:schemeClr>
                  </a:solidFill>
                </a:endParaRPr>
              </a:p>
            </p:txBody>
          </p:sp>
        </p:grpSp>
        <p:sp>
          <p:nvSpPr>
            <p:cNvPr id="13" name="Isosceles Triangle 12"/>
            <p:cNvSpPr/>
            <p:nvPr/>
          </p:nvSpPr>
          <p:spPr>
            <a:xfrm rot="5400000">
              <a:off x="2178061" y="3407847"/>
              <a:ext cx="540467" cy="167781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alpha val="50000"/>
                  </a:schemeClr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108692" y="1596932"/>
            <a:ext cx="2001599" cy="1841057"/>
            <a:chOff x="2631226" y="2562131"/>
            <a:chExt cx="2001599" cy="1841057"/>
          </a:xfrm>
          <a:solidFill>
            <a:schemeClr val="bg1">
              <a:lumMod val="50000"/>
            </a:schemeClr>
          </a:solidFill>
        </p:grpSpPr>
        <p:grpSp>
          <p:nvGrpSpPr>
            <p:cNvPr id="19" name="Group 18"/>
            <p:cNvGrpSpPr/>
            <p:nvPr/>
          </p:nvGrpSpPr>
          <p:grpSpPr>
            <a:xfrm>
              <a:off x="2631226" y="2562131"/>
              <a:ext cx="1833818" cy="1841057"/>
              <a:chOff x="6063884" y="4293464"/>
              <a:chExt cx="1371600" cy="1377015"/>
            </a:xfrm>
            <a:grpFill/>
          </p:grpSpPr>
          <p:grpSp>
            <p:nvGrpSpPr>
              <p:cNvPr id="21" name="Group 20"/>
              <p:cNvGrpSpPr/>
              <p:nvPr/>
            </p:nvGrpSpPr>
            <p:grpSpPr>
              <a:xfrm>
                <a:off x="6063884" y="4293464"/>
                <a:ext cx="1371600" cy="1377015"/>
                <a:chOff x="4953000" y="2687598"/>
                <a:chExt cx="1371600" cy="1377015"/>
              </a:xfrm>
              <a:grpFill/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4953000" y="2687598"/>
                  <a:ext cx="1371600" cy="13716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:endParaRPr lang="en-US" sz="1000" dirty="0">
                    <a:solidFill>
                      <a:schemeClr val="bg1"/>
                    </a:solidFill>
                    <a:latin typeface="Arial Narrow" pitchFamily="34" charset="0"/>
                    <a:cs typeface="Helvetica" pitchFamily="34" charset="0"/>
                  </a:endParaRPr>
                </a:p>
              </p:txBody>
            </p:sp>
            <p:sp>
              <p:nvSpPr>
                <p:cNvPr id="24" name="Isosceles Triangle 23"/>
                <p:cNvSpPr/>
                <p:nvPr/>
              </p:nvSpPr>
              <p:spPr>
                <a:xfrm>
                  <a:off x="4953000" y="3407717"/>
                  <a:ext cx="761999" cy="656896"/>
                </a:xfrm>
                <a:prstGeom prst="triangle">
                  <a:avLst>
                    <a:gd name="adj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Rectangle 21"/>
              <p:cNvSpPr/>
              <p:nvPr/>
            </p:nvSpPr>
            <p:spPr>
              <a:xfrm>
                <a:off x="6063884" y="4293464"/>
                <a:ext cx="1371600" cy="1371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endParaRPr lang="en-US" sz="1400" b="1" dirty="0">
                  <a:solidFill>
                    <a:schemeClr val="lt1">
                      <a:alpha val="50000"/>
                    </a:schemeClr>
                  </a:solidFill>
                  <a:latin typeface="Garamond" panose="02020404030301010803" pitchFamily="18" charset="0"/>
                </a:endParaRPr>
              </a:p>
              <a:p>
                <a:pPr algn="ctr"/>
                <a:r>
                  <a:rPr lang="en-US" sz="2400" dirty="0" err="1" smtClean="0">
                    <a:solidFill>
                      <a:schemeClr val="lt1">
                        <a:alpha val="50000"/>
                      </a:schemeClr>
                    </a:solidFill>
                    <a:latin typeface="Garamond" panose="02020404030301010803" pitchFamily="18" charset="0"/>
                  </a:rPr>
                  <a:t>Django</a:t>
                </a:r>
                <a:r>
                  <a:rPr lang="en-US" sz="2400" dirty="0" smtClean="0">
                    <a:solidFill>
                      <a:schemeClr val="lt1">
                        <a:alpha val="50000"/>
                      </a:schemeClr>
                    </a:solidFill>
                    <a:latin typeface="Garamond" panose="02020404030301010803" pitchFamily="18" charset="0"/>
                  </a:rPr>
                  <a:t> REST</a:t>
                </a:r>
                <a:endParaRPr lang="en-US" sz="2400" dirty="0">
                  <a:solidFill>
                    <a:schemeClr val="lt1">
                      <a:alpha val="50000"/>
                    </a:schemeClr>
                  </a:solidFill>
                  <a:latin typeface="Garamond" panose="02020404030301010803" pitchFamily="18" charset="0"/>
                </a:endParaRPr>
              </a:p>
              <a:p>
                <a:pPr algn="ctr"/>
                <a:endParaRPr lang="en-US" sz="1400" b="1" dirty="0">
                  <a:solidFill>
                    <a:schemeClr val="lt1">
                      <a:alpha val="50000"/>
                    </a:schemeClr>
                  </a:solidFill>
                </a:endParaRPr>
              </a:p>
            </p:txBody>
          </p:sp>
        </p:grpSp>
        <p:sp>
          <p:nvSpPr>
            <p:cNvPr id="20" name="Isosceles Triangle 19"/>
            <p:cNvSpPr/>
            <p:nvPr/>
          </p:nvSpPr>
          <p:spPr>
            <a:xfrm rot="5400000">
              <a:off x="4278701" y="3407847"/>
              <a:ext cx="540467" cy="1677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223312" y="1596932"/>
            <a:ext cx="2001599" cy="1841057"/>
            <a:chOff x="4731867" y="2562131"/>
            <a:chExt cx="2001599" cy="1841057"/>
          </a:xfrm>
          <a:solidFill>
            <a:schemeClr val="accent2"/>
          </a:solidFill>
        </p:grpSpPr>
        <p:grpSp>
          <p:nvGrpSpPr>
            <p:cNvPr id="26" name="Group 25"/>
            <p:cNvGrpSpPr/>
            <p:nvPr/>
          </p:nvGrpSpPr>
          <p:grpSpPr>
            <a:xfrm>
              <a:off x="4731867" y="2562131"/>
              <a:ext cx="1833818" cy="1841057"/>
              <a:chOff x="6063884" y="4293464"/>
              <a:chExt cx="1371600" cy="1377015"/>
            </a:xfrm>
            <a:grpFill/>
          </p:grpSpPr>
          <p:grpSp>
            <p:nvGrpSpPr>
              <p:cNvPr id="28" name="Group 27"/>
              <p:cNvGrpSpPr/>
              <p:nvPr/>
            </p:nvGrpSpPr>
            <p:grpSpPr>
              <a:xfrm>
                <a:off x="6063884" y="4293464"/>
                <a:ext cx="1371600" cy="1377015"/>
                <a:chOff x="4953000" y="2687598"/>
                <a:chExt cx="1371600" cy="1377015"/>
              </a:xfrm>
              <a:grpFill/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4953000" y="2687598"/>
                  <a:ext cx="1371600" cy="13716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:endParaRPr lang="en-US" sz="1000" dirty="0">
                    <a:solidFill>
                      <a:schemeClr val="bg1"/>
                    </a:solidFill>
                    <a:latin typeface="Arial Narrow" pitchFamily="34" charset="0"/>
                    <a:cs typeface="Helvetica" pitchFamily="34" charset="0"/>
                  </a:endParaRPr>
                </a:p>
              </p:txBody>
            </p:sp>
            <p:sp>
              <p:nvSpPr>
                <p:cNvPr id="31" name="Isosceles Triangle 30"/>
                <p:cNvSpPr/>
                <p:nvPr/>
              </p:nvSpPr>
              <p:spPr>
                <a:xfrm>
                  <a:off x="4953000" y="3407717"/>
                  <a:ext cx="761999" cy="656896"/>
                </a:xfrm>
                <a:prstGeom prst="triangle">
                  <a:avLst>
                    <a:gd name="adj" fmla="val 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" name="Rectangle 28"/>
              <p:cNvSpPr/>
              <p:nvPr/>
            </p:nvSpPr>
            <p:spPr>
              <a:xfrm>
                <a:off x="6063884" y="4293464"/>
                <a:ext cx="1371600" cy="1371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endParaRPr lang="en-US" sz="1400" b="1" dirty="0">
                  <a:solidFill>
                    <a:schemeClr val="lt1">
                      <a:alpha val="50000"/>
                    </a:schemeClr>
                  </a:solidFill>
                  <a:latin typeface="Garamond" panose="02020404030301010803" pitchFamily="18" charset="0"/>
                </a:endParaRPr>
              </a:p>
              <a:p>
                <a:pPr algn="ctr"/>
                <a:r>
                  <a:rPr lang="en-US" sz="2400" dirty="0" smtClean="0">
                    <a:latin typeface="Garamond" panose="02020404030301010803" pitchFamily="18" charset="0"/>
                  </a:rPr>
                  <a:t>React</a:t>
                </a:r>
                <a:endParaRPr lang="en-US" sz="2400" dirty="0">
                  <a:latin typeface="Garamond" panose="02020404030301010803" pitchFamily="18" charset="0"/>
                </a:endParaRPr>
              </a:p>
              <a:p>
                <a:pPr algn="ctr"/>
                <a:endParaRPr lang="en-US" sz="1400" b="1" dirty="0">
                  <a:solidFill>
                    <a:schemeClr val="lt1">
                      <a:alpha val="50000"/>
                    </a:schemeClr>
                  </a:solidFill>
                </a:endParaRPr>
              </a:p>
            </p:txBody>
          </p:sp>
        </p:grpSp>
        <p:sp>
          <p:nvSpPr>
            <p:cNvPr id="27" name="Isosceles Triangle 26"/>
            <p:cNvSpPr/>
            <p:nvPr/>
          </p:nvSpPr>
          <p:spPr>
            <a:xfrm rot="5400000">
              <a:off x="6379342" y="3407847"/>
              <a:ext cx="540467" cy="1677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1017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731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Here’s what we’re going to do</a:t>
            </a:r>
            <a:r>
              <a:rPr lang="mr-IN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Configure an initial state for the client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Set up basic client-side routes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Connect components to the events API through AJAX calls via </a:t>
            </a:r>
            <a:r>
              <a:rPr lang="en-US" dirty="0" err="1" smtClean="0"/>
              <a:t>Redux</a:t>
            </a:r>
            <a:endParaRPr lang="en-US" dirty="0" smtClean="0"/>
          </a:p>
          <a:p>
            <a:pPr marL="800100" lvl="1" indent="-342900">
              <a:buFont typeface="Arial"/>
              <a:buChar char="•"/>
            </a:pPr>
            <a:r>
              <a:rPr lang="en-US" dirty="0" err="1" smtClean="0"/>
              <a:t>Redux</a:t>
            </a:r>
            <a:r>
              <a:rPr lang="en-US" dirty="0" smtClean="0"/>
              <a:t> allows for central management of your applications state via a central store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smtClean="0"/>
              <a:t>We will use </a:t>
            </a:r>
            <a:r>
              <a:rPr lang="en-US" dirty="0" err="1" smtClean="0"/>
              <a:t>redux-thunk</a:t>
            </a:r>
            <a:r>
              <a:rPr lang="en-US" dirty="0" smtClean="0"/>
              <a:t> middleware which allows action creators to return functions instead of an action. This is useful to delay the dispatch of an action or dispatch multiple actions.</a:t>
            </a:r>
          </a:p>
          <a:p>
            <a:pPr lvl="1"/>
            <a:endParaRPr lang="en-US" dirty="0" smtClean="0"/>
          </a:p>
          <a:p>
            <a:pPr algn="ctr"/>
            <a:r>
              <a:rPr lang="en-US" sz="3600" dirty="0" smtClean="0"/>
              <a:t>Sounds fun, right? Right!</a:t>
            </a:r>
          </a:p>
        </p:txBody>
      </p:sp>
    </p:spTree>
    <p:extLst>
      <p:ext uri="{BB962C8B-B14F-4D97-AF65-F5344CB8AC3E}">
        <p14:creationId xmlns:p14="http://schemas.microsoft.com/office/powerpoint/2010/main" val="419412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14388" y="1004213"/>
            <a:ext cx="4164012" cy="430887"/>
          </a:xfrm>
        </p:spPr>
        <p:txBody>
          <a:bodyPr/>
          <a:lstStyle/>
          <a:p>
            <a:r>
              <a:rPr lang="en-US" sz="2400" dirty="0" smtClean="0">
                <a:solidFill>
                  <a:srgbClr val="000000"/>
                </a:solidFill>
              </a:rPr>
              <a:t>Configure Store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759200" y="987425"/>
            <a:ext cx="8128000" cy="4873625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import 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{ 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applyMiddleware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createStore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} from '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redux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';</a:t>
            </a:r>
            <a:b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import 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ReduxThunk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from '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redux-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thunk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’;</a:t>
            </a:r>
            <a:b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import 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rootReducer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from './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redux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/reducers/index';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/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/ Initial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State</a:t>
            </a:r>
            <a:b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let 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initialState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{</a:t>
            </a:r>
            <a:b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 events: {</a:t>
            </a:r>
            <a:b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isLoading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: false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meetupEvent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: {}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results: [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]</a:t>
            </a:r>
            <a:b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 }</a:t>
            </a:r>
            <a:b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};</a:t>
            </a:r>
            <a:b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configureStore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createStore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b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rootReducer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initialState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applyMiddleware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ReduxThunk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b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endParaRPr lang="en-US" sz="16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814389" y="1435100"/>
            <a:ext cx="2589212" cy="3811588"/>
          </a:xfrm>
        </p:spPr>
        <p:txBody>
          <a:bodyPr>
            <a:normAutofit/>
          </a:bodyPr>
          <a:lstStyle/>
          <a:p>
            <a:r>
              <a:rPr lang="en-US" sz="2000" dirty="0"/>
              <a:t>[</a:t>
            </a:r>
            <a:r>
              <a:rPr lang="en-US" sz="2000" dirty="0" err="1"/>
              <a:t>projectname</a:t>
            </a:r>
            <a:r>
              <a:rPr lang="en-US" sz="2000" dirty="0"/>
              <a:t>]</a:t>
            </a:r>
            <a:r>
              <a:rPr lang="en-US" sz="2000" dirty="0"/>
              <a:t>/</a:t>
            </a:r>
            <a:br>
              <a:rPr lang="en-US" sz="2000" dirty="0"/>
            </a:br>
            <a:r>
              <a:rPr lang="en-US" sz="2000" dirty="0"/>
              <a:t>├── </a:t>
            </a:r>
            <a:r>
              <a:rPr lang="en-US" sz="2000" dirty="0" err="1" smtClean="0"/>
              <a:t>static_dev</a:t>
            </a:r>
            <a:r>
              <a:rPr lang="en-US" sz="2000" dirty="0" smtClean="0"/>
              <a:t>/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├── </a:t>
            </a:r>
            <a:r>
              <a:rPr lang="en-US" sz="2000" dirty="0" smtClean="0"/>
              <a:t>components</a:t>
            </a:r>
            <a:br>
              <a:rPr lang="en-US" sz="2000" dirty="0" smtClean="0"/>
            </a:br>
            <a:r>
              <a:rPr lang="en-US" sz="2000" dirty="0" smtClean="0"/>
              <a:t>   </a:t>
            </a:r>
            <a:r>
              <a:rPr lang="en-US" sz="2000" dirty="0"/>
              <a:t>├── </a:t>
            </a:r>
            <a:r>
              <a:rPr lang="en-US" sz="2000" dirty="0" err="1" smtClean="0"/>
              <a:t>redux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├── </a:t>
            </a:r>
            <a:r>
              <a:rPr lang="en-US" sz="2000" dirty="0" err="1" smtClean="0"/>
              <a:t>stylesheets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└</a:t>
            </a:r>
            <a:r>
              <a:rPr lang="en-US" sz="2000" dirty="0"/>
              <a:t>── </a:t>
            </a:r>
            <a:r>
              <a:rPr lang="en-US" sz="2000" b="1" dirty="0" err="1" smtClean="0">
                <a:solidFill>
                  <a:schemeClr val="accent2"/>
                </a:solidFill>
              </a:rPr>
              <a:t>index.js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53308-F9C5-4FCB-8415-6DEE77C16A3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56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14388" y="1004213"/>
            <a:ext cx="4164012" cy="430887"/>
          </a:xfrm>
        </p:spPr>
        <p:txBody>
          <a:bodyPr/>
          <a:lstStyle/>
          <a:p>
            <a:r>
              <a:rPr lang="en-US" sz="2400" dirty="0" smtClean="0">
                <a:solidFill>
                  <a:srgbClr val="000000"/>
                </a:solidFill>
              </a:rPr>
              <a:t>Routing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759200" y="987425"/>
            <a:ext cx="8128000" cy="4873625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import 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{ Provider } from 'react-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redux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’;</a:t>
            </a:r>
            <a:b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import 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{ render } from 'react-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dom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’;</a:t>
            </a:r>
            <a:b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import 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{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Router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, Route,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/>
            </a:r>
            <a:b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hashHistory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IndexRoute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} from 'react-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router’;</a:t>
            </a:r>
            <a:b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...</a:t>
            </a:r>
            <a:b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render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b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 &lt;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Provider store={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configureStore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}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&gt;</a:t>
            </a:r>
            <a:b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&lt;Router history=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{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hashHistory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}&gt;</a:t>
            </a:r>
            <a:b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&lt;Route path='/' component={App}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&gt;</a:t>
            </a:r>
            <a:b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             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IndexRoute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component={Home} /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&gt;</a:t>
            </a:r>
            <a:b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             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&lt;Route path='/events' component={Events}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&gt;</a:t>
            </a:r>
            <a:b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                 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&lt;Route path='/events/:</a:t>
            </a:r>
            <a:r>
              <a:rPr lang="en-US" sz="1600" dirty="0" err="1" smtClean="0">
                <a:solidFill>
                  <a:srgbClr val="000000"/>
                </a:solidFill>
                <a:latin typeface="Courier"/>
                <a:cs typeface="Courier"/>
              </a:rPr>
              <a:t>eventID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’ </a:t>
            </a:r>
            <a:b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			component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={Event} /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&gt;</a:t>
            </a:r>
            <a:b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             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&lt;/Route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&gt;</a:t>
            </a:r>
            <a:b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         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&lt;/Route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&gt;</a:t>
            </a:r>
            <a:b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&lt;/Router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&gt;</a:t>
            </a:r>
            <a:b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&lt;/Provider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&gt;</a:t>
            </a:r>
            <a:b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document.getElementById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('wrapper'))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814388" y="1435100"/>
            <a:ext cx="2652711" cy="3811588"/>
          </a:xfrm>
        </p:spPr>
        <p:txBody>
          <a:bodyPr>
            <a:normAutofit/>
          </a:bodyPr>
          <a:lstStyle/>
          <a:p>
            <a:r>
              <a:rPr lang="en-US" sz="2000" dirty="0"/>
              <a:t>[</a:t>
            </a:r>
            <a:r>
              <a:rPr lang="en-US" sz="2000" dirty="0" err="1"/>
              <a:t>projectname</a:t>
            </a:r>
            <a:r>
              <a:rPr lang="en-US" sz="2000" dirty="0"/>
              <a:t>]</a:t>
            </a:r>
            <a:r>
              <a:rPr lang="en-US" sz="2000" dirty="0"/>
              <a:t>/</a:t>
            </a:r>
            <a:br>
              <a:rPr lang="en-US" sz="2000" dirty="0"/>
            </a:br>
            <a:r>
              <a:rPr lang="en-US" sz="2000" dirty="0"/>
              <a:t>├── </a:t>
            </a:r>
            <a:r>
              <a:rPr lang="en-US" sz="2000" dirty="0" err="1" smtClean="0"/>
              <a:t>static_dev</a:t>
            </a:r>
            <a:r>
              <a:rPr lang="en-US" sz="2000" dirty="0" smtClean="0"/>
              <a:t>/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├── </a:t>
            </a:r>
            <a:r>
              <a:rPr lang="en-US" sz="2000" dirty="0" smtClean="0"/>
              <a:t>components</a:t>
            </a:r>
            <a:br>
              <a:rPr lang="en-US" sz="2000" dirty="0" smtClean="0"/>
            </a:br>
            <a:r>
              <a:rPr lang="en-US" sz="2000" dirty="0" smtClean="0"/>
              <a:t>   </a:t>
            </a:r>
            <a:r>
              <a:rPr lang="en-US" sz="2000" dirty="0"/>
              <a:t>├── </a:t>
            </a:r>
            <a:r>
              <a:rPr lang="en-US" sz="2000" dirty="0" err="1" smtClean="0"/>
              <a:t>redux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├── </a:t>
            </a:r>
            <a:r>
              <a:rPr lang="en-US" sz="2000" dirty="0" err="1" smtClean="0"/>
              <a:t>stylesheets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└</a:t>
            </a:r>
            <a:r>
              <a:rPr lang="en-US" sz="2000" dirty="0"/>
              <a:t>── </a:t>
            </a:r>
            <a:r>
              <a:rPr lang="en-US" sz="2000" b="1" dirty="0" err="1" smtClean="0">
                <a:solidFill>
                  <a:schemeClr val="accent2"/>
                </a:solidFill>
              </a:rPr>
              <a:t>index.js</a:t>
            </a:r>
            <a:endParaRPr lang="en-US" sz="2000" b="1" dirty="0" smtClean="0">
              <a:solidFill>
                <a:schemeClr val="accent2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  <a:hlinkClick r:id="rId3"/>
              </a:rPr>
              <a:t>Component Lifecycle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53308-F9C5-4FCB-8415-6DEE77C16A3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83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14388" y="1004213"/>
            <a:ext cx="2944812" cy="430887"/>
          </a:xfrm>
        </p:spPr>
        <p:txBody>
          <a:bodyPr/>
          <a:lstStyle/>
          <a:p>
            <a:r>
              <a:rPr lang="en-US" sz="2400" dirty="0" smtClean="0">
                <a:solidFill>
                  <a:srgbClr val="000000"/>
                </a:solidFill>
              </a:rPr>
              <a:t>Events Component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759200" y="987425"/>
            <a:ext cx="8128000" cy="5387975"/>
          </a:xfrm>
        </p:spPr>
        <p:txBody>
          <a:bodyPr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import {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getEvents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} from '../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redux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/actions/index'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componentDidMount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()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{</a:t>
            </a:r>
            <a:b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let dispatch =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this.props.dispatch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dispatch(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getEvents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());</a:t>
            </a:r>
            <a:b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}</a:t>
            </a:r>
            <a:b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mr-IN" sz="1400" dirty="0">
                <a:solidFill>
                  <a:srgbClr val="000000"/>
                </a:solidFill>
                <a:latin typeface="Courier"/>
                <a:cs typeface="Courier"/>
              </a:rPr>
              <a:t>render() </a:t>
            </a:r>
            <a:r>
              <a:rPr lang="mr-IN" sz="1400" dirty="0" smtClean="0">
                <a:solidFill>
                  <a:srgbClr val="000000"/>
                </a:solidFill>
                <a:latin typeface="Courier"/>
                <a:cs typeface="Courier"/>
              </a:rPr>
              <a:t>{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mr-IN" sz="1400" dirty="0" smtClean="0">
                <a:solidFill>
                  <a:srgbClr val="000000"/>
                </a:solidFill>
                <a:latin typeface="Courier"/>
                <a:cs typeface="Courier"/>
              </a:rPr>
              <a:t>if </a:t>
            </a:r>
            <a:r>
              <a:rPr lang="mr-IN" sz="1400" dirty="0">
                <a:solidFill>
                  <a:srgbClr val="000000"/>
                </a:solidFill>
                <a:latin typeface="Courier"/>
                <a:cs typeface="Courier"/>
              </a:rPr>
              <a:t>(this.props.events.isLoading) </a:t>
            </a:r>
            <a:r>
              <a:rPr lang="mr-IN" sz="1400" dirty="0" smtClean="0">
                <a:solidFill>
                  <a:srgbClr val="000000"/>
                </a:solidFill>
                <a:latin typeface="Courier"/>
                <a:cs typeface="Courier"/>
              </a:rPr>
              <a:t>{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mr-IN" sz="1400" dirty="0" smtClean="0">
                <a:solidFill>
                  <a:srgbClr val="000000"/>
                </a:solidFill>
                <a:latin typeface="Courier"/>
                <a:cs typeface="Courier"/>
              </a:rPr>
              <a:t>return </a:t>
            </a:r>
            <a:r>
              <a:rPr lang="mr-IN" sz="1400" dirty="0">
                <a:solidFill>
                  <a:srgbClr val="000000"/>
                </a:solidFill>
                <a:latin typeface="Courier"/>
                <a:cs typeface="Courier"/>
              </a:rPr>
              <a:t>&lt;h1&gt;Loading Events...&lt;/h1</a:t>
            </a:r>
            <a:r>
              <a:rPr lang="mr-IN" sz="1400" dirty="0" smtClean="0">
                <a:solidFill>
                  <a:srgbClr val="000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mr-IN" sz="1400" dirty="0" smtClean="0">
                <a:solidFill>
                  <a:srgbClr val="000000"/>
                </a:solidFill>
                <a:latin typeface="Courier"/>
                <a:cs typeface="Courier"/>
              </a:rPr>
              <a:t>}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...    </a:t>
            </a:r>
            <a:b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mr-IN" sz="1400" dirty="0" smtClean="0">
                <a:solidFill>
                  <a:srgbClr val="000000"/>
                </a:solidFill>
                <a:latin typeface="Courier"/>
                <a:cs typeface="Courier"/>
              </a:rPr>
              <a:t>return (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mr-IN" sz="14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mr-IN" sz="1400" dirty="0">
                <a:solidFill>
                  <a:srgbClr val="000000"/>
                </a:solidFill>
                <a:latin typeface="Courier"/>
                <a:cs typeface="Courier"/>
              </a:rPr>
              <a:t>div</a:t>
            </a:r>
            <a:r>
              <a:rPr lang="mr-IN" sz="1400" dirty="0" smtClean="0">
                <a:solidFill>
                  <a:srgbClr val="000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    </a:t>
            </a:r>
            <a:r>
              <a:rPr lang="mr-IN" sz="14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mr-IN" sz="1400" dirty="0">
                <a:solidFill>
                  <a:srgbClr val="000000"/>
                </a:solidFill>
                <a:latin typeface="Courier"/>
                <a:cs typeface="Courier"/>
              </a:rPr>
              <a:t>h1&gt;Events&lt;/h1</a:t>
            </a:r>
            <a:r>
              <a:rPr lang="mr-IN" sz="1400" dirty="0" smtClean="0">
                <a:solidFill>
                  <a:srgbClr val="000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    </a:t>
            </a:r>
            <a:r>
              <a:rPr lang="mr-IN" sz="14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mr-IN" sz="1400" dirty="0">
                <a:solidFill>
                  <a:srgbClr val="000000"/>
                </a:solidFill>
                <a:latin typeface="Courier"/>
                <a:cs typeface="Courier"/>
              </a:rPr>
              <a:t>ul&gt;{events}&lt;/ul</a:t>
            </a:r>
            <a:r>
              <a:rPr lang="mr-IN" sz="1400" dirty="0" smtClean="0">
                <a:solidFill>
                  <a:srgbClr val="000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    </a:t>
            </a:r>
            <a:r>
              <a:rPr lang="mr-IN" sz="14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mr-IN" sz="1400" dirty="0">
                <a:solidFill>
                  <a:srgbClr val="000000"/>
                </a:solidFill>
                <a:latin typeface="Courier"/>
                <a:cs typeface="Courier"/>
              </a:rPr>
              <a:t>div</a:t>
            </a:r>
            <a:r>
              <a:rPr lang="mr-IN" sz="1400" dirty="0" smtClean="0">
                <a:solidFill>
                  <a:srgbClr val="000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        </a:t>
            </a:r>
            <a:r>
              <a:rPr lang="mr-IN" sz="1400" dirty="0" smtClean="0">
                <a:solidFill>
                  <a:srgbClr val="000000"/>
                </a:solidFill>
                <a:latin typeface="Courier"/>
                <a:cs typeface="Courier"/>
              </a:rPr>
              <a:t>{</a:t>
            </a:r>
            <a:r>
              <a:rPr lang="mr-IN" sz="1400" dirty="0">
                <a:solidFill>
                  <a:srgbClr val="000000"/>
                </a:solidFill>
                <a:latin typeface="Courier"/>
                <a:cs typeface="Courier"/>
              </a:rPr>
              <a:t>this.props.children</a:t>
            </a:r>
            <a:r>
              <a:rPr lang="mr-IN" sz="1400" dirty="0" smtClean="0">
                <a:solidFill>
                  <a:srgbClr val="000000"/>
                </a:solidFill>
                <a:latin typeface="Courier"/>
                <a:cs typeface="Courier"/>
              </a:rPr>
              <a:t>}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    </a:t>
            </a:r>
            <a:r>
              <a:rPr lang="mr-IN" sz="14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mr-IN" sz="1400" dirty="0">
                <a:solidFill>
                  <a:srgbClr val="000000"/>
                </a:solidFill>
                <a:latin typeface="Courier"/>
                <a:cs typeface="Courier"/>
              </a:rPr>
              <a:t>/div</a:t>
            </a:r>
            <a:r>
              <a:rPr lang="mr-IN" sz="1400" dirty="0" smtClean="0">
                <a:solidFill>
                  <a:srgbClr val="000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mr-IN" sz="1400" dirty="0" smtClean="0">
                <a:solidFill>
                  <a:srgbClr val="000000"/>
                </a:solidFill>
                <a:latin typeface="Courier"/>
                <a:cs typeface="Courier"/>
              </a:rPr>
              <a:t>&lt;</a:t>
            </a:r>
            <a:r>
              <a:rPr lang="mr-IN" sz="1400" dirty="0">
                <a:solidFill>
                  <a:srgbClr val="000000"/>
                </a:solidFill>
                <a:latin typeface="Courier"/>
                <a:cs typeface="Courier"/>
              </a:rPr>
              <a:t>/div</a:t>
            </a:r>
            <a:r>
              <a:rPr lang="mr-IN" sz="1400" dirty="0" smtClean="0">
                <a:solidFill>
                  <a:srgbClr val="000000"/>
                </a:solidFill>
                <a:latin typeface="Courier"/>
                <a:cs typeface="Courier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mr-IN" sz="14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/>
            </a:r>
            <a:b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814388" y="1435100"/>
            <a:ext cx="2652711" cy="3811588"/>
          </a:xfrm>
        </p:spPr>
        <p:txBody>
          <a:bodyPr>
            <a:normAutofit/>
          </a:bodyPr>
          <a:lstStyle/>
          <a:p>
            <a:r>
              <a:rPr lang="en-US" sz="2000" dirty="0"/>
              <a:t>[</a:t>
            </a:r>
            <a:r>
              <a:rPr lang="en-US" sz="2000" dirty="0" err="1"/>
              <a:t>projectname</a:t>
            </a:r>
            <a:r>
              <a:rPr lang="en-US" sz="2000" dirty="0"/>
              <a:t>]</a:t>
            </a:r>
            <a:r>
              <a:rPr lang="en-US" sz="2000" dirty="0"/>
              <a:t>/</a:t>
            </a:r>
            <a:br>
              <a:rPr lang="en-US" sz="2000" dirty="0"/>
            </a:br>
            <a:r>
              <a:rPr lang="en-US" sz="2000" dirty="0"/>
              <a:t>├── </a:t>
            </a:r>
            <a:r>
              <a:rPr lang="en-US" sz="2000" dirty="0" err="1" smtClean="0"/>
              <a:t>static_dev</a:t>
            </a:r>
            <a:r>
              <a:rPr lang="en-US" sz="2000" dirty="0" smtClean="0"/>
              <a:t>/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├── </a:t>
            </a:r>
            <a:r>
              <a:rPr lang="en-US" sz="2000" dirty="0" smtClean="0"/>
              <a:t>components</a:t>
            </a:r>
            <a:br>
              <a:rPr lang="en-US" sz="2000" dirty="0" smtClean="0"/>
            </a:br>
            <a:r>
              <a:rPr lang="en-US" sz="2000" dirty="0" smtClean="0"/>
              <a:t>      └</a:t>
            </a:r>
            <a:r>
              <a:rPr lang="en-US" sz="2000" dirty="0"/>
              <a:t>── </a:t>
            </a:r>
            <a:r>
              <a:rPr lang="en-US" sz="2000" b="1" dirty="0" err="1" smtClean="0">
                <a:solidFill>
                  <a:schemeClr val="accent2"/>
                </a:solidFill>
              </a:rPr>
              <a:t>Events.jsx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</a:t>
            </a:r>
            <a:r>
              <a:rPr lang="en-US" sz="2000" dirty="0"/>
              <a:t>├── </a:t>
            </a:r>
            <a:r>
              <a:rPr lang="en-US" sz="2000" dirty="0" err="1" smtClean="0"/>
              <a:t>redux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├── </a:t>
            </a:r>
            <a:r>
              <a:rPr lang="en-US" sz="2000" dirty="0" err="1" smtClean="0"/>
              <a:t>stylesheets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└</a:t>
            </a:r>
            <a:r>
              <a:rPr lang="en-US" sz="2000" dirty="0"/>
              <a:t>── </a:t>
            </a:r>
            <a:r>
              <a:rPr lang="en-US" sz="2000" dirty="0" err="1" smtClean="0"/>
              <a:t>index.js</a:t>
            </a:r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53308-F9C5-4FCB-8415-6DEE77C16A3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24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14388" y="1004213"/>
            <a:ext cx="2944812" cy="430887"/>
          </a:xfrm>
        </p:spPr>
        <p:txBody>
          <a:bodyPr/>
          <a:lstStyle/>
          <a:p>
            <a:r>
              <a:rPr lang="en-US" sz="2400" dirty="0" smtClean="0">
                <a:solidFill>
                  <a:srgbClr val="000000"/>
                </a:solidFill>
              </a:rPr>
              <a:t>Events Actions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759200" y="987425"/>
            <a:ext cx="8128000" cy="5387975"/>
          </a:xfrm>
        </p:spPr>
        <p:txBody>
          <a:bodyPr>
            <a:no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= 'http://localhost:8000/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api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’;</a:t>
            </a:r>
          </a:p>
          <a:p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requestEvents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= () =&gt;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{</a:t>
            </a:r>
            <a:b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return { type: 'REQUEST_EVENTS'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}</a:t>
            </a:r>
            <a:b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}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receiveEvents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= (events=null) =&gt;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{</a:t>
            </a:r>
            <a:b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return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{</a:t>
            </a:r>
            <a:b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type: '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RECEIVE_EVENTS’,</a:t>
            </a:r>
            <a:b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events: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events</a:t>
            </a:r>
            <a:b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}</a:t>
            </a:r>
            <a:b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}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export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getEvents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= () =&gt;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{</a:t>
            </a:r>
            <a:b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return (dispatch) =&gt;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{</a:t>
            </a:r>
            <a:b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dispatch(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requestEvents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())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$.get(`${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}/events/`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b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.done(events =&gt;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{</a:t>
            </a:r>
            <a:b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dispatch(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receiveEvents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(events))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})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}</a:t>
            </a:r>
            <a:b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814388" y="1435100"/>
            <a:ext cx="2652711" cy="3811588"/>
          </a:xfrm>
        </p:spPr>
        <p:txBody>
          <a:bodyPr>
            <a:normAutofit/>
          </a:bodyPr>
          <a:lstStyle/>
          <a:p>
            <a:r>
              <a:rPr lang="en-US" sz="2000" dirty="0"/>
              <a:t>[</a:t>
            </a:r>
            <a:r>
              <a:rPr lang="en-US" sz="2000" dirty="0" err="1"/>
              <a:t>projectname</a:t>
            </a:r>
            <a:r>
              <a:rPr lang="en-US" sz="2000" dirty="0"/>
              <a:t>]</a:t>
            </a:r>
            <a:r>
              <a:rPr lang="en-US" sz="2000" dirty="0"/>
              <a:t>/</a:t>
            </a:r>
            <a:br>
              <a:rPr lang="en-US" sz="2000" dirty="0"/>
            </a:br>
            <a:r>
              <a:rPr lang="en-US" sz="2000" dirty="0"/>
              <a:t>├── </a:t>
            </a:r>
            <a:r>
              <a:rPr lang="en-US" sz="2000" dirty="0" err="1" smtClean="0"/>
              <a:t>static_dev</a:t>
            </a:r>
            <a:r>
              <a:rPr lang="en-US" sz="2000" dirty="0" smtClean="0"/>
              <a:t>/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├── </a:t>
            </a:r>
            <a:r>
              <a:rPr lang="en-US" sz="2000" dirty="0" smtClean="0"/>
              <a:t>components</a:t>
            </a:r>
            <a:br>
              <a:rPr lang="en-US" sz="2000" dirty="0" smtClean="0"/>
            </a:br>
            <a:r>
              <a:rPr lang="en-US" sz="2000" dirty="0" smtClean="0"/>
              <a:t>   </a:t>
            </a:r>
            <a:r>
              <a:rPr lang="en-US" sz="2000" dirty="0"/>
              <a:t>├── </a:t>
            </a:r>
            <a:r>
              <a:rPr lang="en-US" sz="2000" dirty="0" err="1" smtClean="0"/>
              <a:t>redux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├</a:t>
            </a:r>
            <a:r>
              <a:rPr lang="en-US" sz="2000" dirty="0"/>
              <a:t>── </a:t>
            </a:r>
            <a:r>
              <a:rPr lang="en-US" sz="2000" dirty="0" smtClean="0"/>
              <a:t>actions</a:t>
            </a:r>
            <a:br>
              <a:rPr lang="en-US" sz="2000" dirty="0" smtClean="0"/>
            </a:br>
            <a:r>
              <a:rPr lang="en-US" sz="2000" dirty="0" smtClean="0"/>
              <a:t>         └</a:t>
            </a:r>
            <a:r>
              <a:rPr lang="en-US" sz="2000" dirty="0"/>
              <a:t>── </a:t>
            </a:r>
            <a:r>
              <a:rPr lang="en-US" sz="2000" b="1" dirty="0" err="1" smtClean="0">
                <a:solidFill>
                  <a:srgbClr val="A90533"/>
                </a:solidFill>
              </a:rPr>
              <a:t>events.js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      └</a:t>
            </a:r>
            <a:r>
              <a:rPr lang="en-US" sz="2000" dirty="0"/>
              <a:t>── </a:t>
            </a:r>
            <a:r>
              <a:rPr lang="en-US" sz="2000" dirty="0" smtClean="0"/>
              <a:t>reducers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├── </a:t>
            </a:r>
            <a:r>
              <a:rPr lang="en-US" sz="2000" dirty="0" err="1" smtClean="0"/>
              <a:t>stylesheets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└</a:t>
            </a:r>
            <a:r>
              <a:rPr lang="en-US" sz="2000" dirty="0"/>
              <a:t>── </a:t>
            </a:r>
            <a:r>
              <a:rPr lang="en-US" sz="2000" dirty="0" err="1" smtClean="0"/>
              <a:t>index.js</a:t>
            </a:r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53308-F9C5-4FCB-8415-6DEE77C16A3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255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14388" y="1004213"/>
            <a:ext cx="2944812" cy="430887"/>
          </a:xfrm>
        </p:spPr>
        <p:txBody>
          <a:bodyPr/>
          <a:lstStyle/>
          <a:p>
            <a:r>
              <a:rPr lang="en-US" sz="2400" dirty="0" smtClean="0">
                <a:solidFill>
                  <a:srgbClr val="000000"/>
                </a:solidFill>
              </a:rPr>
              <a:t>Events Reducer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759200" y="987425"/>
            <a:ext cx="8128000" cy="5387975"/>
          </a:xfrm>
        </p:spPr>
        <p:txBody>
          <a:bodyPr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import Immutable from '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immutable’;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function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setState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(state,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newState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={})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{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return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state.merge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newState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; }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events = (state, action) =&gt;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{</a:t>
            </a:r>
            <a:b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state =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Immutable.fromJS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(state) ||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Immutable.Map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()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switch (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action.type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)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{</a:t>
            </a:r>
            <a:b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case '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REQUEST_EVENTS’:</a:t>
            </a:r>
            <a:b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newState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state.set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('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isLoading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', true)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state =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setState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(state,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newState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return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state.toJS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()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case '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RECEIVE_EVENTS’:</a:t>
            </a:r>
            <a:b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    </a:t>
            </a:r>
            <a:r>
              <a:rPr lang="en-US" sz="1400" dirty="0" err="1" smtClean="0">
                <a:solidFill>
                  <a:srgbClr val="000000"/>
                </a:solidFill>
                <a:latin typeface="Courier"/>
                <a:cs typeface="Courier"/>
              </a:rPr>
              <a:t>var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events =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Immutable.fromJS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action.events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newState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state</a:t>
            </a:r>
            <a:b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       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.set('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isLoading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', false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b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       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.set('results', events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b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state =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setState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(state,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newState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return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state.toJS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()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default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:</a:t>
            </a:r>
            <a:b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return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state.toJS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()</a:t>
            </a: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;</a:t>
            </a:r>
            <a:b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    }</a:t>
            </a:r>
            <a:b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</a:b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}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814388" y="1435100"/>
            <a:ext cx="2652711" cy="3811588"/>
          </a:xfrm>
        </p:spPr>
        <p:txBody>
          <a:bodyPr>
            <a:normAutofit/>
          </a:bodyPr>
          <a:lstStyle/>
          <a:p>
            <a:r>
              <a:rPr lang="en-US" sz="2000" dirty="0"/>
              <a:t>[</a:t>
            </a:r>
            <a:r>
              <a:rPr lang="en-US" sz="2000" dirty="0" err="1"/>
              <a:t>projectname</a:t>
            </a:r>
            <a:r>
              <a:rPr lang="en-US" sz="2000" dirty="0"/>
              <a:t>]</a:t>
            </a:r>
            <a:r>
              <a:rPr lang="en-US" sz="2000" dirty="0"/>
              <a:t>/</a:t>
            </a:r>
            <a:br>
              <a:rPr lang="en-US" sz="2000" dirty="0"/>
            </a:br>
            <a:r>
              <a:rPr lang="en-US" sz="2000" dirty="0"/>
              <a:t>├── </a:t>
            </a:r>
            <a:r>
              <a:rPr lang="en-US" sz="2000" dirty="0" err="1" smtClean="0"/>
              <a:t>static_dev</a:t>
            </a:r>
            <a:r>
              <a:rPr lang="en-US" sz="2000" dirty="0" smtClean="0"/>
              <a:t>/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├── </a:t>
            </a:r>
            <a:r>
              <a:rPr lang="en-US" sz="2000" dirty="0" smtClean="0"/>
              <a:t>components</a:t>
            </a:r>
            <a:br>
              <a:rPr lang="en-US" sz="2000" dirty="0" smtClean="0"/>
            </a:br>
            <a:r>
              <a:rPr lang="en-US" sz="2000" dirty="0" smtClean="0"/>
              <a:t>   </a:t>
            </a:r>
            <a:r>
              <a:rPr lang="en-US" sz="2000" dirty="0"/>
              <a:t>├── </a:t>
            </a:r>
            <a:r>
              <a:rPr lang="en-US" sz="2000" dirty="0" err="1" smtClean="0"/>
              <a:t>redux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  ├</a:t>
            </a:r>
            <a:r>
              <a:rPr lang="en-US" sz="2000" dirty="0"/>
              <a:t>── </a:t>
            </a:r>
            <a:r>
              <a:rPr lang="en-US" sz="2000" dirty="0" smtClean="0"/>
              <a:t>actions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      └</a:t>
            </a:r>
            <a:r>
              <a:rPr lang="en-US" sz="2000" dirty="0"/>
              <a:t>── </a:t>
            </a:r>
            <a:r>
              <a:rPr lang="en-US" sz="2000" dirty="0" smtClean="0"/>
              <a:t>reducers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         └</a:t>
            </a:r>
            <a:r>
              <a:rPr lang="en-US" sz="2000" dirty="0"/>
              <a:t>── </a:t>
            </a:r>
            <a:r>
              <a:rPr lang="en-US" sz="2000" b="1" dirty="0" err="1">
                <a:solidFill>
                  <a:srgbClr val="A90533"/>
                </a:solidFill>
              </a:rPr>
              <a:t>events.js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├── </a:t>
            </a:r>
            <a:r>
              <a:rPr lang="en-US" sz="2000" dirty="0" err="1" smtClean="0"/>
              <a:t>stylesheets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└</a:t>
            </a:r>
            <a:r>
              <a:rPr lang="en-US" sz="2000" dirty="0"/>
              <a:t>── </a:t>
            </a:r>
            <a:r>
              <a:rPr lang="en-US" sz="2000" dirty="0" err="1" smtClean="0"/>
              <a:t>index.js</a:t>
            </a:r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53308-F9C5-4FCB-8415-6DEE77C16A3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03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5111"/>
          </a:xfrm>
        </p:spPr>
        <p:txBody>
          <a:bodyPr/>
          <a:lstStyle/>
          <a:p>
            <a:r>
              <a:rPr lang="en-US" dirty="0" smtClean="0"/>
              <a:t>Senior IT Project Leader - The Wharton School</a:t>
            </a:r>
            <a:br>
              <a:rPr lang="en-US" dirty="0" smtClean="0"/>
            </a:br>
            <a:r>
              <a:rPr lang="en-US" dirty="0" smtClean="0"/>
              <a:t>University of Pennsylvania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53308-F9C5-4FCB-8415-6DEE77C16A3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386624"/>
            <a:ext cx="10515600" cy="5112477"/>
          </a:xfrm>
        </p:spPr>
        <p:txBody>
          <a:bodyPr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</a:rPr>
              <a:t>LEHIGH UNIVERSITY GRADUATE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Bachelors and Masters in Chemical Engineering</a:t>
            </a:r>
            <a:endParaRPr lang="en-US" dirty="0">
              <a:solidFill>
                <a:srgbClr val="B2B6A7"/>
              </a:solidFill>
            </a:endParaRPr>
          </a:p>
          <a:p>
            <a:r>
              <a:rPr lang="en-US" sz="1400" dirty="0" smtClean="0">
                <a:solidFill>
                  <a:schemeClr val="accent4"/>
                </a:solidFill>
              </a:rPr>
              <a:t>(MOSTLY) SELF-TAUGHT PROGRAMMER</a:t>
            </a:r>
          </a:p>
          <a:p>
            <a:r>
              <a:rPr lang="en-US" dirty="0" smtClean="0"/>
              <a:t>Began programming in Fortran and </a:t>
            </a:r>
            <a:r>
              <a:rPr lang="en-US" dirty="0" err="1" smtClean="0"/>
              <a:t>Matlab</a:t>
            </a:r>
            <a:r>
              <a:rPr lang="en-US" dirty="0">
                <a:solidFill>
                  <a:schemeClr val="accent4"/>
                </a:solidFill>
              </a:rPr>
              <a:t/>
            </a:r>
            <a:br>
              <a:rPr lang="en-US" dirty="0">
                <a:solidFill>
                  <a:schemeClr val="accent4"/>
                </a:solidFill>
              </a:rPr>
            </a:br>
            <a:r>
              <a:rPr lang="en-US" dirty="0" smtClean="0"/>
              <a:t>After graduating, I moved on to PHP, then ruby, and most recently, python</a:t>
            </a:r>
            <a:br>
              <a:rPr lang="en-US" dirty="0" smtClean="0"/>
            </a:br>
            <a:r>
              <a:rPr lang="en-US" dirty="0" err="1" smtClean="0"/>
              <a:t>Javascript</a:t>
            </a:r>
            <a:r>
              <a:rPr lang="en-US" dirty="0" smtClean="0"/>
              <a:t> is my favorite language to code in</a:t>
            </a:r>
          </a:p>
          <a:p>
            <a:endParaRPr lang="en-US" dirty="0"/>
          </a:p>
          <a:p>
            <a:r>
              <a:rPr lang="en-US" sz="2000" dirty="0" smtClean="0"/>
              <a:t>Some other stuff:</a:t>
            </a:r>
          </a:p>
          <a:p>
            <a:r>
              <a:rPr lang="en-US" sz="1600" dirty="0" smtClean="0"/>
              <a:t>Husband, father </a:t>
            </a:r>
            <a:r>
              <a:rPr lang="en-US" sz="1600" dirty="0"/>
              <a:t>to </a:t>
            </a:r>
            <a:r>
              <a:rPr lang="en-US" sz="1600" dirty="0" smtClean="0"/>
              <a:t>rambunctious 2 year old boy</a:t>
            </a:r>
          </a:p>
          <a:p>
            <a:r>
              <a:rPr lang="en-US" sz="1600" dirty="0" smtClean="0"/>
              <a:t>Video game and movie nerd</a:t>
            </a:r>
          </a:p>
          <a:p>
            <a:r>
              <a:rPr lang="en-US" sz="1600" dirty="0" smtClean="0"/>
              <a:t>30 years active training in the martial arts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5493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7313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Where to go from here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53308-F9C5-4FCB-8415-6DEE77C16A3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56"/>
          <p:cNvSpPr txBox="1">
            <a:spLocks/>
          </p:cNvSpPr>
          <p:nvPr/>
        </p:nvSpPr>
        <p:spPr>
          <a:xfrm>
            <a:off x="838199" y="987207"/>
            <a:ext cx="7497417" cy="69581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2"/>
                </a:solidFill>
              </a:rPr>
              <a:t>This is only the start of a Single Page App</a:t>
            </a:r>
            <a:endParaRPr lang="en-US" sz="1600" dirty="0">
              <a:solidFill>
                <a:schemeClr val="tx2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87508" y="1837012"/>
            <a:ext cx="3108960" cy="3562743"/>
            <a:chOff x="422585" y="1837011"/>
            <a:chExt cx="3108960" cy="3562743"/>
          </a:xfrm>
        </p:grpSpPr>
        <p:sp>
          <p:nvSpPr>
            <p:cNvPr id="7" name="Rectangle 6"/>
            <p:cNvSpPr/>
            <p:nvPr/>
          </p:nvSpPr>
          <p:spPr>
            <a:xfrm>
              <a:off x="422585" y="2375969"/>
              <a:ext cx="3108960" cy="30237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182880" tIns="182880" rIns="182880" bIns="182880" numCol="1" spcCol="2539" anchor="t" anchorCtr="0">
              <a:noAutofit/>
            </a:bodyPr>
            <a:lstStyle/>
            <a:p>
              <a:pPr defTabSz="1828434"/>
              <a:r>
                <a:rPr lang="en-US" sz="1400" dirty="0" smtClean="0">
                  <a:solidFill>
                    <a:schemeClr val="tx2"/>
                  </a:solidFill>
                </a:rPr>
                <a:t>Add more clien</a:t>
              </a:r>
              <a:r>
                <a:rPr lang="en-US" sz="1400" dirty="0" smtClean="0">
                  <a:solidFill>
                    <a:schemeClr val="tx2"/>
                  </a:solidFill>
                </a:rPr>
                <a:t>t-side routes in 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index.js</a:t>
              </a:r>
              <a:r>
                <a:rPr lang="en-US" sz="1400" dirty="0" smtClean="0">
                  <a:solidFill>
                    <a:schemeClr val="tx2"/>
                  </a:solidFill>
                </a:rPr>
                <a:t> with any corresponding API DRF endpoints.</a:t>
              </a:r>
            </a:p>
            <a:p>
              <a:pPr defTabSz="1828434"/>
              <a:endParaRPr lang="en-US" sz="1400" kern="0" dirty="0" smtClean="0">
                <a:solidFill>
                  <a:schemeClr val="tx2"/>
                </a:solidFill>
                <a:ea typeface="Open Sans" panose="020B0606030504020204" pitchFamily="34" charset="0"/>
                <a:cs typeface="Roboto Light"/>
              </a:endParaRPr>
            </a:p>
            <a:p>
              <a:pPr defTabSz="1828434"/>
              <a:r>
                <a:rPr lang="en-US" sz="1400" kern="0" dirty="0" smtClean="0">
                  <a:solidFill>
                    <a:schemeClr val="tx2"/>
                  </a:solidFill>
                  <a:ea typeface="Open Sans" panose="020B0606030504020204" pitchFamily="34" charset="0"/>
                  <a:cs typeface="Roboto Light"/>
                </a:rPr>
                <a:t>Add to </a:t>
              </a:r>
              <a:r>
                <a:rPr lang="en-US" sz="1400" kern="0" dirty="0" err="1" smtClean="0">
                  <a:solidFill>
                    <a:schemeClr val="tx2"/>
                  </a:solidFill>
                  <a:ea typeface="Open Sans" panose="020B0606030504020204" pitchFamily="34" charset="0"/>
                  <a:cs typeface="Roboto Light"/>
                </a:rPr>
                <a:t>initialState</a:t>
              </a:r>
              <a:r>
                <a:rPr lang="en-US" sz="1400" kern="0" dirty="0" smtClean="0">
                  <a:solidFill>
                    <a:schemeClr val="tx2"/>
                  </a:solidFill>
                  <a:ea typeface="Open Sans" panose="020B0606030504020204" pitchFamily="34" charset="0"/>
                  <a:cs typeface="Roboto Light"/>
                </a:rPr>
                <a:t> to account for any additional incoming data.</a:t>
              </a:r>
              <a:endParaRPr lang="en-US" sz="1400" kern="0" dirty="0">
                <a:solidFill>
                  <a:schemeClr val="tx2"/>
                </a:solidFill>
                <a:ea typeface="Open Sans" panose="020B0606030504020204" pitchFamily="34" charset="0"/>
                <a:cs typeface="Roboto Light"/>
              </a:endParaRPr>
            </a:p>
            <a:p>
              <a:pPr defTabSz="1828434"/>
              <a:endParaRPr lang="en-US" sz="1400" kern="0" dirty="0">
                <a:solidFill>
                  <a:schemeClr val="tx2"/>
                </a:solidFill>
                <a:ea typeface="Open Sans" panose="020B0606030504020204" pitchFamily="34" charset="0"/>
                <a:cs typeface="Roboto Light"/>
              </a:endParaRPr>
            </a:p>
            <a:p>
              <a:pPr defTabSz="1828434"/>
              <a:r>
                <a:rPr lang="en-US" sz="1400" kern="0" dirty="0" smtClean="0">
                  <a:solidFill>
                    <a:schemeClr val="tx2"/>
                  </a:solidFill>
                  <a:ea typeface="Open Sans" panose="020B0606030504020204" pitchFamily="34" charset="0"/>
                  <a:cs typeface="Roboto Light"/>
                </a:rPr>
                <a:t>Dispatch additional actions related to the client and server routes.</a:t>
              </a:r>
              <a:endParaRPr lang="en-US" sz="1400" kern="0" dirty="0">
                <a:solidFill>
                  <a:schemeClr val="tx2"/>
                </a:solidFill>
                <a:ea typeface="Open Sans" panose="020B0606030504020204" pitchFamily="34" charset="0"/>
                <a:cs typeface="Roboto Ligh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2587" y="1850929"/>
              <a:ext cx="3108958" cy="531637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182880" tIns="91440" rIns="182880" bIns="91440" numCol="1" spcCol="2539" anchor="ctr" anchorCtr="0">
              <a:noAutofit/>
            </a:bodyPr>
            <a:lstStyle/>
            <a:p>
              <a:pPr defTabSz="1333556">
                <a:spcBef>
                  <a:spcPct val="0"/>
                </a:spcBef>
                <a:defRPr/>
              </a:pPr>
              <a:r>
                <a:rPr lang="en-US" sz="1400" b="1" kern="0" cap="all" dirty="0" smtClean="0">
                  <a:solidFill>
                    <a:prstClr val="white"/>
                  </a:solidFill>
                  <a:latin typeface="+mj-lt"/>
                  <a:cs typeface="Roboto Light"/>
                </a:rPr>
                <a:t>ADD MORE ROUTES</a:t>
              </a:r>
              <a:endParaRPr lang="en-US" sz="1400" b="1" kern="0" cap="all" dirty="0">
                <a:solidFill>
                  <a:prstClr val="white"/>
                </a:solidFill>
                <a:latin typeface="+mj-lt"/>
                <a:cs typeface="Roboto Light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 rot="10800000">
              <a:off x="2861931" y="1851462"/>
              <a:ext cx="669614" cy="530571"/>
              <a:chOff x="349709" y="1816845"/>
              <a:chExt cx="504963" cy="400110"/>
            </a:xfrm>
          </p:grpSpPr>
          <p:sp>
            <p:nvSpPr>
              <p:cNvPr id="11" name="Isosceles Triangle 10"/>
              <p:cNvSpPr/>
              <p:nvPr/>
            </p:nvSpPr>
            <p:spPr>
              <a:xfrm>
                <a:off x="736804" y="1816845"/>
                <a:ext cx="117868" cy="400110"/>
              </a:xfrm>
              <a:prstGeom prst="triangle">
                <a:avLst>
                  <a:gd name="adj" fmla="val 0"/>
                </a:avLst>
              </a:pr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49709" y="1816846"/>
                <a:ext cx="387098" cy="399708"/>
              </a:xfrm>
              <a:prstGeom prst="rect">
                <a:avLst/>
              </a:pr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2480" y="1837011"/>
              <a:ext cx="523974" cy="523974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4566018" y="1850930"/>
            <a:ext cx="3108960" cy="3548825"/>
            <a:chOff x="3254495" y="1850929"/>
            <a:chExt cx="3108960" cy="3548825"/>
          </a:xfrm>
        </p:grpSpPr>
        <p:sp>
          <p:nvSpPr>
            <p:cNvPr id="14" name="Rectangle 13"/>
            <p:cNvSpPr/>
            <p:nvPr/>
          </p:nvSpPr>
          <p:spPr>
            <a:xfrm>
              <a:off x="3254495" y="2375969"/>
              <a:ext cx="3108960" cy="30237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182880" tIns="182880" rIns="182880" bIns="182880" numCol="1" spcCol="2539" anchor="t" anchorCtr="0">
              <a:noAutofit/>
            </a:bodyPr>
            <a:lstStyle/>
            <a:p>
              <a:pPr defTabSz="1828434"/>
              <a:r>
                <a:rPr lang="en-US" sz="1400" dirty="0" smtClean="0">
                  <a:solidFill>
                    <a:schemeClr val="tx2"/>
                  </a:solidFill>
                </a:rPr>
                <a:t>After adding more routes, components, 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stylesheets</a:t>
              </a:r>
              <a:r>
                <a:rPr lang="en-US" sz="1400" dirty="0" smtClean="0">
                  <a:solidFill>
                    <a:schemeClr val="tx2"/>
                  </a:solidFill>
                </a:rPr>
                <a:t>, etc. re-run 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webpack</a:t>
              </a:r>
              <a:r>
                <a:rPr lang="en-US" sz="1400" dirty="0" smtClean="0">
                  <a:solidFill>
                    <a:schemeClr val="tx2"/>
                  </a:solidFill>
                </a:rPr>
                <a:t> and test.</a:t>
              </a:r>
              <a:endParaRPr lang="en-US" sz="1400" kern="0" dirty="0">
                <a:solidFill>
                  <a:schemeClr val="tx2"/>
                </a:solidFill>
                <a:ea typeface="Open Sans" panose="020B0606030504020204" pitchFamily="34" charset="0"/>
                <a:cs typeface="Roboto Light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54495" y="1850929"/>
              <a:ext cx="3108960" cy="531637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182880" tIns="91440" rIns="182880" bIns="91440" numCol="1" spcCol="2539" anchor="ctr" anchorCtr="0">
              <a:noAutofit/>
            </a:bodyPr>
            <a:lstStyle/>
            <a:p>
              <a:pPr defTabSz="1333556">
                <a:spcBef>
                  <a:spcPct val="0"/>
                </a:spcBef>
                <a:defRPr/>
              </a:pPr>
              <a:r>
                <a:rPr lang="en-US" sz="1400" b="1" kern="0" cap="all" dirty="0" smtClean="0">
                  <a:solidFill>
                    <a:prstClr val="white"/>
                  </a:solidFill>
                  <a:latin typeface="+mj-lt"/>
                  <a:cs typeface="Roboto Light"/>
                </a:rPr>
                <a:t>Rebuild &amp; test locally</a:t>
              </a:r>
              <a:endParaRPr lang="en-US" sz="1400" b="1" kern="0" cap="all" dirty="0">
                <a:solidFill>
                  <a:prstClr val="white"/>
                </a:solidFill>
                <a:latin typeface="+mj-lt"/>
                <a:cs typeface="Roboto Light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 rot="10800000">
              <a:off x="5693376" y="1851462"/>
              <a:ext cx="669617" cy="530571"/>
              <a:chOff x="350057" y="1816844"/>
              <a:chExt cx="504966" cy="400110"/>
            </a:xfrm>
          </p:grpSpPr>
          <p:sp>
            <p:nvSpPr>
              <p:cNvPr id="18" name="Isosceles Triangle 17"/>
              <p:cNvSpPr/>
              <p:nvPr/>
            </p:nvSpPr>
            <p:spPr>
              <a:xfrm>
                <a:off x="737155" y="1816844"/>
                <a:ext cx="117868" cy="400110"/>
              </a:xfrm>
              <a:prstGeom prst="triangle">
                <a:avLst>
                  <a:gd name="adj" fmla="val 0"/>
                </a:avLst>
              </a:pr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50057" y="1816844"/>
                <a:ext cx="387098" cy="399708"/>
              </a:xfrm>
              <a:prstGeom prst="rect">
                <a:avLst/>
              </a:pr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9697" y="1982804"/>
              <a:ext cx="274320" cy="274320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7854834" y="1850930"/>
            <a:ext cx="3108960" cy="3548825"/>
            <a:chOff x="6086407" y="1850929"/>
            <a:chExt cx="3108960" cy="3548825"/>
          </a:xfrm>
        </p:grpSpPr>
        <p:sp>
          <p:nvSpPr>
            <p:cNvPr id="21" name="Rectangle 20"/>
            <p:cNvSpPr/>
            <p:nvPr/>
          </p:nvSpPr>
          <p:spPr>
            <a:xfrm>
              <a:off x="6086407" y="2375969"/>
              <a:ext cx="3108960" cy="30237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182880" tIns="182880" rIns="182880" bIns="182880" numCol="1" spcCol="2539" anchor="t" anchorCtr="0">
              <a:noAutofit/>
            </a:bodyPr>
            <a:lstStyle/>
            <a:p>
              <a:pPr defTabSz="1828434"/>
              <a:r>
                <a:rPr lang="en-US" sz="1400" kern="0" dirty="0" smtClean="0">
                  <a:solidFill>
                    <a:schemeClr val="tx2"/>
                  </a:solidFill>
                  <a:ea typeface="Open Sans" panose="020B0606030504020204" pitchFamily="34" charset="0"/>
                  <a:cs typeface="Roboto Light"/>
                </a:rPr>
                <a:t>Use an application plugin like </a:t>
              </a:r>
              <a:r>
                <a:rPr lang="en-US" sz="1400" kern="0" dirty="0" err="1" smtClean="0">
                  <a:solidFill>
                    <a:schemeClr val="tx2"/>
                  </a:solidFill>
                  <a:ea typeface="Open Sans" panose="020B0606030504020204" pitchFamily="34" charset="0"/>
                  <a:cs typeface="Roboto Light"/>
                </a:rPr>
                <a:t>zappa</a:t>
              </a:r>
              <a:r>
                <a:rPr lang="en-US" sz="1400" kern="0" dirty="0" smtClean="0">
                  <a:solidFill>
                    <a:schemeClr val="tx2"/>
                  </a:solidFill>
                  <a:ea typeface="Open Sans" panose="020B0606030504020204" pitchFamily="34" charset="0"/>
                  <a:cs typeface="Roboto Light"/>
                </a:rPr>
                <a:t> to deploy to AWS Lambda and API Gateway.</a:t>
              </a:r>
            </a:p>
            <a:p>
              <a:pPr defTabSz="1828434"/>
              <a:endParaRPr lang="en-US" sz="1400" kern="0" dirty="0">
                <a:solidFill>
                  <a:schemeClr val="tx2"/>
                </a:solidFill>
                <a:ea typeface="Open Sans" panose="020B0606030504020204" pitchFamily="34" charset="0"/>
                <a:cs typeface="Roboto Light"/>
              </a:endParaRPr>
            </a:p>
            <a:p>
              <a:pPr defTabSz="1828434"/>
              <a:r>
                <a:rPr lang="en-US" sz="1400" kern="0" dirty="0">
                  <a:solidFill>
                    <a:schemeClr val="tx2"/>
                  </a:solidFill>
                  <a:ea typeface="Open Sans" panose="020B0606030504020204" pitchFamily="34" charset="0"/>
                  <a:cs typeface="Roboto Light"/>
                </a:rPr>
                <a:t>https://</a:t>
              </a:r>
              <a:r>
                <a:rPr lang="en-US" sz="1400" kern="0" dirty="0" err="1">
                  <a:solidFill>
                    <a:schemeClr val="tx2"/>
                  </a:solidFill>
                  <a:ea typeface="Open Sans" panose="020B0606030504020204" pitchFamily="34" charset="0"/>
                  <a:cs typeface="Roboto Light"/>
                </a:rPr>
                <a:t>www.zappa.io</a:t>
              </a:r>
              <a:r>
                <a:rPr lang="en-US" sz="1400" kern="0" dirty="0">
                  <a:solidFill>
                    <a:schemeClr val="tx2"/>
                  </a:solidFill>
                  <a:ea typeface="Open Sans" panose="020B0606030504020204" pitchFamily="34" charset="0"/>
                  <a:cs typeface="Roboto Light"/>
                </a:rPr>
                <a:t>/</a:t>
              </a:r>
              <a:endParaRPr lang="en-US" sz="1400" kern="0" dirty="0">
                <a:solidFill>
                  <a:schemeClr val="tx2"/>
                </a:solidFill>
                <a:ea typeface="Open Sans" panose="020B0606030504020204" pitchFamily="34" charset="0"/>
                <a:cs typeface="Roboto Light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86407" y="1850929"/>
              <a:ext cx="3108960" cy="531637"/>
            </a:xfrm>
            <a:prstGeom prst="rect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182880" tIns="91440" rIns="182880" bIns="91440" numCol="1" spcCol="2539" anchor="ctr" anchorCtr="0">
              <a:noAutofit/>
            </a:bodyPr>
            <a:lstStyle/>
            <a:p>
              <a:pPr defTabSz="1333556">
                <a:spcBef>
                  <a:spcPct val="0"/>
                </a:spcBef>
                <a:defRPr/>
              </a:pPr>
              <a:r>
                <a:rPr lang="en-US" sz="1400" b="1" kern="0" cap="all" dirty="0" smtClean="0">
                  <a:solidFill>
                    <a:prstClr val="white"/>
                  </a:solidFill>
                  <a:latin typeface="+mj-lt"/>
                  <a:cs typeface="Roboto Light"/>
                </a:rPr>
                <a:t>deploy</a:t>
              </a:r>
              <a:endParaRPr lang="en-US" sz="1400" b="1" kern="0" cap="all" dirty="0">
                <a:solidFill>
                  <a:prstClr val="white"/>
                </a:solidFill>
                <a:latin typeface="+mj-lt"/>
                <a:cs typeface="Roboto Light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 rot="10800000">
              <a:off x="8525750" y="1851462"/>
              <a:ext cx="669617" cy="530571"/>
              <a:chOff x="349708" y="1816844"/>
              <a:chExt cx="504966" cy="400110"/>
            </a:xfrm>
          </p:grpSpPr>
          <p:sp>
            <p:nvSpPr>
              <p:cNvPr id="25" name="Isosceles Triangle 24"/>
              <p:cNvSpPr/>
              <p:nvPr/>
            </p:nvSpPr>
            <p:spPr>
              <a:xfrm>
                <a:off x="736806" y="1816844"/>
                <a:ext cx="117868" cy="400110"/>
              </a:xfrm>
              <a:prstGeom prst="triangle">
                <a:avLst>
                  <a:gd name="adj" fmla="val 0"/>
                </a:avLst>
              </a:pr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49708" y="1816844"/>
                <a:ext cx="387098" cy="399708"/>
              </a:xfrm>
              <a:prstGeom prst="rect">
                <a:avLst/>
              </a:pr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6503" y="1989408"/>
              <a:ext cx="274320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6006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679" y="4465885"/>
            <a:ext cx="4030185" cy="99064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24400" y="914400"/>
            <a:ext cx="2743200" cy="3043608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84700" y="5740400"/>
            <a:ext cx="3039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Questions?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66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7313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Overview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53308-F9C5-4FCB-8415-6DEE77C16A3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56"/>
          <p:cNvSpPr txBox="1">
            <a:spLocks/>
          </p:cNvSpPr>
          <p:nvPr/>
        </p:nvSpPr>
        <p:spPr>
          <a:xfrm>
            <a:off x="838199" y="987207"/>
            <a:ext cx="8716618" cy="69581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solidFill>
                  <a:schemeClr val="tx2"/>
                </a:solidFill>
              </a:rPr>
              <a:t>Note: slides are fairly heavy on example code</a:t>
            </a:r>
          </a:p>
          <a:p>
            <a:r>
              <a:rPr lang="en-US" sz="1600" dirty="0" smtClean="0">
                <a:solidFill>
                  <a:schemeClr val="tx2"/>
                </a:solidFill>
              </a:rPr>
              <a:t>Nothing </a:t>
            </a:r>
            <a:r>
              <a:rPr lang="en-US" sz="1600" dirty="0" smtClean="0">
                <a:solidFill>
                  <a:schemeClr val="tx2"/>
                </a:solidFill>
              </a:rPr>
              <a:t>too esoteric. Data and application flow should be fairly </a:t>
            </a:r>
            <a:r>
              <a:rPr lang="en-US" sz="1600" dirty="0" smtClean="0">
                <a:solidFill>
                  <a:schemeClr val="tx2"/>
                </a:solidFill>
              </a:rPr>
              <a:t>straightforward.</a:t>
            </a:r>
            <a:endParaRPr lang="en-US" sz="1600" dirty="0">
              <a:solidFill>
                <a:schemeClr val="tx2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690689"/>
            <a:ext cx="12192000" cy="37984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39738" y="2562130"/>
            <a:ext cx="1833818" cy="1841058"/>
            <a:chOff x="6832508" y="2562130"/>
            <a:chExt cx="1833818" cy="1841058"/>
          </a:xfrm>
        </p:grpSpPr>
        <p:grpSp>
          <p:nvGrpSpPr>
            <p:cNvPr id="8" name="Group 7"/>
            <p:cNvGrpSpPr/>
            <p:nvPr/>
          </p:nvGrpSpPr>
          <p:grpSpPr>
            <a:xfrm>
              <a:off x="6832508" y="2562131"/>
              <a:ext cx="1833818" cy="1841057"/>
              <a:chOff x="4953000" y="2687598"/>
              <a:chExt cx="1371600" cy="1377015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4953000" y="2687598"/>
                <a:ext cx="1371600" cy="13716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endParaRPr lang="en-US" sz="1000" dirty="0">
                  <a:solidFill>
                    <a:schemeClr val="bg1"/>
                  </a:solidFill>
                  <a:latin typeface="Arial Narrow" pitchFamily="34" charset="0"/>
                  <a:cs typeface="Helvetica" pitchFamily="34" charset="0"/>
                </a:endParaRPr>
              </a:p>
            </p:txBody>
          </p:sp>
          <p:sp>
            <p:nvSpPr>
              <p:cNvPr id="11" name="Isosceles Triangle 10"/>
              <p:cNvSpPr/>
              <p:nvPr/>
            </p:nvSpPr>
            <p:spPr>
              <a:xfrm>
                <a:off x="4953000" y="3407717"/>
                <a:ext cx="761999" cy="656896"/>
              </a:xfrm>
              <a:prstGeom prst="triangle">
                <a:avLst>
                  <a:gd name="adj" fmla="val 0"/>
                </a:avLst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6832508" y="2562130"/>
              <a:ext cx="1833818" cy="18338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endParaRPr lang="en-US" sz="1400" b="1" dirty="0">
                <a:latin typeface="Garamond" panose="02020404030301010803" pitchFamily="18" charset="0"/>
              </a:endParaRPr>
            </a:p>
            <a:p>
              <a:pPr algn="ctr"/>
              <a:r>
                <a:rPr lang="en-US" sz="2400" dirty="0" err="1" smtClean="0">
                  <a:latin typeface="Garamond" panose="02020404030301010803" pitchFamily="18" charset="0"/>
                </a:rPr>
                <a:t>Redux</a:t>
              </a:r>
              <a:r>
                <a:rPr lang="en-US" sz="2400" dirty="0" smtClean="0">
                  <a:latin typeface="Garamond" panose="02020404030301010803" pitchFamily="18" charset="0"/>
                </a:rPr>
                <a:t> | React Router</a:t>
              </a:r>
              <a:endParaRPr lang="en-US" sz="2400" dirty="0">
                <a:latin typeface="Garamond" panose="02020404030301010803" pitchFamily="18" charset="0"/>
              </a:endParaRPr>
            </a:p>
            <a:p>
              <a:pPr algn="ctr"/>
              <a:endParaRPr lang="en-US" sz="14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946587" y="2562132"/>
            <a:ext cx="2001599" cy="1841057"/>
            <a:chOff x="530586" y="2562131"/>
            <a:chExt cx="2001599" cy="1841057"/>
          </a:xfrm>
        </p:grpSpPr>
        <p:grpSp>
          <p:nvGrpSpPr>
            <p:cNvPr id="13" name="Group 12"/>
            <p:cNvGrpSpPr/>
            <p:nvPr/>
          </p:nvGrpSpPr>
          <p:grpSpPr>
            <a:xfrm>
              <a:off x="530586" y="2562131"/>
              <a:ext cx="1833818" cy="1841057"/>
              <a:chOff x="6063884" y="4293464"/>
              <a:chExt cx="1371600" cy="1377015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063884" y="4293464"/>
                <a:ext cx="1371600" cy="1377015"/>
                <a:chOff x="4953000" y="2687598"/>
                <a:chExt cx="1371600" cy="1377015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4953000" y="2687598"/>
                  <a:ext cx="1371600" cy="1371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:endParaRPr lang="en-US" sz="1000" dirty="0">
                    <a:solidFill>
                      <a:schemeClr val="bg1"/>
                    </a:solidFill>
                    <a:latin typeface="Arial Narrow" pitchFamily="34" charset="0"/>
                    <a:cs typeface="Helvetica" pitchFamily="34" charset="0"/>
                  </a:endParaRPr>
                </a:p>
              </p:txBody>
            </p:sp>
            <p:sp>
              <p:nvSpPr>
                <p:cNvPr id="18" name="Isosceles Triangle 17"/>
                <p:cNvSpPr/>
                <p:nvPr/>
              </p:nvSpPr>
              <p:spPr>
                <a:xfrm>
                  <a:off x="4953000" y="3407717"/>
                  <a:ext cx="761999" cy="656896"/>
                </a:xfrm>
                <a:prstGeom prst="triangle">
                  <a:avLst>
                    <a:gd name="adj" fmla="val 0"/>
                  </a:avLst>
                </a:prstGeom>
                <a:solidFill>
                  <a:srgbClr val="000000">
                    <a:alpha val="1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>
                <a:off x="6063884" y="4293464"/>
                <a:ext cx="1371600" cy="1371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endParaRPr lang="en-US" sz="1400" b="1" dirty="0">
                  <a:latin typeface="Garamond" panose="02020404030301010803" pitchFamily="18" charset="0"/>
                </a:endParaRPr>
              </a:p>
              <a:p>
                <a:pPr algn="ctr"/>
                <a:r>
                  <a:rPr lang="en-US" sz="2400" dirty="0" err="1">
                    <a:latin typeface="Garamond" panose="02020404030301010803" pitchFamily="18" charset="0"/>
                  </a:rPr>
                  <a:t>D</a:t>
                </a:r>
                <a:r>
                  <a:rPr lang="en-US" sz="2400" dirty="0" err="1" smtClean="0">
                    <a:latin typeface="Garamond" panose="02020404030301010803" pitchFamily="18" charset="0"/>
                  </a:rPr>
                  <a:t>jango</a:t>
                </a:r>
                <a:endParaRPr lang="en-US" sz="2400" dirty="0">
                  <a:latin typeface="Garamond" panose="02020404030301010803" pitchFamily="18" charset="0"/>
                </a:endParaRPr>
              </a:p>
              <a:p>
                <a:pPr algn="ctr"/>
                <a:endParaRPr lang="en-US" sz="1400" b="1" dirty="0"/>
              </a:p>
            </p:txBody>
          </p:sp>
        </p:grpSp>
        <p:sp>
          <p:nvSpPr>
            <p:cNvPr id="14" name="Isosceles Triangle 13"/>
            <p:cNvSpPr/>
            <p:nvPr/>
          </p:nvSpPr>
          <p:spPr>
            <a:xfrm rot="5400000">
              <a:off x="2178061" y="3407847"/>
              <a:ext cx="540467" cy="16778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070592" y="2562132"/>
            <a:ext cx="2001599" cy="1841057"/>
            <a:chOff x="2631226" y="2562131"/>
            <a:chExt cx="2001599" cy="1841057"/>
          </a:xfrm>
        </p:grpSpPr>
        <p:grpSp>
          <p:nvGrpSpPr>
            <p:cNvPr id="20" name="Group 19"/>
            <p:cNvGrpSpPr/>
            <p:nvPr/>
          </p:nvGrpSpPr>
          <p:grpSpPr>
            <a:xfrm>
              <a:off x="2631226" y="2562131"/>
              <a:ext cx="1833818" cy="1841057"/>
              <a:chOff x="6063884" y="4293464"/>
              <a:chExt cx="1371600" cy="1377015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6063884" y="4293464"/>
                <a:ext cx="1371600" cy="1377015"/>
                <a:chOff x="4953000" y="2687598"/>
                <a:chExt cx="1371600" cy="1377015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953000" y="2687598"/>
                  <a:ext cx="1371600" cy="13716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:endParaRPr lang="en-US" sz="1000" dirty="0">
                    <a:solidFill>
                      <a:schemeClr val="bg1"/>
                    </a:solidFill>
                    <a:latin typeface="Arial Narrow" pitchFamily="34" charset="0"/>
                    <a:cs typeface="Helvetica" pitchFamily="34" charset="0"/>
                  </a:endParaRPr>
                </a:p>
              </p:txBody>
            </p:sp>
            <p:sp>
              <p:nvSpPr>
                <p:cNvPr id="25" name="Isosceles Triangle 24"/>
                <p:cNvSpPr/>
                <p:nvPr/>
              </p:nvSpPr>
              <p:spPr>
                <a:xfrm>
                  <a:off x="4953000" y="3407717"/>
                  <a:ext cx="761999" cy="656896"/>
                </a:xfrm>
                <a:prstGeom prst="triangle">
                  <a:avLst>
                    <a:gd name="adj" fmla="val 0"/>
                  </a:avLst>
                </a:prstGeom>
                <a:solidFill>
                  <a:srgbClr val="000000">
                    <a:alpha val="1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Rectangle 22"/>
              <p:cNvSpPr/>
              <p:nvPr/>
            </p:nvSpPr>
            <p:spPr>
              <a:xfrm>
                <a:off x="6063884" y="4293464"/>
                <a:ext cx="1371600" cy="1371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endParaRPr lang="en-US" sz="1400" b="1" dirty="0">
                  <a:latin typeface="Garamond" panose="02020404030301010803" pitchFamily="18" charset="0"/>
                </a:endParaRPr>
              </a:p>
              <a:p>
                <a:pPr algn="ctr"/>
                <a:r>
                  <a:rPr lang="en-US" sz="2400" dirty="0" err="1" smtClean="0">
                    <a:latin typeface="Garamond" panose="02020404030301010803" pitchFamily="18" charset="0"/>
                  </a:rPr>
                  <a:t>Django</a:t>
                </a:r>
                <a:r>
                  <a:rPr lang="en-US" sz="2400" dirty="0" smtClean="0">
                    <a:latin typeface="Garamond" panose="02020404030301010803" pitchFamily="18" charset="0"/>
                  </a:rPr>
                  <a:t> REST</a:t>
                </a:r>
                <a:endParaRPr lang="en-US" sz="2400" dirty="0">
                  <a:latin typeface="Garamond" panose="02020404030301010803" pitchFamily="18" charset="0"/>
                </a:endParaRPr>
              </a:p>
              <a:p>
                <a:pPr algn="ctr"/>
                <a:endParaRPr lang="en-US" sz="1400" b="1" dirty="0"/>
              </a:p>
            </p:txBody>
          </p:sp>
        </p:grpSp>
        <p:sp>
          <p:nvSpPr>
            <p:cNvPr id="21" name="Isosceles Triangle 20"/>
            <p:cNvSpPr/>
            <p:nvPr/>
          </p:nvSpPr>
          <p:spPr>
            <a:xfrm rot="5400000">
              <a:off x="4278701" y="3407847"/>
              <a:ext cx="540467" cy="16778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185212" y="2562132"/>
            <a:ext cx="2001599" cy="1841057"/>
            <a:chOff x="4731867" y="2562131"/>
            <a:chExt cx="2001599" cy="1841057"/>
          </a:xfrm>
        </p:grpSpPr>
        <p:grpSp>
          <p:nvGrpSpPr>
            <p:cNvPr id="27" name="Group 26"/>
            <p:cNvGrpSpPr/>
            <p:nvPr/>
          </p:nvGrpSpPr>
          <p:grpSpPr>
            <a:xfrm>
              <a:off x="4731867" y="2562131"/>
              <a:ext cx="1833818" cy="1841057"/>
              <a:chOff x="6063884" y="4293464"/>
              <a:chExt cx="1371600" cy="1377015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063884" y="4293464"/>
                <a:ext cx="1371600" cy="1377015"/>
                <a:chOff x="4953000" y="2687598"/>
                <a:chExt cx="1371600" cy="1377015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4953000" y="2687598"/>
                  <a:ext cx="1371600" cy="13716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:endParaRPr lang="en-US" sz="1000" dirty="0">
                    <a:solidFill>
                      <a:schemeClr val="bg1"/>
                    </a:solidFill>
                    <a:latin typeface="Arial Narrow" pitchFamily="34" charset="0"/>
                    <a:cs typeface="Helvetica" pitchFamily="34" charset="0"/>
                  </a:endParaRPr>
                </a:p>
              </p:txBody>
            </p:sp>
            <p:sp>
              <p:nvSpPr>
                <p:cNvPr id="32" name="Isosceles Triangle 31"/>
                <p:cNvSpPr/>
                <p:nvPr/>
              </p:nvSpPr>
              <p:spPr>
                <a:xfrm>
                  <a:off x="4953000" y="3407717"/>
                  <a:ext cx="761999" cy="656896"/>
                </a:xfrm>
                <a:prstGeom prst="triangle">
                  <a:avLst>
                    <a:gd name="adj" fmla="val 0"/>
                  </a:avLst>
                </a:prstGeom>
                <a:solidFill>
                  <a:srgbClr val="000000">
                    <a:alpha val="1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6063884" y="4293464"/>
                <a:ext cx="1371600" cy="1371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endParaRPr lang="en-US" sz="1400" b="1" dirty="0">
                  <a:latin typeface="Garamond" panose="02020404030301010803" pitchFamily="18" charset="0"/>
                </a:endParaRPr>
              </a:p>
              <a:p>
                <a:pPr algn="ctr"/>
                <a:r>
                  <a:rPr lang="en-US" sz="2400" dirty="0" smtClean="0">
                    <a:latin typeface="Garamond" panose="02020404030301010803" pitchFamily="18" charset="0"/>
                  </a:rPr>
                  <a:t>React</a:t>
                </a:r>
                <a:endParaRPr lang="en-US" sz="2400" dirty="0">
                  <a:latin typeface="Garamond" panose="02020404030301010803" pitchFamily="18" charset="0"/>
                </a:endParaRPr>
              </a:p>
              <a:p>
                <a:pPr algn="ctr"/>
                <a:endParaRPr lang="en-US" sz="1400" b="1" dirty="0"/>
              </a:p>
            </p:txBody>
          </p:sp>
        </p:grpSp>
        <p:sp>
          <p:nvSpPr>
            <p:cNvPr id="28" name="Isosceles Triangle 27"/>
            <p:cNvSpPr/>
            <p:nvPr/>
          </p:nvSpPr>
          <p:spPr>
            <a:xfrm rot="5400000">
              <a:off x="6379342" y="3407847"/>
              <a:ext cx="540467" cy="167781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064000" y="1917700"/>
            <a:ext cx="3845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Basic Application Structure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737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7313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Before we start getting into it</a:t>
            </a:r>
            <a:r>
              <a:rPr lang="mr-IN" dirty="0" smtClean="0">
                <a:solidFill>
                  <a:srgbClr val="000000"/>
                </a:solidFill>
              </a:rPr>
              <a:t>…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cap="all" dirty="0" smtClean="0">
                <a:solidFill>
                  <a:srgbClr val="06AAFC"/>
                </a:solidFill>
              </a:rPr>
              <a:t>A FEW NOTES ABOUT APPLICATION PACKAGING AND BUNDLING</a:t>
            </a:r>
            <a:endParaRPr lang="en-US" cap="all" dirty="0">
              <a:solidFill>
                <a:srgbClr val="06AAFC"/>
              </a:solidFill>
            </a:endParaRPr>
          </a:p>
          <a:p>
            <a:r>
              <a:rPr lang="en-US" dirty="0" smtClean="0"/>
              <a:t>Arguably the most difficult part of setting up your project. Will affect everything from your local environment to </a:t>
            </a:r>
            <a:r>
              <a:rPr lang="en-US" dirty="0" smtClean="0"/>
              <a:t>deployment.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53308-F9C5-4FCB-8415-6DEE77C16A35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294714" y="2922104"/>
            <a:ext cx="5696886" cy="724190"/>
            <a:chOff x="1770714" y="3200400"/>
            <a:chExt cx="5696886" cy="724190"/>
          </a:xfrm>
        </p:grpSpPr>
        <p:sp>
          <p:nvSpPr>
            <p:cNvPr id="7" name="Rechteck 50" descr="PresentationLoad.com"/>
            <p:cNvSpPr/>
            <p:nvPr/>
          </p:nvSpPr>
          <p:spPr>
            <a:xfrm>
              <a:off x="1770714" y="3230772"/>
              <a:ext cx="5696886" cy="6938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778618" y="3228518"/>
              <a:ext cx="944055" cy="696072"/>
              <a:chOff x="1778618" y="3228518"/>
              <a:chExt cx="944055" cy="696072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778618" y="3230772"/>
                <a:ext cx="662097" cy="69381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Isosceles Triangle 98"/>
              <p:cNvSpPr/>
              <p:nvPr/>
            </p:nvSpPr>
            <p:spPr>
              <a:xfrm>
                <a:off x="2441448" y="3228518"/>
                <a:ext cx="281225" cy="693818"/>
              </a:xfrm>
              <a:prstGeom prst="triangle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feld 110"/>
            <p:cNvSpPr txBox="1"/>
            <p:nvPr/>
          </p:nvSpPr>
          <p:spPr>
            <a:xfrm>
              <a:off x="1975947" y="3200400"/>
              <a:ext cx="5386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de-DE" sz="4000" b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hteck 1"/>
            <p:cNvSpPr/>
            <p:nvPr/>
          </p:nvSpPr>
          <p:spPr>
            <a:xfrm>
              <a:off x="2847054" y="3338299"/>
              <a:ext cx="355374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err="1" smtClean="0">
                  <a:solidFill>
                    <a:schemeClr val="tx2"/>
                  </a:solidFill>
                </a:rPr>
                <a:t>Django</a:t>
              </a:r>
              <a:r>
                <a:rPr lang="en-US" sz="1400" dirty="0" smtClean="0">
                  <a:solidFill>
                    <a:schemeClr val="tx2"/>
                  </a:solidFill>
                </a:rPr>
                <a:t> plugins managed through pip and added to a 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requirements.txt</a:t>
              </a:r>
              <a:r>
                <a:rPr lang="en-US" sz="1400" dirty="0" smtClean="0">
                  <a:solidFill>
                    <a:schemeClr val="tx2"/>
                  </a:solidFill>
                </a:rPr>
                <a:t> file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294714" y="3834250"/>
            <a:ext cx="5696886" cy="724190"/>
            <a:chOff x="1770714" y="4112546"/>
            <a:chExt cx="5696886" cy="724190"/>
          </a:xfrm>
        </p:grpSpPr>
        <p:sp>
          <p:nvSpPr>
            <p:cNvPr id="14" name="Rechteck 50" descr="PresentationLoad.com"/>
            <p:cNvSpPr/>
            <p:nvPr/>
          </p:nvSpPr>
          <p:spPr>
            <a:xfrm>
              <a:off x="1770714" y="4114800"/>
              <a:ext cx="5696886" cy="6938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778618" y="4112546"/>
              <a:ext cx="944055" cy="696072"/>
              <a:chOff x="1778618" y="3228518"/>
              <a:chExt cx="944055" cy="69607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778618" y="3230772"/>
                <a:ext cx="662097" cy="69381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Isosceles Triangle 98"/>
              <p:cNvSpPr/>
              <p:nvPr/>
            </p:nvSpPr>
            <p:spPr>
              <a:xfrm>
                <a:off x="2441448" y="3228518"/>
                <a:ext cx="281225" cy="696072"/>
              </a:xfrm>
              <a:prstGeom prst="triangle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hteck 1"/>
            <p:cNvSpPr/>
            <p:nvPr/>
          </p:nvSpPr>
          <p:spPr>
            <a:xfrm>
              <a:off x="2847054" y="4311227"/>
              <a:ext cx="355374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17" name="Textfeld 110"/>
            <p:cNvSpPr txBox="1"/>
            <p:nvPr/>
          </p:nvSpPr>
          <p:spPr>
            <a:xfrm>
              <a:off x="1963082" y="4128850"/>
              <a:ext cx="4855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de-DE" sz="4000" b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294714" y="4747953"/>
            <a:ext cx="5696886" cy="721937"/>
            <a:chOff x="1770714" y="5026248"/>
            <a:chExt cx="5696886" cy="721937"/>
          </a:xfrm>
        </p:grpSpPr>
        <p:sp>
          <p:nvSpPr>
            <p:cNvPr id="21" name="Rechteck 50" descr="PresentationLoad.com"/>
            <p:cNvSpPr/>
            <p:nvPr/>
          </p:nvSpPr>
          <p:spPr>
            <a:xfrm>
              <a:off x="1770714" y="5026248"/>
              <a:ext cx="5696886" cy="696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773936" y="5029094"/>
              <a:ext cx="944055" cy="694944"/>
              <a:chOff x="1778618" y="3228518"/>
              <a:chExt cx="944055" cy="696072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778618" y="3230772"/>
                <a:ext cx="662097" cy="69381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Isosceles Triangle 98"/>
              <p:cNvSpPr/>
              <p:nvPr/>
            </p:nvSpPr>
            <p:spPr>
              <a:xfrm>
                <a:off x="2441448" y="3228518"/>
                <a:ext cx="281225" cy="693818"/>
              </a:xfrm>
              <a:prstGeom prst="triangle">
                <a:avLst>
                  <a:gd name="adj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hteck 1"/>
            <p:cNvSpPr/>
            <p:nvPr/>
          </p:nvSpPr>
          <p:spPr>
            <a:xfrm>
              <a:off x="2847054" y="5121076"/>
              <a:ext cx="446814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</a:rPr>
                <a:t>Application 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javascript</a:t>
              </a:r>
              <a:r>
                <a:rPr lang="en-US" sz="1400" dirty="0" smtClean="0">
                  <a:solidFill>
                    <a:schemeClr val="tx2"/>
                  </a:solidFill>
                </a:rPr>
                <a:t> built through </a:t>
              </a:r>
              <a:r>
                <a:rPr lang="en-US" sz="1400" dirty="0" err="1" smtClean="0">
                  <a:solidFill>
                    <a:schemeClr val="tx2"/>
                  </a:solidFill>
                </a:rPr>
                <a:t>webpack</a:t>
              </a:r>
              <a:r>
                <a:rPr lang="en-US" sz="1400" dirty="0" smtClean="0">
                  <a:solidFill>
                    <a:schemeClr val="tx2"/>
                  </a:solidFill>
                </a:rPr>
                <a:t> (and maybe gulp)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24" name="Textfeld 110"/>
            <p:cNvSpPr txBox="1"/>
            <p:nvPr/>
          </p:nvSpPr>
          <p:spPr>
            <a:xfrm>
              <a:off x="1963082" y="5040299"/>
              <a:ext cx="4767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de-DE" sz="4000" b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Rechteck 1"/>
          <p:cNvSpPr/>
          <p:nvPr/>
        </p:nvSpPr>
        <p:spPr>
          <a:xfrm>
            <a:off x="4358354" y="3923603"/>
            <a:ext cx="35537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chemeClr val="tx2"/>
                </a:solidFill>
              </a:rPr>
              <a:t>Javascript</a:t>
            </a:r>
            <a:r>
              <a:rPr lang="en-US" sz="1400" dirty="0" smtClean="0">
                <a:solidFill>
                  <a:schemeClr val="tx2"/>
                </a:solidFill>
              </a:rPr>
              <a:t> dependencies managed through yarn with </a:t>
            </a:r>
            <a:r>
              <a:rPr lang="en-US" sz="1400" dirty="0" err="1" smtClean="0">
                <a:solidFill>
                  <a:schemeClr val="tx2"/>
                </a:solidFill>
              </a:rPr>
              <a:t>package.json</a:t>
            </a:r>
            <a:r>
              <a:rPr lang="en-US" sz="1400" dirty="0" smtClean="0">
                <a:solidFill>
                  <a:schemeClr val="tx2"/>
                </a:solidFill>
              </a:rPr>
              <a:t> file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989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5111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Python/</a:t>
            </a:r>
            <a:r>
              <a:rPr lang="en-US" dirty="0" err="1" smtClean="0">
                <a:solidFill>
                  <a:srgbClr val="000000"/>
                </a:solidFill>
              </a:rPr>
              <a:t>Django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PIP and </a:t>
            </a:r>
            <a:r>
              <a:rPr lang="en-US" dirty="0" err="1" smtClean="0">
                <a:solidFill>
                  <a:srgbClr val="000000"/>
                </a:solidFill>
              </a:rPr>
              <a:t>requirements.txt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53308-F9C5-4FCB-8415-6DEE77C16A3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600200"/>
            <a:ext cx="6085114" cy="441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62400" y="1600200"/>
            <a:ext cx="8229600" cy="441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4"/>
          <p:cNvSpPr txBox="1">
            <a:spLocks/>
          </p:cNvSpPr>
          <p:nvPr/>
        </p:nvSpPr>
        <p:spPr>
          <a:xfrm>
            <a:off x="838200" y="1931642"/>
            <a:ext cx="4622800" cy="40417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3000"/>
              </a:lnSpc>
              <a:spcBef>
                <a:spcPts val="800"/>
              </a:spcBef>
              <a:spcAft>
                <a:spcPts val="200"/>
              </a:spcAft>
              <a:buFont typeface="Arial" panose="020B0604020202020204" pitchFamily="34" charset="0"/>
              <a:buNone/>
              <a:defRPr sz="22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3000"/>
              </a:lnSpc>
              <a:spcBef>
                <a:spcPts val="8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3000"/>
              </a:lnSpc>
              <a:spcBef>
                <a:spcPts val="8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3000"/>
              </a:lnSpc>
              <a:spcBef>
                <a:spcPts val="8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3000"/>
              </a:lnSpc>
              <a:spcBef>
                <a:spcPts val="8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 smtClean="0"/>
              <a:t>requirements.txt</a:t>
            </a:r>
            <a:endParaRPr lang="en-US" sz="1800" dirty="0" smtClean="0"/>
          </a:p>
          <a:p>
            <a:r>
              <a:rPr lang="en-US" sz="1600" dirty="0" err="1"/>
              <a:t>Django</a:t>
            </a:r>
            <a:r>
              <a:rPr lang="en-US" sz="1600" dirty="0"/>
              <a:t>==</a:t>
            </a:r>
            <a:r>
              <a:rPr lang="en-US" sz="1600" dirty="0" smtClean="0"/>
              <a:t>1.10.2</a:t>
            </a:r>
            <a:br>
              <a:rPr lang="en-US" sz="1600" dirty="0" smtClean="0"/>
            </a:br>
            <a:r>
              <a:rPr lang="en-US" sz="1600" dirty="0" smtClean="0"/>
              <a:t>django</a:t>
            </a:r>
            <a:r>
              <a:rPr lang="en-US" sz="1600" dirty="0"/>
              <a:t>-bootstrap3==</a:t>
            </a:r>
            <a:r>
              <a:rPr lang="en-US" sz="1600" dirty="0" smtClean="0"/>
              <a:t>7.1.0</a:t>
            </a:r>
            <a:br>
              <a:rPr lang="en-US" sz="1600" dirty="0" smtClean="0"/>
            </a:br>
            <a:r>
              <a:rPr lang="en-US" sz="1600" dirty="0" err="1" smtClean="0"/>
              <a:t>django</a:t>
            </a:r>
            <a:r>
              <a:rPr lang="en-US" sz="1600" dirty="0" smtClean="0"/>
              <a:t>-compressor</a:t>
            </a:r>
            <a:r>
              <a:rPr lang="en-US" sz="1600" dirty="0"/>
              <a:t>==</a:t>
            </a:r>
            <a:r>
              <a:rPr lang="en-US" sz="1600" dirty="0" smtClean="0"/>
              <a:t>2.1</a:t>
            </a:r>
            <a:br>
              <a:rPr lang="en-US" sz="1600" dirty="0" smtClean="0"/>
            </a:br>
            <a:r>
              <a:rPr lang="en-US" sz="1600" dirty="0" err="1" smtClean="0"/>
              <a:t>djangorestframework</a:t>
            </a:r>
            <a:r>
              <a:rPr lang="en-US" sz="1600" dirty="0"/>
              <a:t>==</a:t>
            </a:r>
            <a:r>
              <a:rPr lang="en-US" sz="1600" dirty="0" smtClean="0"/>
              <a:t>3.5.1</a:t>
            </a:r>
            <a:endParaRPr lang="en-US" sz="1800" dirty="0"/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406900" y="1931641"/>
            <a:ext cx="7536683" cy="38976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800"/>
              </a:spcBef>
              <a:spcAft>
                <a:spcPts val="200"/>
              </a:spcAft>
              <a:buFont typeface="Arial" panose="020B0604020202020204" pitchFamily="34" charset="0"/>
              <a:buNone/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4000"/>
              </a:lnSpc>
              <a:spcBef>
                <a:spcPts val="800"/>
              </a:spcBef>
              <a:spcAft>
                <a:spcPts val="200"/>
              </a:spcAft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4000"/>
              </a:lnSpc>
              <a:spcBef>
                <a:spcPts val="800"/>
              </a:spcBef>
              <a:spcAft>
                <a:spcPts val="200"/>
              </a:spcAft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4000"/>
              </a:lnSpc>
              <a:spcBef>
                <a:spcPts val="800"/>
              </a:spcBef>
              <a:spcAft>
                <a:spcPts val="200"/>
              </a:spcAft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4000"/>
              </a:lnSpc>
              <a:spcBef>
                <a:spcPts val="800"/>
              </a:spcBef>
              <a:spcAft>
                <a:spcPts val="200"/>
              </a:spcAft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solidFill>
                  <a:srgbClr val="F2F2F2"/>
                </a:solidFill>
                <a:latin typeface="Monaco"/>
              </a:rPr>
              <a:t>home:react_meetup</a:t>
            </a:r>
            <a:r>
              <a:rPr lang="en-US" sz="1600" dirty="0">
                <a:solidFill>
                  <a:srgbClr val="F2F2F2"/>
                </a:solidFill>
                <a:latin typeface="Monaco"/>
              </a:rPr>
              <a:t> </a:t>
            </a:r>
            <a:r>
              <a:rPr lang="en-US" sz="1600" dirty="0" err="1">
                <a:solidFill>
                  <a:srgbClr val="F2F2F2"/>
                </a:solidFill>
                <a:latin typeface="Monaco"/>
              </a:rPr>
              <a:t>sturoscy</a:t>
            </a:r>
            <a:r>
              <a:rPr lang="en-US" sz="1600" dirty="0">
                <a:solidFill>
                  <a:srgbClr val="F2F2F2"/>
                </a:solidFill>
                <a:latin typeface="Monaco"/>
              </a:rPr>
              <a:t>$ pip install </a:t>
            </a:r>
            <a:r>
              <a:rPr lang="en-US" sz="1600" dirty="0" err="1" smtClean="0">
                <a:solidFill>
                  <a:srgbClr val="F2F2F2"/>
                </a:solidFill>
                <a:latin typeface="Monaco"/>
              </a:rPr>
              <a:t>django</a:t>
            </a:r>
            <a:r>
              <a:rPr lang="en-US" sz="1600" dirty="0" smtClean="0">
                <a:solidFill>
                  <a:srgbClr val="F2F2F2"/>
                </a:solidFill>
                <a:latin typeface="Monaco"/>
              </a:rPr>
              <a:t> </a:t>
            </a:r>
            <a:r>
              <a:rPr lang="en-US" sz="1600" dirty="0" err="1" smtClean="0">
                <a:solidFill>
                  <a:srgbClr val="F2F2F2"/>
                </a:solidFill>
                <a:latin typeface="Monaco"/>
              </a:rPr>
              <a:t>djangorestframework</a:t>
            </a:r>
            <a:endParaRPr lang="en-US" sz="1600" dirty="0" smtClean="0">
              <a:solidFill>
                <a:srgbClr val="F2F2F2"/>
              </a:solidFill>
              <a:latin typeface="Monaco"/>
            </a:endParaRPr>
          </a:p>
          <a:p>
            <a:r>
              <a:rPr lang="en-US" sz="1600" dirty="0" err="1">
                <a:solidFill>
                  <a:srgbClr val="F2F2F2"/>
                </a:solidFill>
                <a:latin typeface="Monaco"/>
              </a:rPr>
              <a:t>home:react_meetup</a:t>
            </a:r>
            <a:r>
              <a:rPr lang="en-US" sz="1600" dirty="0">
                <a:solidFill>
                  <a:srgbClr val="F2F2F2"/>
                </a:solidFill>
                <a:latin typeface="Monaco"/>
              </a:rPr>
              <a:t> </a:t>
            </a:r>
            <a:r>
              <a:rPr lang="en-US" sz="1600" dirty="0" err="1">
                <a:solidFill>
                  <a:srgbClr val="F2F2F2"/>
                </a:solidFill>
                <a:latin typeface="Monaco"/>
              </a:rPr>
              <a:t>sturoscy</a:t>
            </a:r>
            <a:r>
              <a:rPr lang="en-US" sz="1600" dirty="0">
                <a:solidFill>
                  <a:srgbClr val="F2F2F2"/>
                </a:solidFill>
                <a:latin typeface="Monaco"/>
              </a:rPr>
              <a:t>$ </a:t>
            </a:r>
            <a:r>
              <a:rPr lang="en-US" sz="1600" dirty="0" smtClean="0">
                <a:solidFill>
                  <a:srgbClr val="F2F2F2"/>
                </a:solidFill>
                <a:latin typeface="Monaco"/>
              </a:rPr>
              <a:t>pip freeze &gt; requirements/</a:t>
            </a:r>
            <a:r>
              <a:rPr lang="en-US" sz="1600" dirty="0" err="1" smtClean="0">
                <a:solidFill>
                  <a:srgbClr val="F2F2F2"/>
                </a:solidFill>
                <a:latin typeface="Monaco"/>
              </a:rPr>
              <a:t>base.txt</a:t>
            </a:r>
            <a:endParaRPr lang="en-US" sz="1600" dirty="0" smtClean="0">
              <a:solidFill>
                <a:srgbClr val="F2F2F2"/>
              </a:solidFill>
              <a:latin typeface="Monaco"/>
            </a:endParaRPr>
          </a:p>
          <a:p>
            <a:r>
              <a:rPr lang="en-US" sz="1600" dirty="0" err="1" smtClean="0">
                <a:solidFill>
                  <a:srgbClr val="F2F2F2"/>
                </a:solidFill>
                <a:latin typeface="Monaco"/>
              </a:rPr>
              <a:t>home:react_meetup</a:t>
            </a:r>
            <a:r>
              <a:rPr lang="en-US" sz="1600" dirty="0" smtClean="0">
                <a:solidFill>
                  <a:srgbClr val="F2F2F2"/>
                </a:solidFill>
                <a:latin typeface="Monaco"/>
              </a:rPr>
              <a:t> </a:t>
            </a:r>
            <a:r>
              <a:rPr lang="en-US" sz="1600" dirty="0" err="1" smtClean="0">
                <a:solidFill>
                  <a:srgbClr val="F2F2F2"/>
                </a:solidFill>
                <a:latin typeface="Monaco"/>
              </a:rPr>
              <a:t>sturoscy</a:t>
            </a:r>
            <a:r>
              <a:rPr lang="en-US" sz="1600" dirty="0" smtClean="0">
                <a:solidFill>
                  <a:srgbClr val="F2F2F2"/>
                </a:solidFill>
                <a:latin typeface="Monaco"/>
              </a:rPr>
              <a:t>$ pip install -r requirements/</a:t>
            </a:r>
            <a:r>
              <a:rPr lang="en-US" sz="1600" dirty="0" err="1" smtClean="0">
                <a:solidFill>
                  <a:srgbClr val="F2F2F2"/>
                </a:solidFill>
                <a:latin typeface="Monaco"/>
              </a:rPr>
              <a:t>dev.txt</a:t>
            </a:r>
            <a:endParaRPr lang="en-US" sz="1600" dirty="0" smtClean="0">
              <a:solidFill>
                <a:srgbClr val="F2F2F2"/>
              </a:solidFill>
              <a:latin typeface="Monaco"/>
            </a:endParaRPr>
          </a:p>
          <a:p>
            <a:r>
              <a:rPr lang="en-US" sz="1600" dirty="0" err="1" smtClean="0">
                <a:solidFill>
                  <a:srgbClr val="F2F2F2"/>
                </a:solidFill>
                <a:latin typeface="Monaco"/>
              </a:rPr>
              <a:t>home</a:t>
            </a:r>
            <a:r>
              <a:rPr lang="en-US" sz="1600" dirty="0" err="1">
                <a:solidFill>
                  <a:srgbClr val="F2F2F2"/>
                </a:solidFill>
                <a:latin typeface="Monaco"/>
              </a:rPr>
              <a:t>:react_meetup</a:t>
            </a:r>
            <a:r>
              <a:rPr lang="en-US" sz="1600" dirty="0">
                <a:solidFill>
                  <a:srgbClr val="F2F2F2"/>
                </a:solidFill>
                <a:latin typeface="Monaco"/>
              </a:rPr>
              <a:t> </a:t>
            </a:r>
            <a:r>
              <a:rPr lang="en-US" sz="1600" dirty="0" err="1">
                <a:solidFill>
                  <a:srgbClr val="F2F2F2"/>
                </a:solidFill>
                <a:latin typeface="Monaco"/>
              </a:rPr>
              <a:t>sturoscy</a:t>
            </a:r>
            <a:r>
              <a:rPr lang="en-US" sz="1600" dirty="0" smtClean="0">
                <a:solidFill>
                  <a:srgbClr val="F2F2F2"/>
                </a:solidFill>
                <a:latin typeface="Monaco"/>
              </a:rPr>
              <a:t>$ ./</a:t>
            </a:r>
            <a:r>
              <a:rPr lang="en-US" sz="1600" dirty="0" err="1" smtClean="0">
                <a:solidFill>
                  <a:srgbClr val="F2F2F2"/>
                </a:solidFill>
                <a:latin typeface="Monaco"/>
              </a:rPr>
              <a:t>manage.py</a:t>
            </a:r>
            <a:r>
              <a:rPr lang="en-US" sz="1600" dirty="0" smtClean="0">
                <a:solidFill>
                  <a:srgbClr val="F2F2F2"/>
                </a:solidFill>
                <a:latin typeface="Monaco"/>
              </a:rPr>
              <a:t> </a:t>
            </a:r>
            <a:r>
              <a:rPr lang="en-US" sz="1600" dirty="0" err="1" smtClean="0">
                <a:solidFill>
                  <a:srgbClr val="F2F2F2"/>
                </a:solidFill>
                <a:latin typeface="Monaco"/>
              </a:rPr>
              <a:t>collectstatic</a:t>
            </a:r>
            <a:r>
              <a:rPr lang="en-US" sz="1600" dirty="0" smtClean="0">
                <a:solidFill>
                  <a:srgbClr val="F2F2F2"/>
                </a:solidFill>
                <a:latin typeface="Monaco"/>
              </a:rPr>
              <a:t> </a:t>
            </a:r>
            <a:r>
              <a:rPr lang="mr-IN" sz="1600" dirty="0" smtClean="0">
                <a:solidFill>
                  <a:srgbClr val="F2F2F2"/>
                </a:solidFill>
                <a:latin typeface="Monaco"/>
              </a:rPr>
              <a:t>–</a:t>
            </a:r>
            <a:r>
              <a:rPr lang="en-US" sz="1600" dirty="0" smtClean="0">
                <a:solidFill>
                  <a:srgbClr val="F2F2F2"/>
                </a:solidFill>
                <a:latin typeface="Monaco"/>
              </a:rPr>
              <a:t>-no-input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5488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5111"/>
          </a:xfrm>
        </p:spPr>
        <p:txBody>
          <a:bodyPr/>
          <a:lstStyle/>
          <a:p>
            <a:r>
              <a:rPr lang="en-US" strike="sngStrike" dirty="0" smtClean="0">
                <a:solidFill>
                  <a:srgbClr val="000000"/>
                </a:solidFill>
              </a:rPr>
              <a:t>Node Package Manager</a:t>
            </a:r>
            <a:br>
              <a:rPr lang="en-US" strike="sngStrike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Yarn!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53308-F9C5-4FCB-8415-6DEE77C16A3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600200"/>
            <a:ext cx="6085114" cy="441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62400" y="1600200"/>
            <a:ext cx="8229600" cy="441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4"/>
          <p:cNvSpPr txBox="1">
            <a:spLocks/>
          </p:cNvSpPr>
          <p:nvPr/>
        </p:nvSpPr>
        <p:spPr>
          <a:xfrm>
            <a:off x="838200" y="1931642"/>
            <a:ext cx="4622800" cy="40417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3000"/>
              </a:lnSpc>
              <a:spcBef>
                <a:spcPts val="800"/>
              </a:spcBef>
              <a:spcAft>
                <a:spcPts val="200"/>
              </a:spcAft>
              <a:buFont typeface="Arial" panose="020B0604020202020204" pitchFamily="34" charset="0"/>
              <a:buNone/>
              <a:defRPr sz="22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3000"/>
              </a:lnSpc>
              <a:spcBef>
                <a:spcPts val="8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3000"/>
              </a:lnSpc>
              <a:spcBef>
                <a:spcPts val="8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3000"/>
              </a:lnSpc>
              <a:spcBef>
                <a:spcPts val="8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3000"/>
              </a:lnSpc>
              <a:spcBef>
                <a:spcPts val="8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 smtClean="0"/>
              <a:t>package.json</a:t>
            </a:r>
            <a:r>
              <a:rPr lang="en-US" sz="1800" dirty="0" smtClean="0"/>
              <a:t> (truncated)</a:t>
            </a:r>
          </a:p>
          <a:p>
            <a:r>
              <a:rPr lang="mr-IN" sz="1600" dirty="0" smtClean="0"/>
              <a:t>…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mr-IN" sz="1600" dirty="0" smtClean="0"/>
              <a:t>"</a:t>
            </a:r>
            <a:r>
              <a:rPr lang="mr-IN" sz="1600" dirty="0"/>
              <a:t>dependencies": </a:t>
            </a:r>
            <a:r>
              <a:rPr lang="mr-IN" sz="1600" dirty="0" smtClean="0"/>
              <a:t>{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mr-IN" sz="1600" dirty="0" smtClean="0"/>
              <a:t>"</a:t>
            </a:r>
            <a:r>
              <a:rPr lang="mr-IN" sz="1600" dirty="0"/>
              <a:t>immutable": "^</a:t>
            </a:r>
            <a:r>
              <a:rPr lang="mr-IN" sz="1600" dirty="0" smtClean="0"/>
              <a:t>3.8.1”,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mr-IN" sz="1600" dirty="0" smtClean="0"/>
              <a:t>"</a:t>
            </a:r>
            <a:r>
              <a:rPr lang="mr-IN" sz="1600" dirty="0"/>
              <a:t>moment": "^</a:t>
            </a:r>
            <a:r>
              <a:rPr lang="mr-IN" sz="1600" dirty="0" smtClean="0"/>
              <a:t>2.15.2”,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mr-IN" sz="1600" dirty="0" smtClean="0"/>
              <a:t>"</a:t>
            </a:r>
            <a:r>
              <a:rPr lang="mr-IN" sz="1600" dirty="0"/>
              <a:t>react": "^</a:t>
            </a:r>
            <a:r>
              <a:rPr lang="mr-IN" sz="1600" dirty="0" smtClean="0"/>
              <a:t>15.3.2”,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mr-IN" sz="1600" dirty="0" smtClean="0"/>
              <a:t>"</a:t>
            </a:r>
            <a:r>
              <a:rPr lang="mr-IN" sz="1600" dirty="0"/>
              <a:t>react-dom": "^</a:t>
            </a:r>
            <a:r>
              <a:rPr lang="mr-IN" sz="1600" dirty="0" smtClean="0"/>
              <a:t>15.3.2”,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mr-IN" sz="1600" dirty="0" smtClean="0"/>
              <a:t>"</a:t>
            </a:r>
            <a:r>
              <a:rPr lang="mr-IN" sz="1600" dirty="0"/>
              <a:t>react-redux": "^</a:t>
            </a:r>
            <a:r>
              <a:rPr lang="mr-IN" sz="1600" dirty="0" smtClean="0"/>
              <a:t>4.4.5”,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mr-IN" sz="1600" dirty="0" smtClean="0"/>
              <a:t>"</a:t>
            </a:r>
            <a:r>
              <a:rPr lang="mr-IN" sz="1600" dirty="0"/>
              <a:t>react-router": "^</a:t>
            </a:r>
            <a:r>
              <a:rPr lang="mr-IN" sz="1600" dirty="0" smtClean="0"/>
              <a:t>3.0.0”,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mr-IN" sz="1600" dirty="0" smtClean="0"/>
              <a:t>"</a:t>
            </a:r>
            <a:r>
              <a:rPr lang="mr-IN" sz="1600" dirty="0"/>
              <a:t>redux": "^</a:t>
            </a:r>
            <a:r>
              <a:rPr lang="mr-IN" sz="1600" dirty="0" smtClean="0"/>
              <a:t>3.6.0”,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</a:t>
            </a:r>
            <a:r>
              <a:rPr lang="mr-IN" sz="1600" dirty="0" smtClean="0"/>
              <a:t>"</a:t>
            </a:r>
            <a:r>
              <a:rPr lang="mr-IN" sz="1600" dirty="0"/>
              <a:t>redux-thunk": "^</a:t>
            </a:r>
            <a:r>
              <a:rPr lang="mr-IN" sz="1600" dirty="0" smtClean="0"/>
              <a:t>2.1.0”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mr-IN" sz="1600" dirty="0" smtClean="0"/>
              <a:t>},</a:t>
            </a:r>
            <a:r>
              <a:rPr lang="en-US" sz="1600" dirty="0" smtClean="0"/>
              <a:t> </a:t>
            </a:r>
            <a:r>
              <a:rPr lang="mr-IN" sz="1600" dirty="0" smtClean="0"/>
              <a:t>…</a:t>
            </a:r>
            <a:endParaRPr lang="en-US" sz="1800" dirty="0"/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381500" y="1931641"/>
            <a:ext cx="7543800" cy="467787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800"/>
              </a:spcBef>
              <a:spcAft>
                <a:spcPts val="200"/>
              </a:spcAft>
              <a:buFont typeface="Arial" panose="020B0604020202020204" pitchFamily="34" charset="0"/>
              <a:buNone/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4000"/>
              </a:lnSpc>
              <a:spcBef>
                <a:spcPts val="800"/>
              </a:spcBef>
              <a:spcAft>
                <a:spcPts val="200"/>
              </a:spcAft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4000"/>
              </a:lnSpc>
              <a:spcBef>
                <a:spcPts val="800"/>
              </a:spcBef>
              <a:spcAft>
                <a:spcPts val="200"/>
              </a:spcAft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4000"/>
              </a:lnSpc>
              <a:spcBef>
                <a:spcPts val="800"/>
              </a:spcBef>
              <a:spcAft>
                <a:spcPts val="200"/>
              </a:spcAft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4000"/>
              </a:lnSpc>
              <a:spcBef>
                <a:spcPts val="800"/>
              </a:spcBef>
              <a:spcAft>
                <a:spcPts val="200"/>
              </a:spcAft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 smtClean="0">
                <a:solidFill>
                  <a:srgbClr val="F2F2F2"/>
                </a:solidFill>
                <a:latin typeface="Monaco"/>
              </a:rPr>
              <a:t>home:react_meetup</a:t>
            </a:r>
            <a:r>
              <a:rPr lang="en-US" sz="1600" dirty="0" smtClean="0">
                <a:solidFill>
                  <a:srgbClr val="F2F2F2"/>
                </a:solidFill>
                <a:latin typeface="Monaco"/>
              </a:rPr>
              <a:t> </a:t>
            </a:r>
            <a:r>
              <a:rPr lang="en-US" sz="1600" dirty="0" err="1">
                <a:solidFill>
                  <a:srgbClr val="F2F2F2"/>
                </a:solidFill>
                <a:latin typeface="Monaco"/>
              </a:rPr>
              <a:t>sturoscy</a:t>
            </a:r>
            <a:r>
              <a:rPr lang="en-US" sz="1600" dirty="0">
                <a:solidFill>
                  <a:srgbClr val="F2F2F2"/>
                </a:solidFill>
                <a:latin typeface="Monaco"/>
              </a:rPr>
              <a:t>$ </a:t>
            </a:r>
            <a:r>
              <a:rPr lang="en-US" sz="1600" dirty="0" smtClean="0">
                <a:solidFill>
                  <a:srgbClr val="F2F2F2"/>
                </a:solidFill>
                <a:latin typeface="Monaco"/>
              </a:rPr>
              <a:t>yarn add react</a:t>
            </a:r>
          </a:p>
          <a:p>
            <a:r>
              <a:rPr lang="en-US" sz="1600" dirty="0" err="1">
                <a:solidFill>
                  <a:srgbClr val="F2F2F2"/>
                </a:solidFill>
                <a:latin typeface="Monaco"/>
              </a:rPr>
              <a:t>home:react_meetup</a:t>
            </a:r>
            <a:r>
              <a:rPr lang="en-US" sz="1600" dirty="0">
                <a:solidFill>
                  <a:srgbClr val="F2F2F2"/>
                </a:solidFill>
                <a:latin typeface="Monaco"/>
              </a:rPr>
              <a:t> </a:t>
            </a:r>
            <a:r>
              <a:rPr lang="en-US" sz="1600" dirty="0" err="1">
                <a:solidFill>
                  <a:srgbClr val="F2F2F2"/>
                </a:solidFill>
                <a:latin typeface="Monaco"/>
              </a:rPr>
              <a:t>sturoscy</a:t>
            </a:r>
            <a:r>
              <a:rPr lang="en-US" sz="1600" dirty="0" smtClean="0">
                <a:solidFill>
                  <a:srgbClr val="F2F2F2"/>
                </a:solidFill>
                <a:latin typeface="Monaco"/>
              </a:rPr>
              <a:t>$ yarn add </a:t>
            </a:r>
            <a:r>
              <a:rPr lang="mr-IN" sz="1600" dirty="0" smtClean="0">
                <a:solidFill>
                  <a:srgbClr val="F2F2F2"/>
                </a:solidFill>
                <a:latin typeface="Monaco"/>
              </a:rPr>
              <a:t>–</a:t>
            </a:r>
            <a:r>
              <a:rPr lang="en-US" sz="1600" dirty="0" smtClean="0">
                <a:solidFill>
                  <a:srgbClr val="F2F2F2"/>
                </a:solidFill>
                <a:latin typeface="Monaco"/>
              </a:rPr>
              <a:t>-</a:t>
            </a:r>
            <a:r>
              <a:rPr lang="en-US" sz="1600" dirty="0" err="1" smtClean="0">
                <a:solidFill>
                  <a:srgbClr val="F2F2F2"/>
                </a:solidFill>
                <a:latin typeface="Monaco"/>
              </a:rPr>
              <a:t>dev</a:t>
            </a:r>
            <a:r>
              <a:rPr lang="en-US" sz="1600" dirty="0" smtClean="0">
                <a:solidFill>
                  <a:srgbClr val="F2F2F2"/>
                </a:solidFill>
                <a:latin typeface="Monaco"/>
              </a:rPr>
              <a:t> </a:t>
            </a:r>
            <a:r>
              <a:rPr lang="en-US" sz="1600" dirty="0" err="1" smtClean="0">
                <a:solidFill>
                  <a:srgbClr val="F2F2F2"/>
                </a:solidFill>
                <a:latin typeface="Monaco"/>
              </a:rPr>
              <a:t>webpack</a:t>
            </a:r>
            <a:endParaRPr lang="en-US" sz="1600" dirty="0" smtClean="0">
              <a:solidFill>
                <a:srgbClr val="F2F2F2"/>
              </a:solidFill>
              <a:latin typeface="Monaco"/>
            </a:endParaRPr>
          </a:p>
          <a:p>
            <a:r>
              <a:rPr lang="en-US" sz="1600" dirty="0" err="1">
                <a:solidFill>
                  <a:srgbClr val="F2F2F2"/>
                </a:solidFill>
                <a:latin typeface="Monaco"/>
              </a:rPr>
              <a:t>home:react_meetup</a:t>
            </a:r>
            <a:r>
              <a:rPr lang="en-US" sz="1600" dirty="0">
                <a:solidFill>
                  <a:srgbClr val="F2F2F2"/>
                </a:solidFill>
                <a:latin typeface="Monaco"/>
              </a:rPr>
              <a:t> </a:t>
            </a:r>
            <a:r>
              <a:rPr lang="en-US" sz="1600" dirty="0" err="1">
                <a:solidFill>
                  <a:srgbClr val="F2F2F2"/>
                </a:solidFill>
                <a:latin typeface="Monaco"/>
              </a:rPr>
              <a:t>sturoscy</a:t>
            </a:r>
            <a:r>
              <a:rPr lang="en-US" sz="1600" dirty="0">
                <a:solidFill>
                  <a:srgbClr val="F2F2F2"/>
                </a:solidFill>
                <a:latin typeface="Monaco"/>
              </a:rPr>
              <a:t>$ yarn </a:t>
            </a:r>
            <a:r>
              <a:rPr lang="en-US" sz="1600" dirty="0" smtClean="0">
                <a:solidFill>
                  <a:srgbClr val="F2F2F2"/>
                </a:solidFill>
                <a:latin typeface="Monaco"/>
              </a:rPr>
              <a:t>install</a:t>
            </a:r>
          </a:p>
          <a:p>
            <a:endParaRPr lang="en-US" sz="1600" dirty="0">
              <a:solidFill>
                <a:srgbClr val="F2F2F2"/>
              </a:solidFill>
              <a:latin typeface="Monaco"/>
            </a:endParaRPr>
          </a:p>
          <a:p>
            <a:pPr algn="ctr"/>
            <a:r>
              <a:rPr lang="en-US" dirty="0" smtClean="0">
                <a:solidFill>
                  <a:srgbClr val="F2F2F2"/>
                </a:solidFill>
                <a:hlinkClick r:id="rId3"/>
              </a:rPr>
              <a:t>Yarn benchmarks </a:t>
            </a:r>
            <a:r>
              <a:rPr lang="en-US" dirty="0" smtClean="0">
                <a:solidFill>
                  <a:srgbClr val="F2F2F2"/>
                </a:solidFill>
              </a:rPr>
              <a:t>=== very fast!</a:t>
            </a:r>
            <a:endParaRPr lang="en-US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87619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5111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Build and Package Your Modules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err="1" smtClean="0">
                <a:solidFill>
                  <a:srgbClr val="000000"/>
                </a:solidFill>
              </a:rPr>
              <a:t>Webpack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53308-F9C5-4FCB-8415-6DEE77C16A3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600200"/>
            <a:ext cx="6085114" cy="441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08501" y="1600200"/>
            <a:ext cx="7674355" cy="441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4"/>
          <p:cNvSpPr txBox="1">
            <a:spLocks/>
          </p:cNvSpPr>
          <p:nvPr/>
        </p:nvSpPr>
        <p:spPr>
          <a:xfrm>
            <a:off x="838200" y="1576042"/>
            <a:ext cx="4953000" cy="439295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3000"/>
              </a:lnSpc>
              <a:spcBef>
                <a:spcPts val="800"/>
              </a:spcBef>
              <a:spcAft>
                <a:spcPts val="200"/>
              </a:spcAft>
              <a:buFont typeface="Arial" panose="020B0604020202020204" pitchFamily="34" charset="0"/>
              <a:buNone/>
              <a:defRPr sz="22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3000"/>
              </a:lnSpc>
              <a:spcBef>
                <a:spcPts val="8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3000"/>
              </a:lnSpc>
              <a:spcBef>
                <a:spcPts val="8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3000"/>
              </a:lnSpc>
              <a:spcBef>
                <a:spcPts val="8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3000"/>
              </a:lnSpc>
              <a:spcBef>
                <a:spcPts val="800"/>
              </a:spcBef>
              <a:spcAft>
                <a:spcPts val="200"/>
              </a:spcAft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 smtClean="0"/>
              <a:t>webpack.config.js</a:t>
            </a:r>
            <a:r>
              <a:rPr lang="en-US" sz="1600" dirty="0" smtClean="0"/>
              <a:t> (truncated)</a:t>
            </a:r>
          </a:p>
          <a:p>
            <a:r>
              <a:rPr lang="en-US" sz="1200" dirty="0"/>
              <a:t>e</a:t>
            </a:r>
            <a:r>
              <a:rPr lang="en-US" sz="1200" dirty="0" smtClean="0"/>
              <a:t>ntry: { ‘path/to/</a:t>
            </a:r>
            <a:r>
              <a:rPr lang="en-US" sz="1200" dirty="0" err="1" smtClean="0"/>
              <a:t>index.js</a:t>
            </a:r>
            <a:r>
              <a:rPr lang="en-US" sz="1200" dirty="0" smtClean="0"/>
              <a:t>’ },</a:t>
            </a:r>
            <a:br>
              <a:rPr lang="en-US" sz="1200" dirty="0" smtClean="0"/>
            </a:br>
            <a:r>
              <a:rPr lang="en-US" sz="1200" dirty="0" smtClean="0"/>
              <a:t>output: { ‘path/to/</a:t>
            </a:r>
            <a:r>
              <a:rPr lang="en-US" sz="1200" dirty="0" err="1" smtClean="0"/>
              <a:t>dist</a:t>
            </a:r>
            <a:r>
              <a:rPr lang="en-US" sz="1200" dirty="0" smtClean="0"/>
              <a:t>/’ },</a:t>
            </a:r>
            <a:br>
              <a:rPr lang="en-US" sz="1200" dirty="0" smtClean="0"/>
            </a:br>
            <a:r>
              <a:rPr lang="mr-IN" sz="1200" dirty="0" smtClean="0"/>
              <a:t>module</a:t>
            </a:r>
            <a:r>
              <a:rPr lang="mr-IN" sz="1200" dirty="0"/>
              <a:t>: </a:t>
            </a:r>
            <a:r>
              <a:rPr lang="mr-IN" sz="1200" dirty="0" smtClean="0"/>
              <a:t>{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    </a:t>
            </a:r>
            <a:r>
              <a:rPr lang="mr-IN" sz="1200" dirty="0" smtClean="0"/>
              <a:t>loaders</a:t>
            </a:r>
            <a:r>
              <a:rPr lang="mr-IN" sz="1200" dirty="0"/>
              <a:t>: </a:t>
            </a:r>
            <a:r>
              <a:rPr lang="mr-IN" sz="1200" dirty="0" smtClean="0"/>
              <a:t>[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        </a:t>
            </a:r>
            <a:r>
              <a:rPr lang="mr-IN" sz="1200" dirty="0" smtClean="0"/>
              <a:t>{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            </a:t>
            </a:r>
            <a:r>
              <a:rPr lang="mr-IN" sz="1200" dirty="0" smtClean="0"/>
              <a:t>test</a:t>
            </a:r>
            <a:r>
              <a:rPr lang="mr-IN" sz="1200" dirty="0"/>
              <a:t>: [/\.jsx?$/, /\.js$/]</a:t>
            </a:r>
            <a:r>
              <a:rPr lang="mr-IN" sz="1200" dirty="0" smtClean="0"/>
              <a:t>,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            </a:t>
            </a:r>
            <a:r>
              <a:rPr lang="mr-IN" sz="1200" dirty="0" smtClean="0"/>
              <a:t>exclude</a:t>
            </a:r>
            <a:r>
              <a:rPr lang="mr-IN" sz="1200" dirty="0"/>
              <a:t>: /(</a:t>
            </a:r>
            <a:r>
              <a:rPr lang="mr-IN" sz="1200" dirty="0" smtClean="0"/>
              <a:t>node_modules)</a:t>
            </a:r>
            <a:r>
              <a:rPr lang="mr-IN" sz="1200" dirty="0"/>
              <a:t>/</a:t>
            </a:r>
            <a:r>
              <a:rPr lang="mr-IN" sz="1200" dirty="0" smtClean="0"/>
              <a:t>,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            </a:t>
            </a:r>
            <a:r>
              <a:rPr lang="mr-IN" sz="1200" dirty="0" smtClean="0"/>
              <a:t>loader</a:t>
            </a:r>
            <a:r>
              <a:rPr lang="mr-IN" sz="1200" dirty="0"/>
              <a:t>: '</a:t>
            </a:r>
            <a:r>
              <a:rPr lang="mr-IN" sz="1200" dirty="0" smtClean="0"/>
              <a:t>babel’,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            </a:t>
            </a:r>
            <a:r>
              <a:rPr lang="mr-IN" sz="1200" dirty="0" smtClean="0"/>
              <a:t>query</a:t>
            </a:r>
            <a:r>
              <a:rPr lang="mr-IN" sz="1200" dirty="0"/>
              <a:t>: </a:t>
            </a:r>
            <a:r>
              <a:rPr lang="mr-IN" sz="1200" dirty="0" smtClean="0"/>
              <a:t>{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                </a:t>
            </a:r>
            <a:r>
              <a:rPr lang="mr-IN" sz="1200" dirty="0" smtClean="0"/>
              <a:t>presets</a:t>
            </a:r>
            <a:r>
              <a:rPr lang="mr-IN" sz="1200" dirty="0"/>
              <a:t>: ['es2015', 'react', 'stage-</a:t>
            </a:r>
            <a:r>
              <a:rPr lang="mr-IN" sz="1200" dirty="0" smtClean="0"/>
              <a:t>2’]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            </a:t>
            </a:r>
            <a:r>
              <a:rPr lang="mr-IN" sz="1200" dirty="0" smtClean="0"/>
              <a:t>}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        </a:t>
            </a:r>
            <a:r>
              <a:rPr lang="mr-IN" sz="1200" dirty="0" smtClean="0"/>
              <a:t>},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        </a:t>
            </a:r>
            <a:r>
              <a:rPr lang="mr-IN" sz="1200" dirty="0" smtClean="0"/>
              <a:t>{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        </a:t>
            </a:r>
            <a:r>
              <a:rPr lang="en-US" sz="1200" dirty="0"/>
              <a:t> </a:t>
            </a:r>
            <a:r>
              <a:rPr lang="en-US" sz="1200" dirty="0" smtClean="0"/>
              <a:t>   </a:t>
            </a:r>
            <a:r>
              <a:rPr lang="mr-IN" sz="1200" dirty="0" smtClean="0"/>
              <a:t>test</a:t>
            </a:r>
            <a:r>
              <a:rPr lang="mr-IN" sz="1200" dirty="0"/>
              <a:t>: [/\.scss$/, /\.css$/]</a:t>
            </a:r>
            <a:r>
              <a:rPr lang="mr-IN" sz="1200" dirty="0" smtClean="0"/>
              <a:t>,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            </a:t>
            </a:r>
            <a:r>
              <a:rPr lang="mr-IN" sz="1200" dirty="0" smtClean="0"/>
              <a:t>exclude</a:t>
            </a:r>
            <a:r>
              <a:rPr lang="mr-IN" sz="1200" dirty="0"/>
              <a:t>: /(bower_components)/</a:t>
            </a:r>
            <a:r>
              <a:rPr lang="mr-IN" sz="1200" dirty="0" smtClean="0"/>
              <a:t>,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            </a:t>
            </a:r>
            <a:r>
              <a:rPr lang="mr-IN" sz="1200" dirty="0" smtClean="0"/>
              <a:t>loaders</a:t>
            </a:r>
            <a:r>
              <a:rPr lang="mr-IN" sz="1200" dirty="0"/>
              <a:t>: ["style", "css", "</a:t>
            </a:r>
            <a:r>
              <a:rPr lang="mr-IN" sz="1200" dirty="0" smtClean="0"/>
              <a:t>sass”]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        </a:t>
            </a:r>
            <a:r>
              <a:rPr lang="mr-IN" sz="1200" dirty="0" smtClean="0"/>
              <a:t>}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</a:t>
            </a:r>
            <a:r>
              <a:rPr lang="en-US" sz="1200" dirty="0" smtClean="0"/>
              <a:t>   ]</a:t>
            </a:r>
            <a:br>
              <a:rPr lang="en-US" sz="1200" dirty="0" smtClean="0"/>
            </a:br>
            <a:r>
              <a:rPr lang="mr-IN" sz="1200" dirty="0" smtClean="0"/>
              <a:t>}</a:t>
            </a:r>
            <a:endParaRPr lang="en-US" sz="1200" dirty="0" smtClean="0"/>
          </a:p>
          <a:p>
            <a:endParaRPr lang="en-US" sz="1600" dirty="0" smtClean="0"/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97403" y="1931641"/>
            <a:ext cx="7543287" cy="39357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800"/>
              </a:spcBef>
              <a:spcAft>
                <a:spcPts val="200"/>
              </a:spcAft>
              <a:buFont typeface="Arial" panose="020B0604020202020204" pitchFamily="34" charset="0"/>
              <a:buNone/>
              <a:defRPr sz="2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4000"/>
              </a:lnSpc>
              <a:spcBef>
                <a:spcPts val="800"/>
              </a:spcBef>
              <a:spcAft>
                <a:spcPts val="200"/>
              </a:spcAft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4000"/>
              </a:lnSpc>
              <a:spcBef>
                <a:spcPts val="800"/>
              </a:spcBef>
              <a:spcAft>
                <a:spcPts val="200"/>
              </a:spcAft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4000"/>
              </a:lnSpc>
              <a:spcBef>
                <a:spcPts val="800"/>
              </a:spcBef>
              <a:spcAft>
                <a:spcPts val="200"/>
              </a:spcAft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4000"/>
              </a:lnSpc>
              <a:spcBef>
                <a:spcPts val="800"/>
              </a:spcBef>
              <a:spcAft>
                <a:spcPts val="200"/>
              </a:spcAft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 smtClean="0">
                <a:solidFill>
                  <a:srgbClr val="F2F2F2"/>
                </a:solidFill>
                <a:latin typeface="Monaco"/>
              </a:rPr>
              <a:t>home:react_meetup</a:t>
            </a:r>
            <a:r>
              <a:rPr lang="en-US" sz="1600" dirty="0" smtClean="0">
                <a:solidFill>
                  <a:srgbClr val="F2F2F2"/>
                </a:solidFill>
                <a:latin typeface="Monaco"/>
              </a:rPr>
              <a:t> </a:t>
            </a:r>
            <a:r>
              <a:rPr lang="en-US" sz="1600" dirty="0" err="1" smtClean="0">
                <a:solidFill>
                  <a:srgbClr val="F2F2F2"/>
                </a:solidFill>
                <a:latin typeface="Monaco"/>
              </a:rPr>
              <a:t>sturoscy</a:t>
            </a:r>
            <a:r>
              <a:rPr lang="en-US" sz="1600" dirty="0" smtClean="0">
                <a:solidFill>
                  <a:srgbClr val="F2F2F2"/>
                </a:solidFill>
                <a:latin typeface="Monaco"/>
              </a:rPr>
              <a:t>$ </a:t>
            </a:r>
            <a:r>
              <a:rPr lang="en-US" sz="1600" dirty="0" err="1" smtClean="0">
                <a:solidFill>
                  <a:srgbClr val="F2F2F2"/>
                </a:solidFill>
                <a:latin typeface="Monaco"/>
              </a:rPr>
              <a:t>webpack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91467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7313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OK, lets get into it!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253308-F9C5-4FCB-8415-6DEE77C16A3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690689"/>
            <a:ext cx="12192000" cy="37984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339738" y="2562130"/>
            <a:ext cx="1833818" cy="1841058"/>
            <a:chOff x="6832508" y="2562130"/>
            <a:chExt cx="1833818" cy="1841058"/>
          </a:xfrm>
        </p:grpSpPr>
        <p:grpSp>
          <p:nvGrpSpPr>
            <p:cNvPr id="8" name="Group 7"/>
            <p:cNvGrpSpPr/>
            <p:nvPr/>
          </p:nvGrpSpPr>
          <p:grpSpPr>
            <a:xfrm>
              <a:off x="6832508" y="2562131"/>
              <a:ext cx="1833818" cy="1841057"/>
              <a:chOff x="4953000" y="2687598"/>
              <a:chExt cx="1371600" cy="1377015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4953000" y="2687598"/>
                <a:ext cx="1371600" cy="13716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endParaRPr lang="en-US" sz="1000" dirty="0">
                  <a:solidFill>
                    <a:schemeClr val="bg1"/>
                  </a:solidFill>
                  <a:latin typeface="Arial Narrow" pitchFamily="34" charset="0"/>
                  <a:cs typeface="Helvetica" pitchFamily="34" charset="0"/>
                </a:endParaRPr>
              </a:p>
            </p:txBody>
          </p:sp>
          <p:sp>
            <p:nvSpPr>
              <p:cNvPr id="11" name="Isosceles Triangle 10"/>
              <p:cNvSpPr/>
              <p:nvPr/>
            </p:nvSpPr>
            <p:spPr>
              <a:xfrm>
                <a:off x="4953000" y="3407717"/>
                <a:ext cx="761999" cy="656896"/>
              </a:xfrm>
              <a:prstGeom prst="triangle">
                <a:avLst>
                  <a:gd name="adj" fmla="val 0"/>
                </a:avLst>
              </a:prstGeom>
              <a:solidFill>
                <a:srgbClr val="00000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6832508" y="2562130"/>
              <a:ext cx="1833818" cy="18338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endParaRPr lang="en-US" sz="1400" b="1" dirty="0">
                <a:latin typeface="Garamond" panose="02020404030301010803" pitchFamily="18" charset="0"/>
              </a:endParaRPr>
            </a:p>
            <a:p>
              <a:pPr algn="ctr"/>
              <a:r>
                <a:rPr lang="en-US" sz="2400" dirty="0" err="1" smtClean="0">
                  <a:latin typeface="Garamond" panose="02020404030301010803" pitchFamily="18" charset="0"/>
                </a:rPr>
                <a:t>Redux</a:t>
              </a:r>
              <a:r>
                <a:rPr lang="en-US" sz="2400" dirty="0" smtClean="0">
                  <a:latin typeface="Garamond" panose="02020404030301010803" pitchFamily="18" charset="0"/>
                </a:rPr>
                <a:t> | React Router</a:t>
              </a:r>
              <a:endParaRPr lang="en-US" sz="2400" dirty="0">
                <a:latin typeface="Garamond" panose="02020404030301010803" pitchFamily="18" charset="0"/>
              </a:endParaRPr>
            </a:p>
            <a:p>
              <a:pPr algn="ctr"/>
              <a:endParaRPr lang="en-US" sz="14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946587" y="2562132"/>
            <a:ext cx="2001599" cy="1841057"/>
            <a:chOff x="530586" y="2562131"/>
            <a:chExt cx="2001599" cy="1841057"/>
          </a:xfrm>
        </p:grpSpPr>
        <p:grpSp>
          <p:nvGrpSpPr>
            <p:cNvPr id="13" name="Group 12"/>
            <p:cNvGrpSpPr/>
            <p:nvPr/>
          </p:nvGrpSpPr>
          <p:grpSpPr>
            <a:xfrm>
              <a:off x="530586" y="2562131"/>
              <a:ext cx="1833818" cy="1841057"/>
              <a:chOff x="6063884" y="4293464"/>
              <a:chExt cx="1371600" cy="1377015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063884" y="4293464"/>
                <a:ext cx="1371600" cy="1377015"/>
                <a:chOff x="4953000" y="2687598"/>
                <a:chExt cx="1371600" cy="1377015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4953000" y="2687598"/>
                  <a:ext cx="1371600" cy="1371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:endParaRPr lang="en-US" sz="1000" dirty="0">
                    <a:solidFill>
                      <a:schemeClr val="bg1"/>
                    </a:solidFill>
                    <a:latin typeface="Arial Narrow" pitchFamily="34" charset="0"/>
                    <a:cs typeface="Helvetica" pitchFamily="34" charset="0"/>
                  </a:endParaRPr>
                </a:p>
              </p:txBody>
            </p:sp>
            <p:sp>
              <p:nvSpPr>
                <p:cNvPr id="18" name="Isosceles Triangle 17"/>
                <p:cNvSpPr/>
                <p:nvPr/>
              </p:nvSpPr>
              <p:spPr>
                <a:xfrm>
                  <a:off x="4953000" y="3407717"/>
                  <a:ext cx="761999" cy="656896"/>
                </a:xfrm>
                <a:prstGeom prst="triangle">
                  <a:avLst>
                    <a:gd name="adj" fmla="val 0"/>
                  </a:avLst>
                </a:prstGeom>
                <a:solidFill>
                  <a:srgbClr val="000000">
                    <a:alpha val="1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6" name="Rectangle 15"/>
              <p:cNvSpPr/>
              <p:nvPr/>
            </p:nvSpPr>
            <p:spPr>
              <a:xfrm>
                <a:off x="6063884" y="4293464"/>
                <a:ext cx="1371600" cy="1371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endParaRPr lang="en-US" sz="1400" b="1" dirty="0">
                  <a:latin typeface="Garamond" panose="02020404030301010803" pitchFamily="18" charset="0"/>
                </a:endParaRPr>
              </a:p>
              <a:p>
                <a:pPr algn="ctr"/>
                <a:r>
                  <a:rPr lang="en-US" sz="2400" dirty="0" err="1">
                    <a:latin typeface="Garamond" panose="02020404030301010803" pitchFamily="18" charset="0"/>
                  </a:rPr>
                  <a:t>D</a:t>
                </a:r>
                <a:r>
                  <a:rPr lang="en-US" sz="2400" dirty="0" err="1" smtClean="0">
                    <a:latin typeface="Garamond" panose="02020404030301010803" pitchFamily="18" charset="0"/>
                  </a:rPr>
                  <a:t>jango</a:t>
                </a:r>
                <a:endParaRPr lang="en-US" sz="2400" dirty="0">
                  <a:latin typeface="Garamond" panose="02020404030301010803" pitchFamily="18" charset="0"/>
                </a:endParaRPr>
              </a:p>
              <a:p>
                <a:pPr algn="ctr"/>
                <a:endParaRPr lang="en-US" sz="1400" b="1" dirty="0"/>
              </a:p>
            </p:txBody>
          </p:sp>
        </p:grpSp>
        <p:sp>
          <p:nvSpPr>
            <p:cNvPr id="14" name="Isosceles Triangle 13"/>
            <p:cNvSpPr/>
            <p:nvPr/>
          </p:nvSpPr>
          <p:spPr>
            <a:xfrm rot="5400000">
              <a:off x="2178061" y="3407847"/>
              <a:ext cx="540467" cy="16778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070592" y="2562132"/>
            <a:ext cx="2001599" cy="1841057"/>
            <a:chOff x="2631226" y="2562131"/>
            <a:chExt cx="2001599" cy="1841057"/>
          </a:xfrm>
        </p:grpSpPr>
        <p:grpSp>
          <p:nvGrpSpPr>
            <p:cNvPr id="20" name="Group 19"/>
            <p:cNvGrpSpPr/>
            <p:nvPr/>
          </p:nvGrpSpPr>
          <p:grpSpPr>
            <a:xfrm>
              <a:off x="2631226" y="2562131"/>
              <a:ext cx="1833818" cy="1841057"/>
              <a:chOff x="6063884" y="4293464"/>
              <a:chExt cx="1371600" cy="1377015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6063884" y="4293464"/>
                <a:ext cx="1371600" cy="1377015"/>
                <a:chOff x="4953000" y="2687598"/>
                <a:chExt cx="1371600" cy="1377015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953000" y="2687598"/>
                  <a:ext cx="1371600" cy="13716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:endParaRPr lang="en-US" sz="1000" dirty="0">
                    <a:solidFill>
                      <a:schemeClr val="bg1"/>
                    </a:solidFill>
                    <a:latin typeface="Arial Narrow" pitchFamily="34" charset="0"/>
                    <a:cs typeface="Helvetica" pitchFamily="34" charset="0"/>
                  </a:endParaRPr>
                </a:p>
              </p:txBody>
            </p:sp>
            <p:sp>
              <p:nvSpPr>
                <p:cNvPr id="25" name="Isosceles Triangle 24"/>
                <p:cNvSpPr/>
                <p:nvPr/>
              </p:nvSpPr>
              <p:spPr>
                <a:xfrm>
                  <a:off x="4953000" y="3407717"/>
                  <a:ext cx="761999" cy="656896"/>
                </a:xfrm>
                <a:prstGeom prst="triangle">
                  <a:avLst>
                    <a:gd name="adj" fmla="val 0"/>
                  </a:avLst>
                </a:prstGeom>
                <a:solidFill>
                  <a:srgbClr val="000000">
                    <a:alpha val="1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Rectangle 22"/>
              <p:cNvSpPr/>
              <p:nvPr/>
            </p:nvSpPr>
            <p:spPr>
              <a:xfrm>
                <a:off x="6063884" y="4293464"/>
                <a:ext cx="1371600" cy="1371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endParaRPr lang="en-US" sz="1400" b="1" dirty="0">
                  <a:latin typeface="Garamond" panose="02020404030301010803" pitchFamily="18" charset="0"/>
                </a:endParaRPr>
              </a:p>
              <a:p>
                <a:pPr algn="ctr"/>
                <a:r>
                  <a:rPr lang="en-US" sz="2400" dirty="0" err="1" smtClean="0">
                    <a:latin typeface="Garamond" panose="02020404030301010803" pitchFamily="18" charset="0"/>
                  </a:rPr>
                  <a:t>Django</a:t>
                </a:r>
                <a:r>
                  <a:rPr lang="en-US" sz="2400" dirty="0" smtClean="0">
                    <a:latin typeface="Garamond" panose="02020404030301010803" pitchFamily="18" charset="0"/>
                  </a:rPr>
                  <a:t> REST</a:t>
                </a:r>
                <a:endParaRPr lang="en-US" sz="2400" dirty="0">
                  <a:latin typeface="Garamond" panose="02020404030301010803" pitchFamily="18" charset="0"/>
                </a:endParaRPr>
              </a:p>
              <a:p>
                <a:pPr algn="ctr"/>
                <a:endParaRPr lang="en-US" sz="1400" b="1" dirty="0"/>
              </a:p>
            </p:txBody>
          </p:sp>
        </p:grpSp>
        <p:sp>
          <p:nvSpPr>
            <p:cNvPr id="21" name="Isosceles Triangle 20"/>
            <p:cNvSpPr/>
            <p:nvPr/>
          </p:nvSpPr>
          <p:spPr>
            <a:xfrm rot="5400000">
              <a:off x="4278701" y="3407847"/>
              <a:ext cx="540467" cy="16778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185212" y="2562132"/>
            <a:ext cx="2001599" cy="1841057"/>
            <a:chOff x="4731867" y="2562131"/>
            <a:chExt cx="2001599" cy="1841057"/>
          </a:xfrm>
        </p:grpSpPr>
        <p:grpSp>
          <p:nvGrpSpPr>
            <p:cNvPr id="27" name="Group 26"/>
            <p:cNvGrpSpPr/>
            <p:nvPr/>
          </p:nvGrpSpPr>
          <p:grpSpPr>
            <a:xfrm>
              <a:off x="4731867" y="2562131"/>
              <a:ext cx="1833818" cy="1841057"/>
              <a:chOff x="6063884" y="4293464"/>
              <a:chExt cx="1371600" cy="1377015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6063884" y="4293464"/>
                <a:ext cx="1371600" cy="1377015"/>
                <a:chOff x="4953000" y="2687598"/>
                <a:chExt cx="1371600" cy="1377015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4953000" y="2687598"/>
                  <a:ext cx="1371600" cy="13716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0"/>
                <a:lstStyle/>
                <a:p>
                  <a:pPr algn="ctr"/>
                  <a:endParaRPr lang="en-US" sz="1000" dirty="0">
                    <a:solidFill>
                      <a:schemeClr val="bg1"/>
                    </a:solidFill>
                    <a:latin typeface="Arial Narrow" pitchFamily="34" charset="0"/>
                    <a:cs typeface="Helvetica" pitchFamily="34" charset="0"/>
                  </a:endParaRPr>
                </a:p>
              </p:txBody>
            </p:sp>
            <p:sp>
              <p:nvSpPr>
                <p:cNvPr id="32" name="Isosceles Triangle 31"/>
                <p:cNvSpPr/>
                <p:nvPr/>
              </p:nvSpPr>
              <p:spPr>
                <a:xfrm>
                  <a:off x="4953000" y="3407717"/>
                  <a:ext cx="761999" cy="656896"/>
                </a:xfrm>
                <a:prstGeom prst="triangle">
                  <a:avLst>
                    <a:gd name="adj" fmla="val 0"/>
                  </a:avLst>
                </a:prstGeom>
                <a:solidFill>
                  <a:srgbClr val="000000">
                    <a:alpha val="1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6063884" y="4293464"/>
                <a:ext cx="1371600" cy="1371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endParaRPr lang="en-US" sz="1400" b="1" dirty="0">
                  <a:latin typeface="Garamond" panose="02020404030301010803" pitchFamily="18" charset="0"/>
                </a:endParaRPr>
              </a:p>
              <a:p>
                <a:pPr algn="ctr"/>
                <a:r>
                  <a:rPr lang="en-US" sz="2400" dirty="0" smtClean="0">
                    <a:latin typeface="Garamond" panose="02020404030301010803" pitchFamily="18" charset="0"/>
                  </a:rPr>
                  <a:t>React</a:t>
                </a:r>
                <a:endParaRPr lang="en-US" sz="2400" dirty="0">
                  <a:latin typeface="Garamond" panose="02020404030301010803" pitchFamily="18" charset="0"/>
                </a:endParaRPr>
              </a:p>
              <a:p>
                <a:pPr algn="ctr"/>
                <a:endParaRPr lang="en-US" sz="1400" b="1" dirty="0"/>
              </a:p>
            </p:txBody>
          </p:sp>
        </p:grpSp>
        <p:sp>
          <p:nvSpPr>
            <p:cNvPr id="28" name="Isosceles Triangle 27"/>
            <p:cNvSpPr/>
            <p:nvPr/>
          </p:nvSpPr>
          <p:spPr>
            <a:xfrm rot="5400000">
              <a:off x="6379342" y="3407847"/>
              <a:ext cx="540467" cy="167781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064000" y="1917700"/>
            <a:ext cx="3845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Basic Application Structure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802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harton 2016 16:9">
  <a:themeElements>
    <a:clrScheme name="Wharton 2016">
      <a:dk1>
        <a:srgbClr val="2D2C41"/>
      </a:dk1>
      <a:lt1>
        <a:srgbClr val="FFFFFF"/>
      </a:lt1>
      <a:dk2>
        <a:srgbClr val="004785"/>
      </a:dk2>
      <a:lt2>
        <a:srgbClr val="EEEDEA"/>
      </a:lt2>
      <a:accent1>
        <a:srgbClr val="004785"/>
      </a:accent1>
      <a:accent2>
        <a:srgbClr val="A90533"/>
      </a:accent2>
      <a:accent3>
        <a:srgbClr val="026CB5"/>
      </a:accent3>
      <a:accent4>
        <a:srgbClr val="06AAFC"/>
      </a:accent4>
      <a:accent5>
        <a:srgbClr val="96227D"/>
      </a:accent5>
      <a:accent6>
        <a:srgbClr val="D7BC6A"/>
      </a:accent6>
      <a:hlink>
        <a:srgbClr val="06AAFC"/>
      </a:hlink>
      <a:folHlink>
        <a:srgbClr val="06AAFC"/>
      </a:folHlink>
    </a:clrScheme>
    <a:fontScheme name="Wharton 201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Theme_4x3</Template>
  <TotalTime>1252</TotalTime>
  <Words>1790</Words>
  <Application>Microsoft Macintosh PowerPoint</Application>
  <PresentationFormat>Custom</PresentationFormat>
  <Paragraphs>348</Paragraphs>
  <Slides>31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Wharton 2016 16:9</vt:lpstr>
      <vt:lpstr>Scaling the Monolith</vt:lpstr>
      <vt:lpstr>Introductions</vt:lpstr>
      <vt:lpstr>Senior IT Project Leader - The Wharton School University of Pennsylvania</vt:lpstr>
      <vt:lpstr>Overview</vt:lpstr>
      <vt:lpstr>Before we start getting into it…</vt:lpstr>
      <vt:lpstr>Python/Django PIP and requirements.txt</vt:lpstr>
      <vt:lpstr>Node Package Manager Yarn!</vt:lpstr>
      <vt:lpstr>Build and Package Your Modules Webpack</vt:lpstr>
      <vt:lpstr>OK, lets get into it!</vt:lpstr>
      <vt:lpstr>Django… unchained (I’m sorry) </vt:lpstr>
      <vt:lpstr>Why Django?</vt:lpstr>
      <vt:lpstr>Basic Structure for a Django Project</vt:lpstr>
      <vt:lpstr>One template to rule them all!</vt:lpstr>
      <vt:lpstr>Django Routing</vt:lpstr>
      <vt:lpstr>Django REST Framework API Layer</vt:lpstr>
      <vt:lpstr>Django REST Framework</vt:lpstr>
      <vt:lpstr>Django Routing</vt:lpstr>
      <vt:lpstr>Django Routing</vt:lpstr>
      <vt:lpstr>The Model</vt:lpstr>
      <vt:lpstr>The Serializer</vt:lpstr>
      <vt:lpstr>The View</vt:lpstr>
      <vt:lpstr>PowerPoint Presentation</vt:lpstr>
      <vt:lpstr>On to the fun part!</vt:lpstr>
      <vt:lpstr>Here’s what we’re going to do…</vt:lpstr>
      <vt:lpstr>Configure Store</vt:lpstr>
      <vt:lpstr>Routing</vt:lpstr>
      <vt:lpstr>Events Component</vt:lpstr>
      <vt:lpstr>Events Actions</vt:lpstr>
      <vt:lpstr>Events Reducer</vt:lpstr>
      <vt:lpstr>Where to go from here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Byers</dc:creator>
  <cp:lastModifiedBy>Steve Turoscy</cp:lastModifiedBy>
  <cp:revision>98</cp:revision>
  <dcterms:created xsi:type="dcterms:W3CDTF">2016-03-10T13:41:29Z</dcterms:created>
  <dcterms:modified xsi:type="dcterms:W3CDTF">2016-11-01T17:54:09Z</dcterms:modified>
</cp:coreProperties>
</file>