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6" r:id="rId11"/>
    <p:sldId id="268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9F51D-594B-AF46-B2E1-E9049CB443EE}" v="2" dt="2022-04-19T18:32:3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turransky" userId="5d878bef9f3ef44a" providerId="LiveId" clId="{4009F51D-594B-AF46-B2E1-E9049CB443EE}"/>
    <pc:docChg chg="modSld">
      <pc:chgData name="scott turransky" userId="5d878bef9f3ef44a" providerId="LiveId" clId="{4009F51D-594B-AF46-B2E1-E9049CB443EE}" dt="2022-04-19T18:40:55.430" v="190" actId="20577"/>
      <pc:docMkLst>
        <pc:docMk/>
      </pc:docMkLst>
      <pc:sldChg chg="modSp mod">
        <pc:chgData name="scott turransky" userId="5d878bef9f3ef44a" providerId="LiveId" clId="{4009F51D-594B-AF46-B2E1-E9049CB443EE}" dt="2022-04-19T18:36:46.931" v="1" actId="20577"/>
        <pc:sldMkLst>
          <pc:docMk/>
          <pc:sldMk cId="0" sldId="256"/>
        </pc:sldMkLst>
        <pc:spChg chg="mod">
          <ac:chgData name="scott turransky" userId="5d878bef9f3ef44a" providerId="LiveId" clId="{4009F51D-594B-AF46-B2E1-E9049CB443EE}" dt="2022-04-19T18:36:46.931" v="1" actId="20577"/>
          <ac:spMkLst>
            <pc:docMk/>
            <pc:sldMk cId="0" sldId="256"/>
            <ac:spMk id="2049" creationId="{6D40A40F-F8FD-A871-4144-71A0F5A8440D}"/>
          </ac:spMkLst>
        </pc:spChg>
      </pc:sldChg>
      <pc:sldChg chg="modSp mod">
        <pc:chgData name="scott turransky" userId="5d878bef9f3ef44a" providerId="LiveId" clId="{4009F51D-594B-AF46-B2E1-E9049CB443EE}" dt="2022-04-19T18:40:55.430" v="190" actId="20577"/>
        <pc:sldMkLst>
          <pc:docMk/>
          <pc:sldMk cId="0" sldId="259"/>
        </pc:sldMkLst>
        <pc:spChg chg="mod">
          <ac:chgData name="scott turransky" userId="5d878bef9f3ef44a" providerId="LiveId" clId="{4009F51D-594B-AF46-B2E1-E9049CB443EE}" dt="2022-04-19T18:40:55.430" v="190" actId="20577"/>
          <ac:spMkLst>
            <pc:docMk/>
            <pc:sldMk cId="0" sldId="259"/>
            <ac:spMk id="5123" creationId="{BB2192B1-9A53-CDE3-0E99-836CA23BF1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F93C72-8596-CDAB-516E-76AC94975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0A07A9-4952-3868-4673-28AB5EB0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16DB7A-5B23-C8D8-E30F-AC7C375BB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70F46-CF84-D744-9267-050100B84684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6370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86367B-49E0-12C2-A189-22DA11A03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D4096B-9067-A7C2-F6C7-50A7026AA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94A1B-99FC-90F0-11BE-AE09638AD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E39F7-8F84-2C4E-BD02-F56AB81CC12C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754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CE7CD-6DD1-A362-56DA-61C287832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7F41B7-1746-350E-8DF7-FF237D05D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6C777B-3BC8-2A3F-B8A7-430A444BD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4FAC0-6E29-A843-9A7D-EDB40D07D189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5244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594CC-B463-86CE-FF1B-EB89CFF03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BD27C-2AB0-0EE6-1038-D79C05EF3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B0A75B-C48E-8103-D750-1B3111906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AFBEC-6044-EC44-A3D2-9F407D004F5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6281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D685D7-376F-9D44-D301-7B71D6FA1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A06171-7E1F-5131-2159-4A7E28386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89B4A0-4043-FF1D-A4EE-EF019479B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17FE4-12A1-EF4E-A791-A2D2DD2079B7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24617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2FB85-36F0-E543-F695-2DE31E996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C0C38-EF6D-9536-09DF-7EB1D6D0D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23D20-CD10-BDF3-728B-CD8E1F215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296C-A65D-0C4E-ACFB-7C2AC8493241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057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D7F162-817A-B87A-5B51-7EC36367D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26C81C-C0D7-67E6-53BB-5789DE6C5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B89BF1-D528-8974-B210-66CFBFF7A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EF8D-1F3D-974B-B3B0-4762DB335D74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3733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AEBF3E-4396-457D-A0DC-4F8E5D9DD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28269D-0272-E0CB-5B85-A6D56A39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DD0AB4-8B69-457C-E556-30645F358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9FF43-0749-3F4E-AF2B-EBA20BB6202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5997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EC284F-77C9-B166-9A10-0953C6AA7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2848BA-19AA-E03D-5CDD-85C6C9E1D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FF8BCD-A58A-1316-1148-C8CF9BD26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A127-F504-7F45-B5C2-C02F07CC8102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6842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4E4A5-2BC6-A8CF-8D6B-D2C5793ED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7E154-CA36-F0FA-F08C-C10AF3912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EE9C3-F892-3129-5835-FB56C0707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9124C-C599-1441-9E36-2A7CD4FA8878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2928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89942-07BE-BEDE-764A-77CC92281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3F1B0-26F9-6770-2B9C-4A3EB3517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C2196-B0A6-7236-6000-575B9C357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62A72-8CA8-E544-9C3F-F3E0E843BAA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4675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79CCA1-7C92-D7EA-D254-EB793CB5A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FEA12A-15E2-CF51-5E3F-C21A7424D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6C2D07-874E-B297-E80D-7E4ED60451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075A61-6CBC-2E6F-1175-76B7CDF001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078C0C3-7E9C-AB79-0EE4-9A9750C330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DC087E0-B0D7-8945-AFF7-1AC07FD45686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5">
            <a:extLst>
              <a:ext uri="{FF2B5EF4-FFF2-40B4-BE49-F238E27FC236}">
                <a16:creationId xmlns:a16="http://schemas.microsoft.com/office/drawing/2014/main" id="{6D40A40F-F8FD-A871-4144-71A0F5A84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UY" altLang="en-US" sz="4000" dirty="0">
                <a:solidFill>
                  <a:schemeClr val="tx1"/>
                </a:solidFill>
              </a:rPr>
              <a:t>Milking the Data</a:t>
            </a:r>
            <a:endParaRPr lang="es-ES" altLang="en-US" sz="4000" dirty="0">
              <a:solidFill>
                <a:schemeClr val="tx1"/>
              </a:solidFill>
            </a:endParaRPr>
          </a:p>
        </p:txBody>
      </p:sp>
      <p:sp>
        <p:nvSpPr>
          <p:cNvPr id="2050" name="Rectangle 66">
            <a:extLst>
              <a:ext uri="{FF2B5EF4-FFF2-40B4-BE49-F238E27FC236}">
                <a16:creationId xmlns:a16="http://schemas.microsoft.com/office/drawing/2014/main" id="{DC5E7B86-BD62-1785-80AD-ADECA26F8B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3213100"/>
            <a:ext cx="7989887" cy="1752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An analysis using NYC Subway data around the New York Marathon</a:t>
            </a:r>
          </a:p>
          <a:p>
            <a:pPr eaLnBrk="1" hangingPunct="1"/>
            <a:r>
              <a:rPr lang="en-US" altLang="en-US" sz="2000" dirty="0"/>
              <a:t>By Scott Turransky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A640CB5-17F2-7110-F94D-D486096D5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Conclusion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57E9FB44-3FA9-F7C5-B583-EBB09B8FD85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4038600" cy="4421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6">
            <a:extLst>
              <a:ext uri="{FF2B5EF4-FFF2-40B4-BE49-F238E27FC236}">
                <a16:creationId xmlns:a16="http://schemas.microsoft.com/office/drawing/2014/main" id="{567E114D-2693-DE2A-E085-6C36D636EC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00200"/>
            <a:ext cx="4038600" cy="4421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Box 5">
            <a:extLst>
              <a:ext uri="{FF2B5EF4-FFF2-40B4-BE49-F238E27FC236}">
                <a16:creationId xmlns:a16="http://schemas.microsoft.com/office/drawing/2014/main" id="{1EB04D32-032E-0F9E-DA57-3B8246E1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6173788"/>
            <a:ext cx="8362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66 St Lincoln was determined to be the optimal station due to a high percentage increase and a high increase in number of entries.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18EA9-ACBB-01BC-2C27-0514352B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19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>
            <a:extLst>
              <a:ext uri="{FF2B5EF4-FFF2-40B4-BE49-F238E27FC236}">
                <a16:creationId xmlns:a16="http://schemas.microsoft.com/office/drawing/2014/main" id="{7BF9CC5D-4B13-563B-9145-C64111206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Introduction</a:t>
            </a:r>
          </a:p>
        </p:txBody>
      </p:sp>
      <p:sp>
        <p:nvSpPr>
          <p:cNvPr id="3074" name="Content Placeholder 3">
            <a:extLst>
              <a:ext uri="{FF2B5EF4-FFF2-40B4-BE49-F238E27FC236}">
                <a16:creationId xmlns:a16="http://schemas.microsoft.com/office/drawing/2014/main" id="{67004DCC-8325-7B2C-4573-0BB03FF63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70563" cy="4525963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Studies have indicated that chocolate milk is one of the best recovery fuels after an athletic event. </a:t>
            </a:r>
          </a:p>
          <a:p>
            <a:pPr eaLnBrk="1" hangingPunct="1"/>
            <a:r>
              <a:rPr lang="en-US" altLang="en-US" sz="1800" dirty="0"/>
              <a:t>Nesquik wants to advertise its milk flavor variety “More than Chocolate” to New York Marathon runners after the race</a:t>
            </a:r>
          </a:p>
          <a:p>
            <a:pPr eaLnBrk="1" hangingPunct="1"/>
            <a:r>
              <a:rPr lang="en-US" altLang="en-US" sz="1800" dirty="0"/>
              <a:t>The goal is to find the train station that gains the most runners after the race so Nesquik can set up a popup station to give away samples. </a:t>
            </a:r>
          </a:p>
        </p:txBody>
      </p:sp>
      <p:pic>
        <p:nvPicPr>
          <p:cNvPr id="3075" name="Picture 2" descr="Chocolate Milk - Erin McHugh: Portfolio">
            <a:extLst>
              <a:ext uri="{FF2B5EF4-FFF2-40B4-BE49-F238E27FC236}">
                <a16:creationId xmlns:a16="http://schemas.microsoft.com/office/drawing/2014/main" id="{B96AB8DD-CAFF-A55B-7806-A4DFB33F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9275"/>
            <a:ext cx="25241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Nestle Nesquik Variety Pack, 6 Flavors, 14 oz Plastic Bottles, Pack of 12 -  Walmart.com">
            <a:extLst>
              <a:ext uri="{FF2B5EF4-FFF2-40B4-BE49-F238E27FC236}">
                <a16:creationId xmlns:a16="http://schemas.microsoft.com/office/drawing/2014/main" id="{1963FE49-EC1E-406F-C1A3-69074F05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1" b="32150"/>
          <a:stretch>
            <a:fillRect/>
          </a:stretch>
        </p:blipFill>
        <p:spPr bwMode="auto">
          <a:xfrm>
            <a:off x="144463" y="4548188"/>
            <a:ext cx="60833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17EEDBE5-BA6D-967A-1F55-FF2AA23A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Methodology</a:t>
            </a:r>
          </a:p>
        </p:txBody>
      </p:sp>
      <p:pic>
        <p:nvPicPr>
          <p:cNvPr id="5122" name="Picture 20" descr="Map&#10;&#10;Description automatically generated">
            <a:extLst>
              <a:ext uri="{FF2B5EF4-FFF2-40B4-BE49-F238E27FC236}">
                <a16:creationId xmlns:a16="http://schemas.microsoft.com/office/drawing/2014/main" id="{34266D4D-6813-84AC-230E-CCD20656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1" r="22266"/>
          <a:stretch>
            <a:fillRect/>
          </a:stretch>
        </p:blipFill>
        <p:spPr bwMode="auto">
          <a:xfrm>
            <a:off x="4859338" y="1590675"/>
            <a:ext cx="382746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ontent Placeholder 21">
            <a:extLst>
              <a:ext uri="{FF2B5EF4-FFF2-40B4-BE49-F238E27FC236}">
                <a16:creationId xmlns:a16="http://schemas.microsoft.com/office/drawing/2014/main" id="{BB2192B1-9A53-CDE3-0E99-836CA23BF12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Using the race course information online, identify stations to assess (10 near finish line, 1 far from course for control)</a:t>
            </a:r>
          </a:p>
          <a:p>
            <a:pPr eaLnBrk="1" hangingPunct="1"/>
            <a:r>
              <a:rPr lang="en-US" altLang="en-US" sz="2400" dirty="0"/>
              <a:t>Use actual New York subway (MTA) data for marathon dates and the 2 Sundays before and after for comparison.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4">
            <a:extLst>
              <a:ext uri="{FF2B5EF4-FFF2-40B4-BE49-F238E27FC236}">
                <a16:creationId xmlns:a16="http://schemas.microsoft.com/office/drawing/2014/main" id="{FAFFA8D4-A5D8-3798-A75A-35BD5AEC6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Methodology</a:t>
            </a:r>
          </a:p>
        </p:txBody>
      </p:sp>
      <p:pic>
        <p:nvPicPr>
          <p:cNvPr id="6146" name="Content Placeholder 10" descr="Diagram, map&#10;&#10;Description automatically generated">
            <a:extLst>
              <a:ext uri="{FF2B5EF4-FFF2-40B4-BE49-F238E27FC236}">
                <a16:creationId xmlns:a16="http://schemas.microsoft.com/office/drawing/2014/main" id="{94003F70-5D18-1760-D097-7A0A9BAFF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0750" y="1384300"/>
            <a:ext cx="73025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128CD65D-18C6-0950-62A0-7EB185AC5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Issues addressed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A32092B-6A1C-EDB4-6848-F51267FEF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Stations with similar or identical names</a:t>
            </a:r>
          </a:p>
          <a:p>
            <a:pPr eaLnBrk="1" hangingPunct="1"/>
            <a:r>
              <a:rPr lang="en-US" altLang="en-US" dirty="0"/>
              <a:t>Daylight savings time affecting reading hours</a:t>
            </a:r>
          </a:p>
          <a:p>
            <a:pPr eaLnBrk="1" hangingPunct="1"/>
            <a:r>
              <a:rPr lang="en-US" altLang="en-US" dirty="0"/>
              <a:t>Variance in station entries from year to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13D97A93-49AF-A68E-8EC3-1A703C4B8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Dates used for assessment</a:t>
            </a:r>
          </a:p>
        </p:txBody>
      </p:sp>
      <p:pic>
        <p:nvPicPr>
          <p:cNvPr id="819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B3803A-F043-D64B-7223-A5747A5CB7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28775"/>
            <a:ext cx="8229600" cy="45370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195A05BE-DC2C-B6CB-95F8-07941984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Plots for individual stations</a:t>
            </a:r>
          </a:p>
        </p:txBody>
      </p:sp>
      <p:pic>
        <p:nvPicPr>
          <p:cNvPr id="9218" name="Content Placeholder 4" descr="A picture containing text, window, building&#10;&#10;Description automatically generated">
            <a:extLst>
              <a:ext uri="{FF2B5EF4-FFF2-40B4-BE49-F238E27FC236}">
                <a16:creationId xmlns:a16="http://schemas.microsoft.com/office/drawing/2014/main" id="{E1B46F1C-F51F-F062-D30F-669A62333E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68413"/>
            <a:ext cx="7859713" cy="53149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84D6DD93-F3B2-CF05-92AF-1D657158E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Tools used</a:t>
            </a: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B67B8477-2342-61E6-73B6-09A7A60DD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and SQLAlchemy to import to Python</a:t>
            </a:r>
          </a:p>
          <a:p>
            <a:pPr eaLnBrk="1" hangingPunct="1"/>
            <a:r>
              <a:rPr lang="en-US" altLang="en-US" dirty="0"/>
              <a:t>Python, Numpy and Pandas for database management</a:t>
            </a:r>
          </a:p>
          <a:p>
            <a:pPr eaLnBrk="1" hangingPunct="1"/>
            <a:r>
              <a:rPr lang="en-US" altLang="en-US" dirty="0"/>
              <a:t>Matplotlib and Seaborn for visuals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0D3257B0-D52E-59A4-94B5-C73694181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Final Results</a:t>
            </a:r>
          </a:p>
        </p:txBody>
      </p:sp>
      <p:pic>
        <p:nvPicPr>
          <p:cNvPr id="11266" name="Content Placeholder 3">
            <a:extLst>
              <a:ext uri="{FF2B5EF4-FFF2-40B4-BE49-F238E27FC236}">
                <a16:creationId xmlns:a16="http://schemas.microsoft.com/office/drawing/2014/main" id="{B1738C83-7CEB-B713-FDB8-D8F2ACC304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0400" y="1417638"/>
            <a:ext cx="5283200" cy="2108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217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Diseño predeterminado</vt:lpstr>
      <vt:lpstr>Milking the Data</vt:lpstr>
      <vt:lpstr>Introduction</vt:lpstr>
      <vt:lpstr>Methodology</vt:lpstr>
      <vt:lpstr>Methodology</vt:lpstr>
      <vt:lpstr>Issues addressed</vt:lpstr>
      <vt:lpstr>Dates used for assessment</vt:lpstr>
      <vt:lpstr>Plots for individual stations</vt:lpstr>
      <vt:lpstr>Tools used</vt:lpstr>
      <vt:lpstr>Final Results</vt:lpstr>
      <vt:lpstr>Conclusion</vt:lpstr>
      <vt:lpstr>Any questions?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scott turransky</cp:lastModifiedBy>
  <cp:revision>486</cp:revision>
  <dcterms:created xsi:type="dcterms:W3CDTF">2010-05-23T14:28:12Z</dcterms:created>
  <dcterms:modified xsi:type="dcterms:W3CDTF">2022-04-19T18:40:59Z</dcterms:modified>
</cp:coreProperties>
</file>