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FA"/>
    <a:srgbClr val="CEB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C5146-9E0B-4156-BB5A-36F2DC4645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8DFF58-058A-4A7D-88D0-8FA561D49B90}">
      <dgm:prSet/>
      <dgm:spPr/>
      <dgm:t>
        <a:bodyPr/>
        <a:lstStyle/>
        <a:p>
          <a:r>
            <a:rPr lang="en-US"/>
            <a:t>Performed Train/Validation/Test separation on model</a:t>
          </a:r>
        </a:p>
      </dgm:t>
    </dgm:pt>
    <dgm:pt modelId="{6CB6BDD3-ACA1-42EC-8491-2EFC0072D870}" type="parTrans" cxnId="{A4254055-4518-43B8-865A-C987D9F85A69}">
      <dgm:prSet/>
      <dgm:spPr/>
      <dgm:t>
        <a:bodyPr/>
        <a:lstStyle/>
        <a:p>
          <a:endParaRPr lang="en-US"/>
        </a:p>
      </dgm:t>
    </dgm:pt>
    <dgm:pt modelId="{0D1983E5-F070-4C66-85A7-CCE51DFFED00}" type="sibTrans" cxnId="{A4254055-4518-43B8-865A-C987D9F85A69}">
      <dgm:prSet/>
      <dgm:spPr/>
      <dgm:t>
        <a:bodyPr/>
        <a:lstStyle/>
        <a:p>
          <a:endParaRPr lang="en-US"/>
        </a:p>
      </dgm:t>
    </dgm:pt>
    <dgm:pt modelId="{E805906D-AA3B-4621-A296-C25ED2496A8C}">
      <dgm:prSet/>
      <dgm:spPr/>
      <dgm:t>
        <a:bodyPr/>
        <a:lstStyle/>
        <a:p>
          <a:r>
            <a:rPr lang="en-US"/>
            <a:t>Utilized dummy variables to assess categorical non-numeric values.</a:t>
          </a:r>
        </a:p>
      </dgm:t>
    </dgm:pt>
    <dgm:pt modelId="{32CA9C75-F8B6-41E1-8219-66992C2D6B41}" type="parTrans" cxnId="{DAD451F2-AC2C-4C54-800C-993035F61782}">
      <dgm:prSet/>
      <dgm:spPr/>
      <dgm:t>
        <a:bodyPr/>
        <a:lstStyle/>
        <a:p>
          <a:endParaRPr lang="en-US"/>
        </a:p>
      </dgm:t>
    </dgm:pt>
    <dgm:pt modelId="{1D783A5F-53CF-4F43-A484-3AF2E78F07A6}" type="sibTrans" cxnId="{DAD451F2-AC2C-4C54-800C-993035F61782}">
      <dgm:prSet/>
      <dgm:spPr/>
      <dgm:t>
        <a:bodyPr/>
        <a:lstStyle/>
        <a:p>
          <a:endParaRPr lang="en-US"/>
        </a:p>
      </dgm:t>
    </dgm:pt>
    <dgm:pt modelId="{8DAE37D4-DAA7-4613-A59B-5FC9C6C8FED8}">
      <dgm:prSet/>
      <dgm:spPr/>
      <dgm:t>
        <a:bodyPr/>
        <a:lstStyle/>
        <a:p>
          <a:r>
            <a:rPr lang="en-US"/>
            <a:t>Grouped parks by regions</a:t>
          </a:r>
        </a:p>
      </dgm:t>
    </dgm:pt>
    <dgm:pt modelId="{F192F085-FE90-429F-B740-2A6A32171DED}" type="parTrans" cxnId="{E791E5FE-CA10-4263-A196-3827A3A72AB0}">
      <dgm:prSet/>
      <dgm:spPr/>
      <dgm:t>
        <a:bodyPr/>
        <a:lstStyle/>
        <a:p>
          <a:endParaRPr lang="en-US"/>
        </a:p>
      </dgm:t>
    </dgm:pt>
    <dgm:pt modelId="{670BA939-3B94-4979-A71A-BE7A7998ADBE}" type="sibTrans" cxnId="{E791E5FE-CA10-4263-A196-3827A3A72AB0}">
      <dgm:prSet/>
      <dgm:spPr/>
      <dgm:t>
        <a:bodyPr/>
        <a:lstStyle/>
        <a:p>
          <a:endParaRPr lang="en-US"/>
        </a:p>
      </dgm:t>
    </dgm:pt>
    <dgm:pt modelId="{0752361E-6F4E-4F46-B904-BD4D74D196A1}">
      <dgm:prSet/>
      <dgm:spPr/>
      <dgm:t>
        <a:bodyPr/>
        <a:lstStyle/>
        <a:p>
          <a:r>
            <a:rPr lang="en-US" dirty="0"/>
            <a:t>Measured improvements on R-Squared using stat model and </a:t>
          </a:r>
          <a:r>
            <a:rPr lang="en-US" dirty="0" err="1"/>
            <a:t>Sklearn</a:t>
          </a:r>
          <a:endParaRPr lang="en-US" dirty="0"/>
        </a:p>
      </dgm:t>
    </dgm:pt>
    <dgm:pt modelId="{2CCBE022-CD89-4B57-9154-EC87504EF754}" type="parTrans" cxnId="{84DC939E-D681-428B-8B7F-7220AB4C0C70}">
      <dgm:prSet/>
      <dgm:spPr/>
      <dgm:t>
        <a:bodyPr/>
        <a:lstStyle/>
        <a:p>
          <a:endParaRPr lang="en-US"/>
        </a:p>
      </dgm:t>
    </dgm:pt>
    <dgm:pt modelId="{BF37286C-804F-4593-A1DA-129BCA8DDDD4}" type="sibTrans" cxnId="{84DC939E-D681-428B-8B7F-7220AB4C0C70}">
      <dgm:prSet/>
      <dgm:spPr/>
      <dgm:t>
        <a:bodyPr/>
        <a:lstStyle/>
        <a:p>
          <a:endParaRPr lang="en-US"/>
        </a:p>
      </dgm:t>
    </dgm:pt>
    <dgm:pt modelId="{4139B762-6CBA-664A-A81B-FD77C35582B2}">
      <dgm:prSet/>
      <dgm:spPr/>
      <dgm:t>
        <a:bodyPr/>
        <a:lstStyle/>
        <a:p>
          <a:r>
            <a:rPr lang="en-US" dirty="0"/>
            <a:t>Target was number of people who rated each trail. The more people who hike a trail, the more ratings a trail will have. Since the website did not have a ‘completed’ option this next best correlated well with our target.</a:t>
          </a:r>
        </a:p>
      </dgm:t>
    </dgm:pt>
    <dgm:pt modelId="{7139BB86-9ED3-C746-8C9D-F0F3443CCE73}" type="parTrans" cxnId="{77F07D1B-6F83-7C44-83FB-F8CCE4D938F4}">
      <dgm:prSet/>
      <dgm:spPr/>
      <dgm:t>
        <a:bodyPr/>
        <a:lstStyle/>
        <a:p>
          <a:endParaRPr lang="en-US"/>
        </a:p>
      </dgm:t>
    </dgm:pt>
    <dgm:pt modelId="{BFDDC812-4125-474D-94F9-8F0ABA1661D0}" type="sibTrans" cxnId="{77F07D1B-6F83-7C44-83FB-F8CCE4D938F4}">
      <dgm:prSet/>
      <dgm:spPr/>
      <dgm:t>
        <a:bodyPr/>
        <a:lstStyle/>
        <a:p>
          <a:endParaRPr lang="en-US"/>
        </a:p>
      </dgm:t>
    </dgm:pt>
    <dgm:pt modelId="{3FB8EB7A-0320-094D-B8B8-10C1BAEC5F83}" type="pres">
      <dgm:prSet presAssocID="{A01C5146-9E0B-4156-BB5A-36F2DC46452A}" presName="vert0" presStyleCnt="0">
        <dgm:presLayoutVars>
          <dgm:dir/>
          <dgm:animOne val="branch"/>
          <dgm:animLvl val="lvl"/>
        </dgm:presLayoutVars>
      </dgm:prSet>
      <dgm:spPr/>
    </dgm:pt>
    <dgm:pt modelId="{DB3D2905-4F21-1E4D-92FD-0E44BD8D3613}" type="pres">
      <dgm:prSet presAssocID="{EE8DFF58-058A-4A7D-88D0-8FA561D49B90}" presName="thickLine" presStyleLbl="alignNode1" presStyleIdx="0" presStyleCnt="5"/>
      <dgm:spPr/>
    </dgm:pt>
    <dgm:pt modelId="{B441EE75-7ECC-6641-8B13-D850E4D86928}" type="pres">
      <dgm:prSet presAssocID="{EE8DFF58-058A-4A7D-88D0-8FA561D49B90}" presName="horz1" presStyleCnt="0"/>
      <dgm:spPr/>
    </dgm:pt>
    <dgm:pt modelId="{674262FD-AC88-FC4F-9283-8E54A141A641}" type="pres">
      <dgm:prSet presAssocID="{EE8DFF58-058A-4A7D-88D0-8FA561D49B90}" presName="tx1" presStyleLbl="revTx" presStyleIdx="0" presStyleCnt="5"/>
      <dgm:spPr/>
    </dgm:pt>
    <dgm:pt modelId="{5E5A15E6-F124-4047-A49B-7E89CE443EF0}" type="pres">
      <dgm:prSet presAssocID="{EE8DFF58-058A-4A7D-88D0-8FA561D49B90}" presName="vert1" presStyleCnt="0"/>
      <dgm:spPr/>
    </dgm:pt>
    <dgm:pt modelId="{640F759E-B29F-974B-B88A-DE00BD668AC8}" type="pres">
      <dgm:prSet presAssocID="{E805906D-AA3B-4621-A296-C25ED2496A8C}" presName="thickLine" presStyleLbl="alignNode1" presStyleIdx="1" presStyleCnt="5"/>
      <dgm:spPr/>
    </dgm:pt>
    <dgm:pt modelId="{F71C67C1-96BE-A84D-AF4B-222703A8B88D}" type="pres">
      <dgm:prSet presAssocID="{E805906D-AA3B-4621-A296-C25ED2496A8C}" presName="horz1" presStyleCnt="0"/>
      <dgm:spPr/>
    </dgm:pt>
    <dgm:pt modelId="{3E371CC4-2BBD-C447-AE88-A7D7069047C3}" type="pres">
      <dgm:prSet presAssocID="{E805906D-AA3B-4621-A296-C25ED2496A8C}" presName="tx1" presStyleLbl="revTx" presStyleIdx="1" presStyleCnt="5"/>
      <dgm:spPr/>
    </dgm:pt>
    <dgm:pt modelId="{CFA63E25-E3E5-F14E-8184-924694B4F1D2}" type="pres">
      <dgm:prSet presAssocID="{E805906D-AA3B-4621-A296-C25ED2496A8C}" presName="vert1" presStyleCnt="0"/>
      <dgm:spPr/>
    </dgm:pt>
    <dgm:pt modelId="{62F2049D-84AC-D24C-B226-27AD675E5C9A}" type="pres">
      <dgm:prSet presAssocID="{8DAE37D4-DAA7-4613-A59B-5FC9C6C8FED8}" presName="thickLine" presStyleLbl="alignNode1" presStyleIdx="2" presStyleCnt="5"/>
      <dgm:spPr/>
    </dgm:pt>
    <dgm:pt modelId="{D083F237-F24A-1445-A786-DC34DD16DAFB}" type="pres">
      <dgm:prSet presAssocID="{8DAE37D4-DAA7-4613-A59B-5FC9C6C8FED8}" presName="horz1" presStyleCnt="0"/>
      <dgm:spPr/>
    </dgm:pt>
    <dgm:pt modelId="{699D5D83-60D4-6444-835A-301EF73A9EC6}" type="pres">
      <dgm:prSet presAssocID="{8DAE37D4-DAA7-4613-A59B-5FC9C6C8FED8}" presName="tx1" presStyleLbl="revTx" presStyleIdx="2" presStyleCnt="5"/>
      <dgm:spPr/>
    </dgm:pt>
    <dgm:pt modelId="{BF830FFF-6F95-0B4D-8388-B8F4E1C5C3CF}" type="pres">
      <dgm:prSet presAssocID="{8DAE37D4-DAA7-4613-A59B-5FC9C6C8FED8}" presName="vert1" presStyleCnt="0"/>
      <dgm:spPr/>
    </dgm:pt>
    <dgm:pt modelId="{07B2DBF3-BE74-8A4A-8F63-0CF518761ADB}" type="pres">
      <dgm:prSet presAssocID="{0752361E-6F4E-4F46-B904-BD4D74D196A1}" presName="thickLine" presStyleLbl="alignNode1" presStyleIdx="3" presStyleCnt="5"/>
      <dgm:spPr/>
    </dgm:pt>
    <dgm:pt modelId="{E21675DF-7F5E-E241-9832-6D942733EED2}" type="pres">
      <dgm:prSet presAssocID="{0752361E-6F4E-4F46-B904-BD4D74D196A1}" presName="horz1" presStyleCnt="0"/>
      <dgm:spPr/>
    </dgm:pt>
    <dgm:pt modelId="{3B9110C5-7C9F-224C-B0C2-BD59F87CDC6D}" type="pres">
      <dgm:prSet presAssocID="{0752361E-6F4E-4F46-B904-BD4D74D196A1}" presName="tx1" presStyleLbl="revTx" presStyleIdx="3" presStyleCnt="5"/>
      <dgm:spPr/>
    </dgm:pt>
    <dgm:pt modelId="{B891C7C0-D3C8-DA40-BD81-2DD6F315EC03}" type="pres">
      <dgm:prSet presAssocID="{0752361E-6F4E-4F46-B904-BD4D74D196A1}" presName="vert1" presStyleCnt="0"/>
      <dgm:spPr/>
    </dgm:pt>
    <dgm:pt modelId="{5F28EA0B-DE3F-424C-B2D4-A90E53E46C85}" type="pres">
      <dgm:prSet presAssocID="{4139B762-6CBA-664A-A81B-FD77C35582B2}" presName="thickLine" presStyleLbl="alignNode1" presStyleIdx="4" presStyleCnt="5"/>
      <dgm:spPr/>
    </dgm:pt>
    <dgm:pt modelId="{CD6ACE79-FE45-7042-84B8-F8CC1C9A5B11}" type="pres">
      <dgm:prSet presAssocID="{4139B762-6CBA-664A-A81B-FD77C35582B2}" presName="horz1" presStyleCnt="0"/>
      <dgm:spPr/>
    </dgm:pt>
    <dgm:pt modelId="{71355998-82DD-1045-A7D1-18CEC9C56B01}" type="pres">
      <dgm:prSet presAssocID="{4139B762-6CBA-664A-A81B-FD77C35582B2}" presName="tx1" presStyleLbl="revTx" presStyleIdx="4" presStyleCnt="5"/>
      <dgm:spPr/>
    </dgm:pt>
    <dgm:pt modelId="{5F721107-8D6E-6C45-BC50-A59CCCB2C340}" type="pres">
      <dgm:prSet presAssocID="{4139B762-6CBA-664A-A81B-FD77C35582B2}" presName="vert1" presStyleCnt="0"/>
      <dgm:spPr/>
    </dgm:pt>
  </dgm:ptLst>
  <dgm:cxnLst>
    <dgm:cxn modelId="{9B51591A-54DA-884A-809F-3B581D5E8A07}" type="presOf" srcId="{E805906D-AA3B-4621-A296-C25ED2496A8C}" destId="{3E371CC4-2BBD-C447-AE88-A7D7069047C3}" srcOrd="0" destOrd="0" presId="urn:microsoft.com/office/officeart/2008/layout/LinedList"/>
    <dgm:cxn modelId="{77F07D1B-6F83-7C44-83FB-F8CCE4D938F4}" srcId="{A01C5146-9E0B-4156-BB5A-36F2DC46452A}" destId="{4139B762-6CBA-664A-A81B-FD77C35582B2}" srcOrd="4" destOrd="0" parTransId="{7139BB86-9ED3-C746-8C9D-F0F3443CCE73}" sibTransId="{BFDDC812-4125-474D-94F9-8F0ABA1661D0}"/>
    <dgm:cxn modelId="{9A19341D-56D9-3D42-A93E-D25027EEC949}" type="presOf" srcId="{EE8DFF58-058A-4A7D-88D0-8FA561D49B90}" destId="{674262FD-AC88-FC4F-9283-8E54A141A641}" srcOrd="0" destOrd="0" presId="urn:microsoft.com/office/officeart/2008/layout/LinedList"/>
    <dgm:cxn modelId="{0F232C20-23C5-E346-B823-AD0B61A0694F}" type="presOf" srcId="{8DAE37D4-DAA7-4613-A59B-5FC9C6C8FED8}" destId="{699D5D83-60D4-6444-835A-301EF73A9EC6}" srcOrd="0" destOrd="0" presId="urn:microsoft.com/office/officeart/2008/layout/LinedList"/>
    <dgm:cxn modelId="{A4254055-4518-43B8-865A-C987D9F85A69}" srcId="{A01C5146-9E0B-4156-BB5A-36F2DC46452A}" destId="{EE8DFF58-058A-4A7D-88D0-8FA561D49B90}" srcOrd="0" destOrd="0" parTransId="{6CB6BDD3-ACA1-42EC-8491-2EFC0072D870}" sibTransId="{0D1983E5-F070-4C66-85A7-CCE51DFFED00}"/>
    <dgm:cxn modelId="{C18BDA78-F7DD-2C4D-AE9F-6BFE437A97F4}" type="presOf" srcId="{4139B762-6CBA-664A-A81B-FD77C35582B2}" destId="{71355998-82DD-1045-A7D1-18CEC9C56B01}" srcOrd="0" destOrd="0" presId="urn:microsoft.com/office/officeart/2008/layout/LinedList"/>
    <dgm:cxn modelId="{EE3EDF81-550C-814D-AFB8-27B32BF8B2E7}" type="presOf" srcId="{0752361E-6F4E-4F46-B904-BD4D74D196A1}" destId="{3B9110C5-7C9F-224C-B0C2-BD59F87CDC6D}" srcOrd="0" destOrd="0" presId="urn:microsoft.com/office/officeart/2008/layout/LinedList"/>
    <dgm:cxn modelId="{84DC939E-D681-428B-8B7F-7220AB4C0C70}" srcId="{A01C5146-9E0B-4156-BB5A-36F2DC46452A}" destId="{0752361E-6F4E-4F46-B904-BD4D74D196A1}" srcOrd="3" destOrd="0" parTransId="{2CCBE022-CD89-4B57-9154-EC87504EF754}" sibTransId="{BF37286C-804F-4593-A1DA-129BCA8DDDD4}"/>
    <dgm:cxn modelId="{C2272FBC-7D42-0048-8D06-CB25CD7DBFFA}" type="presOf" srcId="{A01C5146-9E0B-4156-BB5A-36F2DC46452A}" destId="{3FB8EB7A-0320-094D-B8B8-10C1BAEC5F83}" srcOrd="0" destOrd="0" presId="urn:microsoft.com/office/officeart/2008/layout/LinedList"/>
    <dgm:cxn modelId="{DAD451F2-AC2C-4C54-800C-993035F61782}" srcId="{A01C5146-9E0B-4156-BB5A-36F2DC46452A}" destId="{E805906D-AA3B-4621-A296-C25ED2496A8C}" srcOrd="1" destOrd="0" parTransId="{32CA9C75-F8B6-41E1-8219-66992C2D6B41}" sibTransId="{1D783A5F-53CF-4F43-A484-3AF2E78F07A6}"/>
    <dgm:cxn modelId="{E791E5FE-CA10-4263-A196-3827A3A72AB0}" srcId="{A01C5146-9E0B-4156-BB5A-36F2DC46452A}" destId="{8DAE37D4-DAA7-4613-A59B-5FC9C6C8FED8}" srcOrd="2" destOrd="0" parTransId="{F192F085-FE90-429F-B740-2A6A32171DED}" sibTransId="{670BA939-3B94-4979-A71A-BE7A7998ADBE}"/>
    <dgm:cxn modelId="{F05C5837-414D-EB4A-B614-A020FCA89843}" type="presParOf" srcId="{3FB8EB7A-0320-094D-B8B8-10C1BAEC5F83}" destId="{DB3D2905-4F21-1E4D-92FD-0E44BD8D3613}" srcOrd="0" destOrd="0" presId="urn:microsoft.com/office/officeart/2008/layout/LinedList"/>
    <dgm:cxn modelId="{0E1BBF2E-5C2F-2E42-9C6E-5C2C4EF96A7A}" type="presParOf" srcId="{3FB8EB7A-0320-094D-B8B8-10C1BAEC5F83}" destId="{B441EE75-7ECC-6641-8B13-D850E4D86928}" srcOrd="1" destOrd="0" presId="urn:microsoft.com/office/officeart/2008/layout/LinedList"/>
    <dgm:cxn modelId="{61881B41-322A-2843-8C0A-99E2FAE70A7D}" type="presParOf" srcId="{B441EE75-7ECC-6641-8B13-D850E4D86928}" destId="{674262FD-AC88-FC4F-9283-8E54A141A641}" srcOrd="0" destOrd="0" presId="urn:microsoft.com/office/officeart/2008/layout/LinedList"/>
    <dgm:cxn modelId="{DDF25774-79CA-8342-BD89-D2F8662035E5}" type="presParOf" srcId="{B441EE75-7ECC-6641-8B13-D850E4D86928}" destId="{5E5A15E6-F124-4047-A49B-7E89CE443EF0}" srcOrd="1" destOrd="0" presId="urn:microsoft.com/office/officeart/2008/layout/LinedList"/>
    <dgm:cxn modelId="{FD25BB8D-291A-0343-A288-78AAB5495137}" type="presParOf" srcId="{3FB8EB7A-0320-094D-B8B8-10C1BAEC5F83}" destId="{640F759E-B29F-974B-B88A-DE00BD668AC8}" srcOrd="2" destOrd="0" presId="urn:microsoft.com/office/officeart/2008/layout/LinedList"/>
    <dgm:cxn modelId="{A15CB187-D6C8-CD4E-BA12-998286F2BC7F}" type="presParOf" srcId="{3FB8EB7A-0320-094D-B8B8-10C1BAEC5F83}" destId="{F71C67C1-96BE-A84D-AF4B-222703A8B88D}" srcOrd="3" destOrd="0" presId="urn:microsoft.com/office/officeart/2008/layout/LinedList"/>
    <dgm:cxn modelId="{6CBC7E82-44B1-4748-BB47-4E6FFC82316F}" type="presParOf" srcId="{F71C67C1-96BE-A84D-AF4B-222703A8B88D}" destId="{3E371CC4-2BBD-C447-AE88-A7D7069047C3}" srcOrd="0" destOrd="0" presId="urn:microsoft.com/office/officeart/2008/layout/LinedList"/>
    <dgm:cxn modelId="{CDF548DC-85D6-9243-9541-487871A77C5F}" type="presParOf" srcId="{F71C67C1-96BE-A84D-AF4B-222703A8B88D}" destId="{CFA63E25-E3E5-F14E-8184-924694B4F1D2}" srcOrd="1" destOrd="0" presId="urn:microsoft.com/office/officeart/2008/layout/LinedList"/>
    <dgm:cxn modelId="{5CBC9A1B-2AF3-6447-871F-23995723BA31}" type="presParOf" srcId="{3FB8EB7A-0320-094D-B8B8-10C1BAEC5F83}" destId="{62F2049D-84AC-D24C-B226-27AD675E5C9A}" srcOrd="4" destOrd="0" presId="urn:microsoft.com/office/officeart/2008/layout/LinedList"/>
    <dgm:cxn modelId="{4F4488A5-C561-9043-BF7D-3024AAC49DD0}" type="presParOf" srcId="{3FB8EB7A-0320-094D-B8B8-10C1BAEC5F83}" destId="{D083F237-F24A-1445-A786-DC34DD16DAFB}" srcOrd="5" destOrd="0" presId="urn:microsoft.com/office/officeart/2008/layout/LinedList"/>
    <dgm:cxn modelId="{44E02FC9-1214-7244-8B6D-613D598D2BE1}" type="presParOf" srcId="{D083F237-F24A-1445-A786-DC34DD16DAFB}" destId="{699D5D83-60D4-6444-835A-301EF73A9EC6}" srcOrd="0" destOrd="0" presId="urn:microsoft.com/office/officeart/2008/layout/LinedList"/>
    <dgm:cxn modelId="{3EB23AA0-8D50-5F4C-9561-E6C74DF3901B}" type="presParOf" srcId="{D083F237-F24A-1445-A786-DC34DD16DAFB}" destId="{BF830FFF-6F95-0B4D-8388-B8F4E1C5C3CF}" srcOrd="1" destOrd="0" presId="urn:microsoft.com/office/officeart/2008/layout/LinedList"/>
    <dgm:cxn modelId="{F37C7208-0C1D-9A4D-AD7D-04BB3B776F6D}" type="presParOf" srcId="{3FB8EB7A-0320-094D-B8B8-10C1BAEC5F83}" destId="{07B2DBF3-BE74-8A4A-8F63-0CF518761ADB}" srcOrd="6" destOrd="0" presId="urn:microsoft.com/office/officeart/2008/layout/LinedList"/>
    <dgm:cxn modelId="{D926D2F7-5554-904C-BD30-74C4DA3DC59A}" type="presParOf" srcId="{3FB8EB7A-0320-094D-B8B8-10C1BAEC5F83}" destId="{E21675DF-7F5E-E241-9832-6D942733EED2}" srcOrd="7" destOrd="0" presId="urn:microsoft.com/office/officeart/2008/layout/LinedList"/>
    <dgm:cxn modelId="{6EF1B4D5-48FB-C74D-B38B-4571787D0408}" type="presParOf" srcId="{E21675DF-7F5E-E241-9832-6D942733EED2}" destId="{3B9110C5-7C9F-224C-B0C2-BD59F87CDC6D}" srcOrd="0" destOrd="0" presId="urn:microsoft.com/office/officeart/2008/layout/LinedList"/>
    <dgm:cxn modelId="{43DA4946-D266-8B45-BD37-ADBEA2D7A278}" type="presParOf" srcId="{E21675DF-7F5E-E241-9832-6D942733EED2}" destId="{B891C7C0-D3C8-DA40-BD81-2DD6F315EC03}" srcOrd="1" destOrd="0" presId="urn:microsoft.com/office/officeart/2008/layout/LinedList"/>
    <dgm:cxn modelId="{7FF4F81E-8808-DC4C-A05C-2FEF69621D8A}" type="presParOf" srcId="{3FB8EB7A-0320-094D-B8B8-10C1BAEC5F83}" destId="{5F28EA0B-DE3F-424C-B2D4-A90E53E46C85}" srcOrd="8" destOrd="0" presId="urn:microsoft.com/office/officeart/2008/layout/LinedList"/>
    <dgm:cxn modelId="{AA9DFC33-396F-3342-80A1-6570D6066E87}" type="presParOf" srcId="{3FB8EB7A-0320-094D-B8B8-10C1BAEC5F83}" destId="{CD6ACE79-FE45-7042-84B8-F8CC1C9A5B11}" srcOrd="9" destOrd="0" presId="urn:microsoft.com/office/officeart/2008/layout/LinedList"/>
    <dgm:cxn modelId="{D0197257-2403-A14E-B89F-4BAD465D6B66}" type="presParOf" srcId="{CD6ACE79-FE45-7042-84B8-F8CC1C9A5B11}" destId="{71355998-82DD-1045-A7D1-18CEC9C56B01}" srcOrd="0" destOrd="0" presId="urn:microsoft.com/office/officeart/2008/layout/LinedList"/>
    <dgm:cxn modelId="{6E9106B9-89BE-4C4D-BABE-80E049703632}" type="presParOf" srcId="{CD6ACE79-FE45-7042-84B8-F8CC1C9A5B11}" destId="{5F721107-8D6E-6C45-BC50-A59CCCB2C3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D2905-4F21-1E4D-92FD-0E44BD8D361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262FD-AC88-FC4F-9283-8E54A141A641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Performed Train/Validation/Test separation on model</a:t>
          </a:r>
        </a:p>
      </dsp:txBody>
      <dsp:txXfrm>
        <a:off x="0" y="623"/>
        <a:ext cx="6492875" cy="1020830"/>
      </dsp:txXfrm>
    </dsp:sp>
    <dsp:sp modelId="{640F759E-B29F-974B-B88A-DE00BD668AC8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71CC4-2BBD-C447-AE88-A7D7069047C3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Utilized dummy variables to assess categorical non-numeric values.</a:t>
          </a:r>
        </a:p>
      </dsp:txBody>
      <dsp:txXfrm>
        <a:off x="0" y="1021453"/>
        <a:ext cx="6492875" cy="1020830"/>
      </dsp:txXfrm>
    </dsp:sp>
    <dsp:sp modelId="{62F2049D-84AC-D24C-B226-27AD675E5C9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D5D83-60D4-6444-835A-301EF73A9EC6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Grouped parks by regions</a:t>
          </a:r>
        </a:p>
      </dsp:txBody>
      <dsp:txXfrm>
        <a:off x="0" y="2042284"/>
        <a:ext cx="6492875" cy="1020830"/>
      </dsp:txXfrm>
    </dsp:sp>
    <dsp:sp modelId="{07B2DBF3-BE74-8A4A-8F63-0CF518761AD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110C5-7C9F-224C-B0C2-BD59F87CDC6D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improvements on R-Squared using stat model and </a:t>
          </a:r>
          <a:r>
            <a:rPr lang="en-US" sz="1600" kern="1200" dirty="0" err="1"/>
            <a:t>Sklearn</a:t>
          </a:r>
          <a:endParaRPr lang="en-US" sz="1600" kern="1200" dirty="0"/>
        </a:p>
      </dsp:txBody>
      <dsp:txXfrm>
        <a:off x="0" y="3063115"/>
        <a:ext cx="6492875" cy="1020830"/>
      </dsp:txXfrm>
    </dsp:sp>
    <dsp:sp modelId="{5F28EA0B-DE3F-424C-B2D4-A90E53E46C8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55998-82DD-1045-A7D1-18CEC9C56B01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was number of people who rated each trail. The more people who hike a trail, the more ratings a trail will have. Since the website did not have a ‘completed’ option this next best correlated well with our target.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A8982-A638-324E-AA6F-3722F8286774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5A23D-2AB1-AD4D-9CB3-E87035E5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B61-89D6-D8CD-2BB5-BBD7D099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F6F5-3DE8-D6C2-8DE4-73EA6005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ECBA9-77C8-AB81-1CF8-4F537E14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CBE6-C597-BA4D-1269-38B3F70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60E5-9E8F-A0DD-D256-51BD8039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D350-AF34-D99C-B334-B05C2F63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E7DF2-E989-F25A-AF59-95BA8FF1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B585-5D3D-D3C2-23FC-D70E6A62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A85F-F2D4-73AC-D2A8-7CD8A51B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E0E7-8936-F4A5-2B9D-A1EE8974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F8B3-C778-E08C-97B5-887079135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E305-7607-CAEE-4A1E-376879F7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BE67-4089-21C5-5C37-30C33416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EB76-EA7E-AAFE-575F-E16ADE11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21F4-5A13-F95D-EBAC-E546CE4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BA0E-B05E-5C5F-C007-0298052B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87B9-910C-0D29-4AD1-36EB5999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E814-3AA7-97BD-CD3E-C47687AB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D57A-37C2-864E-9953-4BAC3B52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608B-C264-5D94-81D3-476968CF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6A96-6B02-F42B-83E3-978BC7E7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8B61-BD6A-E569-913B-70A61D17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9243-A349-7148-2650-66256CAF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F9D3-28D9-3E21-B212-C40B6A0D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83D7-7830-88A9-3CFA-AFCFD6B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2232-08D5-6CC3-6907-C35E2FD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9EEC-3FF1-F7A4-3391-F9205F73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238B-67EF-DD46-E020-C545DAFC3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7972-E297-4D52-617A-3E39811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4D6D-C870-C43B-4ABC-ADB85611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396F-6134-66E7-4BC5-5B01D488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941-9CB2-D13A-02AE-096DDBB1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BCAA4-8981-735A-813D-25F45732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D03E-E4D4-E6B8-0C96-7BF331BC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1C326-1627-63AA-0329-2210FB27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92B54-52B7-478B-DB79-582E36AF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57AA2-EAE9-1EE2-69CE-13A6962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A7CD2-882F-C18E-06C9-15D00B17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7573C-0F54-1E00-F95A-534C4B94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606A-A3E0-FDC5-B907-9CD69E5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7EF45-698D-EFDB-D942-6446DCE7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CE54C-2C1E-F737-F55C-F083683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7495F-7179-B9A7-948D-998C2875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45F3B-4E1A-68F9-CF4C-D7863D0D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ADC61-75B7-0876-98B5-126C2F31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ECF5A-796A-2E06-92A4-54861EF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2-4CC3-8B33-B107-8BFFB2B2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063B-BDB7-9683-7D8D-221C49D4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54BA7-B78C-3F0C-33A7-83BD04211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1C01-2567-1265-47A2-453A06F2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93F7-5D95-EE84-0DE6-39013D7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F8A6-99DC-7D85-C0DA-8EE57EA6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F48-F73B-2844-AAEC-B5A1E9C7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EEC27-5A5A-F497-7884-9696EF2B3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E1505-D150-32DE-CB56-C06D5B9EE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D4E4-469F-8B7B-532F-9664D8A0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4DC0-7162-D676-69F3-B4717FEF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287A-D91C-11B0-7953-9A3A0119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5ECD8-E195-984C-A06E-0E72058E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07D3-3A3B-1BFF-C5DF-E14A99B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901C-CB67-4289-3C70-47E05025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C000-6B07-784C-BA65-B92B46AD1D5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37BA-D11B-D7B3-A6AB-F98E6A3BB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374D-5D5F-F3DB-2A55-45F97F6A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2D25-642A-C74D-AAAE-FC1EE36B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DEEF-FA5A-8221-1766-EF51E8FB8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Turransky Regression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30ABE-FC77-36E2-9993-1D9A11217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assessment on public National Park trail data</a:t>
            </a:r>
          </a:p>
        </p:txBody>
      </p:sp>
    </p:spTree>
    <p:extLst>
      <p:ext uri="{BB962C8B-B14F-4D97-AF65-F5344CB8AC3E}">
        <p14:creationId xmlns:p14="http://schemas.microsoft.com/office/powerpoint/2010/main" val="14400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D627-7386-50D2-C05D-D0B9DC63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Future Model Evaluation</a:t>
            </a:r>
          </a:p>
        </p:txBody>
      </p:sp>
      <p:pic>
        <p:nvPicPr>
          <p:cNvPr id="1026" name="Picture 2" descr="About The New River Gorge Bridge - ACE Adventure Resort">
            <a:extLst>
              <a:ext uri="{FF2B5EF4-FFF2-40B4-BE49-F238E27FC236}">
                <a16:creationId xmlns:a16="http://schemas.microsoft.com/office/drawing/2014/main" id="{5D6CDB80-0CF6-11B5-688B-0D5992BC44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9" r="1160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2A12-4909-FD4B-AF3F-E7631976F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 December 2020, congress designated 72,808 acres of land in WV as New River Gorge National Park.</a:t>
            </a:r>
          </a:p>
          <a:p>
            <a:r>
              <a:rPr lang="en-US" sz="2000" dirty="0"/>
              <a:t>Because of how recent this happened, </a:t>
            </a:r>
            <a:r>
              <a:rPr lang="en-US" sz="2000" dirty="0" err="1"/>
              <a:t>Hikingproject.com</a:t>
            </a:r>
            <a:r>
              <a:rPr lang="en-US" sz="2000" dirty="0"/>
              <a:t> did not have that park on the list of National Parks.</a:t>
            </a:r>
          </a:p>
          <a:p>
            <a:r>
              <a:rPr lang="en-US" sz="2000" dirty="0"/>
              <a:t>This data could be scraped at a later time and compared against the trail model for further testing/validation of the model. </a:t>
            </a:r>
          </a:p>
        </p:txBody>
      </p:sp>
    </p:spTree>
    <p:extLst>
      <p:ext uri="{BB962C8B-B14F-4D97-AF65-F5344CB8AC3E}">
        <p14:creationId xmlns:p14="http://schemas.microsoft.com/office/powerpoint/2010/main" val="237628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54A4CD-F7E8-9AFC-AA73-7DBDA72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8C2C7A7F-60C5-426D-D179-6C964D1B5F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" y="1196865"/>
            <a:ext cx="3425957" cy="446378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400F5-8D57-5224-7FEE-4F72F0B38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There are 63 sites declared by Congress as a US National Parks</a:t>
            </a:r>
          </a:p>
          <a:p>
            <a:r>
              <a:rPr lang="en-US" sz="2000"/>
              <a:t>National Park designation helps provide adequate protection of the area’s resources. </a:t>
            </a:r>
          </a:p>
          <a:p>
            <a:r>
              <a:rPr lang="en-US" sz="2000"/>
              <a:t>As new land areas are designated as National Parks, they see a surge in attendance.</a:t>
            </a:r>
          </a:p>
          <a:p>
            <a:r>
              <a:rPr lang="en-US" sz="2000"/>
              <a:t>More hikers means more maintenance, security etc are needed. </a:t>
            </a:r>
          </a:p>
          <a:p>
            <a:r>
              <a:rPr lang="en-US" sz="2000"/>
              <a:t>Knowing what draws hikers to a trail will help new areas plan accordingly</a:t>
            </a:r>
          </a:p>
        </p:txBody>
      </p:sp>
    </p:spTree>
    <p:extLst>
      <p:ext uri="{BB962C8B-B14F-4D97-AF65-F5344CB8AC3E}">
        <p14:creationId xmlns:p14="http://schemas.microsoft.com/office/powerpoint/2010/main" val="426034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B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2B76-56C5-DE03-2C9F-94F18DA4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Hiker attendance is a big issue for old and new national parks!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60F923-8F2D-7B31-8945-6198DC6374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263" y="1690688"/>
            <a:ext cx="4064000" cy="37211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CBB72-DE85-B4FA-834B-63AB57659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6738" y="1690688"/>
            <a:ext cx="39497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52180-FC1E-8CEA-05D2-F3F9F414F6B5}"/>
              </a:ext>
            </a:extLst>
          </p:cNvPr>
          <p:cNvSpPr txBox="1"/>
          <p:nvPr/>
        </p:nvSpPr>
        <p:spPr>
          <a:xfrm>
            <a:off x="6916737" y="5162549"/>
            <a:ext cx="470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 the above website:…”Officials promised there would be at least a 20 percent increase in traffic and visitation in the year the park designation is added. …visitor numbers have jumped well over 20 percent for 2021.”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38DBA-00B3-36F3-FCEA-736392F3B58B}"/>
              </a:ext>
            </a:extLst>
          </p:cNvPr>
          <p:cNvSpPr txBox="1"/>
          <p:nvPr/>
        </p:nvSpPr>
        <p:spPr>
          <a:xfrm>
            <a:off x="1211263" y="5411788"/>
            <a:ext cx="470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Arches, Zion and other national parks saw such an influx in visitors during the pandemic they had to implement restrictive measures liked timed entry tickets or a lottery to do certain hikes.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68E3-E73B-DB38-4D5F-433EDC24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7B07-85A5-BE4F-A18B-BBFBF5E1B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Used Selenium to dynamically navigate HikingProject.com to get individual national park websites and websites for each trail at each national park</a:t>
            </a:r>
          </a:p>
          <a:p>
            <a:r>
              <a:rPr lang="en-US" sz="2000"/>
              <a:t>Used beautiful soup to parse HTML code for desired data. 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15CAF-0ECB-EE44-D812-0DD47FEA5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742950"/>
            <a:ext cx="6019331" cy="50577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98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8D8A6-B23E-467F-EFAD-62C79E0B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46" y="456986"/>
            <a:ext cx="9005457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CE29BC-DE9F-C930-9E88-79476621BC0D}"/>
              </a:ext>
            </a:extLst>
          </p:cNvPr>
          <p:cNvSpPr txBox="1"/>
          <p:nvPr/>
        </p:nvSpPr>
        <p:spPr>
          <a:xfrm>
            <a:off x="228600" y="456986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EFA"/>
                </a:solidFill>
              </a:rPr>
              <a:t>Sample trail page and some details scraped: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1467F6-4129-6C09-FB78-804C0DC90315}"/>
              </a:ext>
            </a:extLst>
          </p:cNvPr>
          <p:cNvSpPr/>
          <p:nvPr/>
        </p:nvSpPr>
        <p:spPr>
          <a:xfrm>
            <a:off x="5366657" y="5780314"/>
            <a:ext cx="6400800" cy="620272"/>
          </a:xfrm>
          <a:prstGeom prst="ellipse">
            <a:avLst/>
          </a:prstGeom>
          <a:noFill/>
          <a:ln w="38100">
            <a:solidFill>
              <a:srgbClr val="FF0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2C900-EBE0-87A2-6EC2-D2C2ED925AB4}"/>
              </a:ext>
            </a:extLst>
          </p:cNvPr>
          <p:cNvSpPr/>
          <p:nvPr/>
        </p:nvSpPr>
        <p:spPr>
          <a:xfrm>
            <a:off x="2474555" y="1462847"/>
            <a:ext cx="3131587" cy="521382"/>
          </a:xfrm>
          <a:prstGeom prst="ellipse">
            <a:avLst/>
          </a:prstGeom>
          <a:noFill/>
          <a:ln w="38100">
            <a:solidFill>
              <a:srgbClr val="FF0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F75E20-E1F9-D3F0-A817-7A3C0F27CE49}"/>
              </a:ext>
            </a:extLst>
          </p:cNvPr>
          <p:cNvSpPr/>
          <p:nvPr/>
        </p:nvSpPr>
        <p:spPr>
          <a:xfrm>
            <a:off x="5758543" y="1963436"/>
            <a:ext cx="337457" cy="213708"/>
          </a:xfrm>
          <a:prstGeom prst="ellipse">
            <a:avLst/>
          </a:prstGeom>
          <a:noFill/>
          <a:ln w="38100">
            <a:solidFill>
              <a:srgbClr val="FF0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E824FD-D37A-6769-47CE-9D8DB34C631D}"/>
              </a:ext>
            </a:extLst>
          </p:cNvPr>
          <p:cNvSpPr/>
          <p:nvPr/>
        </p:nvSpPr>
        <p:spPr>
          <a:xfrm>
            <a:off x="3059621" y="1963436"/>
            <a:ext cx="2392291" cy="213708"/>
          </a:xfrm>
          <a:prstGeom prst="ellipse">
            <a:avLst/>
          </a:prstGeom>
          <a:noFill/>
          <a:ln w="38100">
            <a:solidFill>
              <a:srgbClr val="FF0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95CBB-F680-ECC6-9971-66E6B5B2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Scraped </a:t>
            </a:r>
            <a:r>
              <a:rPr lang="en-US" sz="4000" dirty="0"/>
              <a:t>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2D0A-01BC-50E5-6492-16CD0851A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/>
            <a:r>
              <a:rPr lang="en-US" sz="1300" dirty="0"/>
              <a:t>Features: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Park Name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Trail Website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Trail difficulty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Average Rating of the trail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Number of people who rated the trail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Distance in miles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High elevation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Low elevation</a:t>
            </a:r>
          </a:p>
          <a:p>
            <a:pPr marL="628650" lvl="0" indent="-342900">
              <a:buFont typeface="+mj-lt"/>
              <a:buAutoNum type="arabicPeriod"/>
            </a:pPr>
            <a:endParaRPr lang="en-US" sz="1300" dirty="0"/>
          </a:p>
          <a:p>
            <a:pPr marL="628650" lvl="0" indent="-342900">
              <a:buFont typeface="+mj-lt"/>
              <a:buAutoNum type="arabicPeriod"/>
            </a:pPr>
            <a:endParaRPr lang="en-US" sz="1300" dirty="0"/>
          </a:p>
          <a:p>
            <a:pPr marL="628650" lvl="0" indent="-342900">
              <a:buFont typeface="+mj-lt"/>
              <a:buAutoNum type="arabicPeriod"/>
            </a:pPr>
            <a:endParaRPr lang="en-US" sz="1300" dirty="0"/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Distance hiker goes uphill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Distance hiker goes downhill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Trail type (loop, out and back </a:t>
            </a:r>
            <a:r>
              <a:rPr lang="en-US" sz="1300" dirty="0" err="1"/>
              <a:t>etc</a:t>
            </a:r>
            <a:r>
              <a:rPr lang="en-US" sz="1300" dirty="0"/>
              <a:t>)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Average grade (%)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Max grade(%)</a:t>
            </a:r>
          </a:p>
          <a:p>
            <a:pPr marL="628650" lvl="0" indent="-342900">
              <a:buFont typeface="+mj-lt"/>
              <a:buAutoNum type="arabicPeriod"/>
            </a:pPr>
            <a:r>
              <a:rPr lang="en-US" sz="1300" dirty="0" err="1"/>
              <a:t>Checkins</a:t>
            </a:r>
            <a:endParaRPr lang="en-US" sz="1300" dirty="0"/>
          </a:p>
          <a:p>
            <a:pPr marL="628650" lvl="0" indent="-342900">
              <a:buFont typeface="+mj-lt"/>
              <a:buAutoNum type="arabicPeriod"/>
            </a:pPr>
            <a:r>
              <a:rPr lang="en-US" sz="1300" dirty="0"/>
              <a:t>State</a:t>
            </a:r>
          </a:p>
          <a:p>
            <a:pPr marL="628650" indent="-342900">
              <a:buFont typeface="+mj-lt"/>
              <a:buAutoNum type="arabicPeriod"/>
            </a:pPr>
            <a:r>
              <a:rPr lang="en-US" sz="1300" dirty="0"/>
              <a:t>Dog policy</a:t>
            </a:r>
            <a:r>
              <a:rPr lang="en-US" sz="1300" dirty="0">
                <a:effectLst/>
              </a:rPr>
              <a:t> </a:t>
            </a:r>
            <a:endParaRPr lang="en-US" sz="1300" dirty="0"/>
          </a:p>
          <a:p>
            <a:endParaRPr lang="en-US" sz="13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5E0E75-9C79-5BDF-F237-005301870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2442" y="508817"/>
            <a:ext cx="5201023" cy="54266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C490DB-2F03-040A-D2B9-EA124DE4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Methodology Highlights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FB1B9-8877-31F1-034C-3C389FA514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91564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4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41E4-9A89-E844-699F-0D6CC0D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in </a:t>
            </a:r>
            <a:r>
              <a:rPr lang="en-US" dirty="0" err="1"/>
              <a:t>R_squared</a:t>
            </a:r>
            <a:r>
              <a:rPr lang="en-US" dirty="0"/>
              <a:t> for Training and Validation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69E3-D2B0-F0C9-639F-EF48C17C9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it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5288A-9FF3-38BF-3416-85D8378F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it ended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921126-FE6B-ECD0-DCD6-58EC87E3F4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0144" y="2505074"/>
            <a:ext cx="5067300" cy="299221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12ABFB-26C6-5883-648D-4F11C0CE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163" y="2505074"/>
            <a:ext cx="4255180" cy="2992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AAEF66-6059-C536-B07F-B402CED2DAAD}"/>
              </a:ext>
            </a:extLst>
          </p:cNvPr>
          <p:cNvSpPr txBox="1"/>
          <p:nvPr/>
        </p:nvSpPr>
        <p:spPr>
          <a:xfrm>
            <a:off x="1034143" y="5627914"/>
            <a:ext cx="351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Train </a:t>
            </a:r>
            <a:r>
              <a:rPr lang="en-US" dirty="0" err="1"/>
              <a:t>R_squared</a:t>
            </a:r>
            <a:r>
              <a:rPr lang="en-US" dirty="0"/>
              <a:t>:   0.081</a:t>
            </a:r>
          </a:p>
          <a:p>
            <a:r>
              <a:rPr lang="en-US" dirty="0"/>
              <a:t>Initial Validate </a:t>
            </a:r>
            <a:r>
              <a:rPr lang="en-US" dirty="0" err="1"/>
              <a:t>R_squared</a:t>
            </a:r>
            <a:r>
              <a:rPr lang="en-US" dirty="0"/>
              <a:t>: 0.070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DB5BD-FEB7-C54D-521A-A64C20F1D87D}"/>
              </a:ext>
            </a:extLst>
          </p:cNvPr>
          <p:cNvSpPr txBox="1"/>
          <p:nvPr/>
        </p:nvSpPr>
        <p:spPr>
          <a:xfrm>
            <a:off x="6230144" y="5627914"/>
            <a:ext cx="466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Train </a:t>
            </a:r>
            <a:r>
              <a:rPr lang="en-US" dirty="0" err="1"/>
              <a:t>R_squared</a:t>
            </a:r>
            <a:r>
              <a:rPr lang="en-US" dirty="0"/>
              <a:t>:   0.114 (</a:t>
            </a:r>
            <a:r>
              <a:rPr lang="en-US" dirty="0">
                <a:solidFill>
                  <a:srgbClr val="00B050"/>
                </a:solidFill>
              </a:rPr>
              <a:t>+0.033</a:t>
            </a:r>
            <a:r>
              <a:rPr lang="en-US" dirty="0"/>
              <a:t>)</a:t>
            </a:r>
          </a:p>
          <a:p>
            <a:r>
              <a:rPr lang="en-US" dirty="0"/>
              <a:t>Initial Validate </a:t>
            </a:r>
            <a:r>
              <a:rPr lang="en-US" dirty="0" err="1"/>
              <a:t>R_squared</a:t>
            </a:r>
            <a:r>
              <a:rPr lang="en-US" dirty="0"/>
              <a:t>: 0.097 (</a:t>
            </a:r>
            <a:r>
              <a:rPr lang="en-US" dirty="0">
                <a:solidFill>
                  <a:srgbClr val="00B050"/>
                </a:solidFill>
              </a:rPr>
              <a:t>+0.027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3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E4524-5E3D-C95B-F3BE-9B343C2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Train + validate model vs test data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C0282-D465-BFBB-E1EF-72E4547A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n-US" sz="2000"/>
              <a:t>Train and Validation data combined resulted in a R_squared score of 0.119. </a:t>
            </a:r>
          </a:p>
          <a:p>
            <a:r>
              <a:rPr lang="en-US" sz="2000"/>
              <a:t>Running the above model on test data resulted in a R_squared score of 0.124. </a:t>
            </a:r>
          </a:p>
          <a:p>
            <a:r>
              <a:rPr lang="en-US" sz="2000"/>
              <a:t>Features that had the largest impact on number of raters:</a:t>
            </a:r>
          </a:p>
          <a:p>
            <a:pPr lvl="1"/>
            <a:r>
              <a:rPr lang="en-US" sz="2000"/>
              <a:t>Average rating</a:t>
            </a:r>
          </a:p>
          <a:p>
            <a:pPr lvl="1"/>
            <a:r>
              <a:rPr lang="en-US" sz="2000"/>
              <a:t>Distance</a:t>
            </a:r>
          </a:p>
          <a:p>
            <a:pPr lvl="1"/>
            <a:r>
              <a:rPr lang="en-US" sz="2000"/>
              <a:t>Location (Parks in Colorado Plateau region (including Zion, Grand Canyon, Arches etc) did especially well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019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540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Turransky Regression Project</vt:lpstr>
      <vt:lpstr>Introduction</vt:lpstr>
      <vt:lpstr>Hiker attendance is a big issue for old and new national parks!</vt:lpstr>
      <vt:lpstr>Methodology</vt:lpstr>
      <vt:lpstr>PowerPoint Presentation</vt:lpstr>
      <vt:lpstr>All Scraped Details</vt:lpstr>
      <vt:lpstr>Regression Methodology Highlights</vt:lpstr>
      <vt:lpstr>Improvements in R_squared for Training and Validation data</vt:lpstr>
      <vt:lpstr>Train + validate model vs test data results</vt:lpstr>
      <vt:lpstr>Future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Turransky Regression Project</dc:title>
  <dc:creator>scott turransky</dc:creator>
  <cp:lastModifiedBy>scott turransky</cp:lastModifiedBy>
  <cp:revision>9</cp:revision>
  <dcterms:created xsi:type="dcterms:W3CDTF">2022-05-17T01:58:40Z</dcterms:created>
  <dcterms:modified xsi:type="dcterms:W3CDTF">2022-05-17T21:38:01Z</dcterms:modified>
</cp:coreProperties>
</file>