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Ex1.xml" ContentType="application/vnd.ms-office.chartex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78"/>
  </p:normalViewPr>
  <p:slideViewPr>
    <p:cSldViewPr snapToGrid="0" snapToObjects="1">
      <p:cViewPr varScale="1">
        <p:scale>
          <a:sx n="103" d="100"/>
          <a:sy n="103" d="100"/>
        </p:scale>
        <p:origin x="8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/Users/scottturransky1/Documents/2022_metis/beer_profile_and_ratings.xlsx" TargetMode="External"/><Relationship Id="rId4" Type="http://schemas.openxmlformats.org/officeDocument/2006/relationships/themeOverride" Target="../theme/themeOverride1.xml"/></Relationships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 dir="row">beer_profile_and_ratings!$N$2621:$U$2621</cx:f>
        <cx:lvl ptCount="8">
          <cx:pt idx="0">Bitter</cx:pt>
          <cx:pt idx="1">Sweet</cx:pt>
          <cx:pt idx="2">Sour</cx:pt>
          <cx:pt idx="3">Salty</cx:pt>
          <cx:pt idx="4">Fruits</cx:pt>
          <cx:pt idx="5">Hoppy</cx:pt>
          <cx:pt idx="6">Spices</cx:pt>
          <cx:pt idx="7">Malty</cx:pt>
        </cx:lvl>
      </cx:strDim>
      <cx:numDim type="size">
        <cx:f dir="row">beer_profile_and_ratings!$N$2622:$U$2622</cx:f>
        <cx:lvl ptCount="8" formatCode="General">
          <cx:pt idx="0">64.695999999999998</cx:pt>
          <cx:pt idx="1">67.256</cx:pt>
          <cx:pt idx="2">10.752000000000001</cx:pt>
          <cx:pt idx="3">0.55200000000000005</cx:pt>
          <cx:pt idx="4">17.384</cx:pt>
          <cx:pt idx="5">30.135999999999999</cx:pt>
          <cx:pt idx="6">19.463999999999999</cx:pt>
          <cx:pt idx="7">124.416</cx:pt>
        </cx:lvl>
      </cx:numDim>
    </cx:data>
  </cx:chartData>
  <cx:chart>
    <cx:title pos="t" align="ctr" overlay="0">
      <cx:tx>
        <cx:txData>
          <cx:v>Stout with Taste score greater than 4</cx:v>
        </cx:txData>
      </cx:tx>
      <cx:txPr>
        <a:bodyPr rot="0" spcFirstLastPara="1" vertOverflow="ellipsis" vert="horz" wrap="square" lIns="38100" tIns="19050" rIns="38100" bIns="19050" anchor="ctr" anchorCtr="1" compatLnSpc="0"/>
        <a:lstStyle/>
        <a:p>
          <a:pPr algn="ctr" rtl="0"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r>
            <a: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Calibri" panose="020F0502020204030204"/>
            </a:rPr>
            <a:t>Stout with Taste score greater than 4</a:t>
          </a:r>
        </a:p>
      </cx:txPr>
    </cx:title>
    <cx:plotArea>
      <cx:plotAreaRegion>
        <cx:series layoutId="treemap" uniqueId="{28DDF62E-6B26-8545-83EA-C48504301B88}">
          <cx:dataId val="0"/>
          <cx:layoutPr>
            <cx:parentLabelLayout val="overlapping"/>
          </cx:layoutPr>
        </cx:series>
      </cx:plotAreaRegion>
    </cx:plotArea>
    <cx:legend pos="b" align="ctr" overlay="0"/>
  </cx:chart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9ED05-0166-4F24-AF58-6F8CDBED2C8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82FD48-43AB-473F-8791-3EAA2FBD2FCC}">
      <dgm:prSet/>
      <dgm:spPr/>
      <dgm:t>
        <a:bodyPr/>
        <a:lstStyle/>
        <a:p>
          <a:r>
            <a:rPr lang="en-US" dirty="0"/>
            <a:t>Data from Kaggle</a:t>
          </a:r>
        </a:p>
      </dgm:t>
    </dgm:pt>
    <dgm:pt modelId="{418F6836-4B9D-44CA-8181-9F4124B2527F}" type="parTrans" cxnId="{7EDEEE0A-EE8D-4C83-9F9B-C9A7DF15218C}">
      <dgm:prSet/>
      <dgm:spPr/>
      <dgm:t>
        <a:bodyPr/>
        <a:lstStyle/>
        <a:p>
          <a:endParaRPr lang="en-US"/>
        </a:p>
      </dgm:t>
    </dgm:pt>
    <dgm:pt modelId="{1E284509-A801-4474-853E-C9A157D34153}" type="sibTrans" cxnId="{7EDEEE0A-EE8D-4C83-9F9B-C9A7DF15218C}">
      <dgm:prSet/>
      <dgm:spPr/>
      <dgm:t>
        <a:bodyPr/>
        <a:lstStyle/>
        <a:p>
          <a:endParaRPr lang="en-US"/>
        </a:p>
      </dgm:t>
    </dgm:pt>
    <dgm:pt modelId="{5BD04411-80CB-4374-8D49-C8E9C3596C97}">
      <dgm:prSet/>
      <dgm:spPr/>
      <dgm:t>
        <a:bodyPr/>
        <a:lstStyle/>
        <a:p>
          <a:r>
            <a:rPr lang="en-US" dirty="0"/>
            <a:t>Microsoft Excel </a:t>
          </a:r>
        </a:p>
      </dgm:t>
    </dgm:pt>
    <dgm:pt modelId="{C6B4A5A5-A07E-4E74-985E-D794E63CB6E8}" type="parTrans" cxnId="{5162BD43-E5CF-4692-85EA-CDFAE5AD0190}">
      <dgm:prSet/>
      <dgm:spPr/>
      <dgm:t>
        <a:bodyPr/>
        <a:lstStyle/>
        <a:p>
          <a:endParaRPr lang="en-US"/>
        </a:p>
      </dgm:t>
    </dgm:pt>
    <dgm:pt modelId="{7F69433E-30BF-4FF9-8544-E21D54CE92CE}" type="sibTrans" cxnId="{5162BD43-E5CF-4692-85EA-CDFAE5AD0190}">
      <dgm:prSet/>
      <dgm:spPr/>
      <dgm:t>
        <a:bodyPr/>
        <a:lstStyle/>
        <a:p>
          <a:endParaRPr lang="en-US"/>
        </a:p>
      </dgm:t>
    </dgm:pt>
    <dgm:pt modelId="{1410641D-6AD5-4452-8359-EB0756DD4279}">
      <dgm:prSet/>
      <dgm:spPr/>
      <dgm:t>
        <a:bodyPr/>
        <a:lstStyle/>
        <a:p>
          <a:r>
            <a:rPr lang="en-US" dirty="0"/>
            <a:t>Clean the data</a:t>
          </a:r>
        </a:p>
      </dgm:t>
    </dgm:pt>
    <dgm:pt modelId="{A843D28D-0A88-4C29-AA27-2D1FFF24A976}" type="parTrans" cxnId="{15BBF1B1-5428-42D5-8C06-3A9EDBF050BD}">
      <dgm:prSet/>
      <dgm:spPr/>
      <dgm:t>
        <a:bodyPr/>
        <a:lstStyle/>
        <a:p>
          <a:endParaRPr lang="en-US"/>
        </a:p>
      </dgm:t>
    </dgm:pt>
    <dgm:pt modelId="{A6DC0561-C3F6-4AA9-B54B-C16B5A9E4446}" type="sibTrans" cxnId="{15BBF1B1-5428-42D5-8C06-3A9EDBF050BD}">
      <dgm:prSet/>
      <dgm:spPr/>
      <dgm:t>
        <a:bodyPr/>
        <a:lstStyle/>
        <a:p>
          <a:endParaRPr lang="en-US"/>
        </a:p>
      </dgm:t>
    </dgm:pt>
    <dgm:pt modelId="{E60EED24-EF0A-4F1C-BEF0-0F6EADD9B62D}">
      <dgm:prSet/>
      <dgm:spPr/>
      <dgm:t>
        <a:bodyPr/>
        <a:lstStyle/>
        <a:p>
          <a:r>
            <a:rPr lang="en-US" dirty="0"/>
            <a:t>Add relevant columns</a:t>
          </a:r>
        </a:p>
      </dgm:t>
    </dgm:pt>
    <dgm:pt modelId="{7B28FFFA-D379-4CF5-A03C-61259ED5FEF7}" type="parTrans" cxnId="{DF447492-3A18-42F0-AE87-B4DB408D6D35}">
      <dgm:prSet/>
      <dgm:spPr/>
      <dgm:t>
        <a:bodyPr/>
        <a:lstStyle/>
        <a:p>
          <a:endParaRPr lang="en-US"/>
        </a:p>
      </dgm:t>
    </dgm:pt>
    <dgm:pt modelId="{7E77DC2C-5318-4045-85AA-87DD00119BD7}" type="sibTrans" cxnId="{DF447492-3A18-42F0-AE87-B4DB408D6D35}">
      <dgm:prSet/>
      <dgm:spPr/>
      <dgm:t>
        <a:bodyPr/>
        <a:lstStyle/>
        <a:p>
          <a:endParaRPr lang="en-US"/>
        </a:p>
      </dgm:t>
    </dgm:pt>
    <dgm:pt modelId="{0F3BA85A-5E06-44CA-8A2D-AE8E0D620F2D}">
      <dgm:prSet/>
      <dgm:spPr/>
      <dgm:t>
        <a:bodyPr/>
        <a:lstStyle/>
        <a:p>
          <a:r>
            <a:rPr lang="en-US" dirty="0"/>
            <a:t>Delete unnecessary rows</a:t>
          </a:r>
        </a:p>
      </dgm:t>
    </dgm:pt>
    <dgm:pt modelId="{4211AC88-EFAD-4B0A-A794-8C8AC36B97CF}" type="parTrans" cxnId="{7B20A816-ACFA-43DA-9E40-B128D3B2E058}">
      <dgm:prSet/>
      <dgm:spPr/>
      <dgm:t>
        <a:bodyPr/>
        <a:lstStyle/>
        <a:p>
          <a:endParaRPr lang="en-US"/>
        </a:p>
      </dgm:t>
    </dgm:pt>
    <dgm:pt modelId="{A580DC4A-09C2-4C3D-B3ED-50E69B25EC72}" type="sibTrans" cxnId="{7B20A816-ACFA-43DA-9E40-B128D3B2E058}">
      <dgm:prSet/>
      <dgm:spPr/>
      <dgm:t>
        <a:bodyPr/>
        <a:lstStyle/>
        <a:p>
          <a:endParaRPr lang="en-US"/>
        </a:p>
      </dgm:t>
    </dgm:pt>
    <dgm:pt modelId="{4C0A1530-0D46-4634-9BD1-772590A6D095}">
      <dgm:prSet/>
      <dgm:spPr/>
      <dgm:t>
        <a:bodyPr/>
        <a:lstStyle/>
        <a:p>
          <a:r>
            <a:rPr lang="en-US" dirty="0"/>
            <a:t>Utilized Pivot Tables to assess relationships between components</a:t>
          </a:r>
        </a:p>
      </dgm:t>
    </dgm:pt>
    <dgm:pt modelId="{F2632395-E7B7-4C8C-B4AB-D2C465011536}" type="parTrans" cxnId="{70CC38A7-D960-4D5E-85C8-101D00016875}">
      <dgm:prSet/>
      <dgm:spPr/>
      <dgm:t>
        <a:bodyPr/>
        <a:lstStyle/>
        <a:p>
          <a:endParaRPr lang="en-US"/>
        </a:p>
      </dgm:t>
    </dgm:pt>
    <dgm:pt modelId="{8111B5F2-B2C5-48FF-91C1-1DF643F13026}" type="sibTrans" cxnId="{70CC38A7-D960-4D5E-85C8-101D00016875}">
      <dgm:prSet/>
      <dgm:spPr/>
      <dgm:t>
        <a:bodyPr/>
        <a:lstStyle/>
        <a:p>
          <a:endParaRPr lang="en-US"/>
        </a:p>
      </dgm:t>
    </dgm:pt>
    <dgm:pt modelId="{637E26B6-97A5-49A0-AA7E-ACD6BA962408}">
      <dgm:prSet/>
      <dgm:spPr/>
      <dgm:t>
        <a:bodyPr/>
        <a:lstStyle/>
        <a:p>
          <a:r>
            <a:rPr lang="en-US" dirty="0"/>
            <a:t>Tableau</a:t>
          </a:r>
        </a:p>
      </dgm:t>
    </dgm:pt>
    <dgm:pt modelId="{11441158-529F-4E5D-A4DD-0C5084913C58}" type="parTrans" cxnId="{1A8A4C12-92CD-48D3-8469-9D02F5129830}">
      <dgm:prSet/>
      <dgm:spPr/>
      <dgm:t>
        <a:bodyPr/>
        <a:lstStyle/>
        <a:p>
          <a:endParaRPr lang="en-US"/>
        </a:p>
      </dgm:t>
    </dgm:pt>
    <dgm:pt modelId="{9DED8FB6-24CB-4528-BFEA-BF418C3A690A}" type="sibTrans" cxnId="{1A8A4C12-92CD-48D3-8469-9D02F5129830}">
      <dgm:prSet/>
      <dgm:spPr/>
      <dgm:t>
        <a:bodyPr/>
        <a:lstStyle/>
        <a:p>
          <a:endParaRPr lang="en-US"/>
        </a:p>
      </dgm:t>
    </dgm:pt>
    <dgm:pt modelId="{C6FB6E5E-A0D1-4530-9CD6-DDF9A28EC1CD}">
      <dgm:prSet/>
      <dgm:spPr/>
      <dgm:t>
        <a:bodyPr/>
        <a:lstStyle/>
        <a:p>
          <a:r>
            <a:rPr lang="en-US" dirty="0"/>
            <a:t>Create visuals </a:t>
          </a:r>
        </a:p>
      </dgm:t>
    </dgm:pt>
    <dgm:pt modelId="{8CAAA4EA-91F9-40B3-AA5C-A96761DD56F7}" type="parTrans" cxnId="{CFAA1577-0B3E-4D38-BD1F-43E4F33106B3}">
      <dgm:prSet/>
      <dgm:spPr/>
      <dgm:t>
        <a:bodyPr/>
        <a:lstStyle/>
        <a:p>
          <a:endParaRPr lang="en-US"/>
        </a:p>
      </dgm:t>
    </dgm:pt>
    <dgm:pt modelId="{17E29926-8E8D-42FB-9A63-8C20768BEC43}" type="sibTrans" cxnId="{CFAA1577-0B3E-4D38-BD1F-43E4F33106B3}">
      <dgm:prSet/>
      <dgm:spPr/>
      <dgm:t>
        <a:bodyPr/>
        <a:lstStyle/>
        <a:p>
          <a:endParaRPr lang="en-US"/>
        </a:p>
      </dgm:t>
    </dgm:pt>
    <dgm:pt modelId="{BCC8D32B-4612-40B2-91AB-58618220C2DB}">
      <dgm:prSet/>
      <dgm:spPr/>
      <dgm:t>
        <a:bodyPr/>
        <a:lstStyle/>
        <a:p>
          <a:r>
            <a:rPr lang="en-US" dirty="0"/>
            <a:t>Asses the data</a:t>
          </a:r>
        </a:p>
      </dgm:t>
    </dgm:pt>
    <dgm:pt modelId="{892374E8-1699-490F-B724-F2A5B1B74148}" type="parTrans" cxnId="{CCBB9A39-028A-45B5-9F08-7BF8A786D56B}">
      <dgm:prSet/>
      <dgm:spPr/>
      <dgm:t>
        <a:bodyPr/>
        <a:lstStyle/>
        <a:p>
          <a:endParaRPr lang="en-US"/>
        </a:p>
      </dgm:t>
    </dgm:pt>
    <dgm:pt modelId="{45BF357D-A5B0-4DC5-8FAC-442C74DF6FC2}" type="sibTrans" cxnId="{CCBB9A39-028A-45B5-9F08-7BF8A786D56B}">
      <dgm:prSet/>
      <dgm:spPr/>
      <dgm:t>
        <a:bodyPr/>
        <a:lstStyle/>
        <a:p>
          <a:endParaRPr lang="en-US"/>
        </a:p>
      </dgm:t>
    </dgm:pt>
    <dgm:pt modelId="{BED7C85F-A804-5747-A723-A621A19C7EF3}" type="pres">
      <dgm:prSet presAssocID="{AB09ED05-0166-4F24-AF58-6F8CDBED2C86}" presName="linear" presStyleCnt="0">
        <dgm:presLayoutVars>
          <dgm:animLvl val="lvl"/>
          <dgm:resizeHandles val="exact"/>
        </dgm:presLayoutVars>
      </dgm:prSet>
      <dgm:spPr/>
    </dgm:pt>
    <dgm:pt modelId="{C0965C50-6C55-1648-B975-074BBD897122}" type="pres">
      <dgm:prSet presAssocID="{C782FD48-43AB-473F-8791-3EAA2FBD2FC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564DAEB-F94D-7640-B863-781C9660E61C}" type="pres">
      <dgm:prSet presAssocID="{1E284509-A801-4474-853E-C9A157D34153}" presName="spacer" presStyleCnt="0"/>
      <dgm:spPr/>
    </dgm:pt>
    <dgm:pt modelId="{A39C7EC3-6675-A644-A47E-BA25F12AB05D}" type="pres">
      <dgm:prSet presAssocID="{5BD04411-80CB-4374-8D49-C8E9C3596C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04B8F3-5F24-F54D-932A-41B587D38B6E}" type="pres">
      <dgm:prSet presAssocID="{5BD04411-80CB-4374-8D49-C8E9C3596C97}" presName="childText" presStyleLbl="revTx" presStyleIdx="0" presStyleCnt="2">
        <dgm:presLayoutVars>
          <dgm:bulletEnabled val="1"/>
        </dgm:presLayoutVars>
      </dgm:prSet>
      <dgm:spPr/>
    </dgm:pt>
    <dgm:pt modelId="{FDF6F8A3-5C21-0542-8A9D-9882775E36FC}" type="pres">
      <dgm:prSet presAssocID="{637E26B6-97A5-49A0-AA7E-ACD6BA96240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39BF6C2-58A2-8C4D-9B71-376F1B971827}" type="pres">
      <dgm:prSet presAssocID="{637E26B6-97A5-49A0-AA7E-ACD6BA962408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7EDEEE0A-EE8D-4C83-9F9B-C9A7DF15218C}" srcId="{AB09ED05-0166-4F24-AF58-6F8CDBED2C86}" destId="{C782FD48-43AB-473F-8791-3EAA2FBD2FCC}" srcOrd="0" destOrd="0" parTransId="{418F6836-4B9D-44CA-8181-9F4124B2527F}" sibTransId="{1E284509-A801-4474-853E-C9A157D34153}"/>
    <dgm:cxn modelId="{AD4FEF10-0FC1-DB41-B257-97A581CDB26A}" type="presOf" srcId="{5BD04411-80CB-4374-8D49-C8E9C3596C97}" destId="{A39C7EC3-6675-A644-A47E-BA25F12AB05D}" srcOrd="0" destOrd="0" presId="urn:microsoft.com/office/officeart/2005/8/layout/vList2"/>
    <dgm:cxn modelId="{1A8A4C12-92CD-48D3-8469-9D02F5129830}" srcId="{AB09ED05-0166-4F24-AF58-6F8CDBED2C86}" destId="{637E26B6-97A5-49A0-AA7E-ACD6BA962408}" srcOrd="2" destOrd="0" parTransId="{11441158-529F-4E5D-A4DD-0C5084913C58}" sibTransId="{9DED8FB6-24CB-4528-BFEA-BF418C3A690A}"/>
    <dgm:cxn modelId="{7B20A816-ACFA-43DA-9E40-B128D3B2E058}" srcId="{5BD04411-80CB-4374-8D49-C8E9C3596C97}" destId="{0F3BA85A-5E06-44CA-8A2D-AE8E0D620F2D}" srcOrd="2" destOrd="0" parTransId="{4211AC88-EFAD-4B0A-A794-8C8AC36B97CF}" sibTransId="{A580DC4A-09C2-4C3D-B3ED-50E69B25EC72}"/>
    <dgm:cxn modelId="{1A122035-11DD-EF4D-9D17-03FCB081B18F}" type="presOf" srcId="{637E26B6-97A5-49A0-AA7E-ACD6BA962408}" destId="{FDF6F8A3-5C21-0542-8A9D-9882775E36FC}" srcOrd="0" destOrd="0" presId="urn:microsoft.com/office/officeart/2005/8/layout/vList2"/>
    <dgm:cxn modelId="{CCBB9A39-028A-45B5-9F08-7BF8A786D56B}" srcId="{637E26B6-97A5-49A0-AA7E-ACD6BA962408}" destId="{BCC8D32B-4612-40B2-91AB-58618220C2DB}" srcOrd="1" destOrd="0" parTransId="{892374E8-1699-490F-B724-F2A5B1B74148}" sibTransId="{45BF357D-A5B0-4DC5-8FAC-442C74DF6FC2}"/>
    <dgm:cxn modelId="{5162BD43-E5CF-4692-85EA-CDFAE5AD0190}" srcId="{AB09ED05-0166-4F24-AF58-6F8CDBED2C86}" destId="{5BD04411-80CB-4374-8D49-C8E9C3596C97}" srcOrd="1" destOrd="0" parTransId="{C6B4A5A5-A07E-4E74-985E-D794E63CB6E8}" sibTransId="{7F69433E-30BF-4FF9-8544-E21D54CE92CE}"/>
    <dgm:cxn modelId="{3EAA384A-6C17-6247-B447-5E6CD4D1DB84}" type="presOf" srcId="{C6FB6E5E-A0D1-4530-9CD6-DDF9A28EC1CD}" destId="{839BF6C2-58A2-8C4D-9B71-376F1B971827}" srcOrd="0" destOrd="0" presId="urn:microsoft.com/office/officeart/2005/8/layout/vList2"/>
    <dgm:cxn modelId="{0727935D-1CB6-4846-8FC7-BDA03031E99B}" type="presOf" srcId="{4C0A1530-0D46-4634-9BD1-772590A6D095}" destId="{3604B8F3-5F24-F54D-932A-41B587D38B6E}" srcOrd="0" destOrd="3" presId="urn:microsoft.com/office/officeart/2005/8/layout/vList2"/>
    <dgm:cxn modelId="{CFAA1577-0B3E-4D38-BD1F-43E4F33106B3}" srcId="{637E26B6-97A5-49A0-AA7E-ACD6BA962408}" destId="{C6FB6E5E-A0D1-4530-9CD6-DDF9A28EC1CD}" srcOrd="0" destOrd="0" parTransId="{8CAAA4EA-91F9-40B3-AA5C-A96761DD56F7}" sibTransId="{17E29926-8E8D-42FB-9A63-8C20768BEC43}"/>
    <dgm:cxn modelId="{0CDF427A-296E-364A-AAEC-533C1FE78DAF}" type="presOf" srcId="{C782FD48-43AB-473F-8791-3EAA2FBD2FCC}" destId="{C0965C50-6C55-1648-B975-074BBD897122}" srcOrd="0" destOrd="0" presId="urn:microsoft.com/office/officeart/2005/8/layout/vList2"/>
    <dgm:cxn modelId="{D521E083-8ED9-5247-A23B-6EB3BBEF3C69}" type="presOf" srcId="{E60EED24-EF0A-4F1C-BEF0-0F6EADD9B62D}" destId="{3604B8F3-5F24-F54D-932A-41B587D38B6E}" srcOrd="0" destOrd="1" presId="urn:microsoft.com/office/officeart/2005/8/layout/vList2"/>
    <dgm:cxn modelId="{BCDE4584-77E0-9844-BE2C-362FE2E018C5}" type="presOf" srcId="{BCC8D32B-4612-40B2-91AB-58618220C2DB}" destId="{839BF6C2-58A2-8C4D-9B71-376F1B971827}" srcOrd="0" destOrd="1" presId="urn:microsoft.com/office/officeart/2005/8/layout/vList2"/>
    <dgm:cxn modelId="{DF447492-3A18-42F0-AE87-B4DB408D6D35}" srcId="{5BD04411-80CB-4374-8D49-C8E9C3596C97}" destId="{E60EED24-EF0A-4F1C-BEF0-0F6EADD9B62D}" srcOrd="1" destOrd="0" parTransId="{7B28FFFA-D379-4CF5-A03C-61259ED5FEF7}" sibTransId="{7E77DC2C-5318-4045-85AA-87DD00119BD7}"/>
    <dgm:cxn modelId="{479553A5-D2A3-3F46-9A68-A62BE3A560A0}" type="presOf" srcId="{1410641D-6AD5-4452-8359-EB0756DD4279}" destId="{3604B8F3-5F24-F54D-932A-41B587D38B6E}" srcOrd="0" destOrd="0" presId="urn:microsoft.com/office/officeart/2005/8/layout/vList2"/>
    <dgm:cxn modelId="{70A60BA6-7FDB-B14C-91A2-B333088896AD}" type="presOf" srcId="{0F3BA85A-5E06-44CA-8A2D-AE8E0D620F2D}" destId="{3604B8F3-5F24-F54D-932A-41B587D38B6E}" srcOrd="0" destOrd="2" presId="urn:microsoft.com/office/officeart/2005/8/layout/vList2"/>
    <dgm:cxn modelId="{70CC38A7-D960-4D5E-85C8-101D00016875}" srcId="{5BD04411-80CB-4374-8D49-C8E9C3596C97}" destId="{4C0A1530-0D46-4634-9BD1-772590A6D095}" srcOrd="3" destOrd="0" parTransId="{F2632395-E7B7-4C8C-B4AB-D2C465011536}" sibTransId="{8111B5F2-B2C5-48FF-91C1-1DF643F13026}"/>
    <dgm:cxn modelId="{DF7F74AA-6384-094E-B8AE-C5049DD025E1}" type="presOf" srcId="{AB09ED05-0166-4F24-AF58-6F8CDBED2C86}" destId="{BED7C85F-A804-5747-A723-A621A19C7EF3}" srcOrd="0" destOrd="0" presId="urn:microsoft.com/office/officeart/2005/8/layout/vList2"/>
    <dgm:cxn modelId="{15BBF1B1-5428-42D5-8C06-3A9EDBF050BD}" srcId="{5BD04411-80CB-4374-8D49-C8E9C3596C97}" destId="{1410641D-6AD5-4452-8359-EB0756DD4279}" srcOrd="0" destOrd="0" parTransId="{A843D28D-0A88-4C29-AA27-2D1FFF24A976}" sibTransId="{A6DC0561-C3F6-4AA9-B54B-C16B5A9E4446}"/>
    <dgm:cxn modelId="{C4DAAC2E-D760-4C4F-9F72-5106DC7A86B3}" type="presParOf" srcId="{BED7C85F-A804-5747-A723-A621A19C7EF3}" destId="{C0965C50-6C55-1648-B975-074BBD897122}" srcOrd="0" destOrd="0" presId="urn:microsoft.com/office/officeart/2005/8/layout/vList2"/>
    <dgm:cxn modelId="{0957A4D3-189A-6344-B2DA-1E75E9669FAD}" type="presParOf" srcId="{BED7C85F-A804-5747-A723-A621A19C7EF3}" destId="{D564DAEB-F94D-7640-B863-781C9660E61C}" srcOrd="1" destOrd="0" presId="urn:microsoft.com/office/officeart/2005/8/layout/vList2"/>
    <dgm:cxn modelId="{8FE8B66F-1CE5-144F-8410-EC2366402557}" type="presParOf" srcId="{BED7C85F-A804-5747-A723-A621A19C7EF3}" destId="{A39C7EC3-6675-A644-A47E-BA25F12AB05D}" srcOrd="2" destOrd="0" presId="urn:microsoft.com/office/officeart/2005/8/layout/vList2"/>
    <dgm:cxn modelId="{C803E815-9273-294D-A3DF-322ACB82EA9F}" type="presParOf" srcId="{BED7C85F-A804-5747-A723-A621A19C7EF3}" destId="{3604B8F3-5F24-F54D-932A-41B587D38B6E}" srcOrd="3" destOrd="0" presId="urn:microsoft.com/office/officeart/2005/8/layout/vList2"/>
    <dgm:cxn modelId="{D16DD837-4B27-B84F-AAB4-286DE713B21F}" type="presParOf" srcId="{BED7C85F-A804-5747-A723-A621A19C7EF3}" destId="{FDF6F8A3-5C21-0542-8A9D-9882775E36FC}" srcOrd="4" destOrd="0" presId="urn:microsoft.com/office/officeart/2005/8/layout/vList2"/>
    <dgm:cxn modelId="{30B95CEF-1A0D-B24C-A1B6-7D50AC434841}" type="presParOf" srcId="{BED7C85F-A804-5747-A723-A621A19C7EF3}" destId="{839BF6C2-58A2-8C4D-9B71-376F1B9718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3328E0-C9C3-404C-98D3-E17F437F57B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308E22-6515-4298-907D-668D901116CA}">
      <dgm:prSet/>
      <dgm:spPr/>
      <dgm:t>
        <a:bodyPr/>
        <a:lstStyle/>
        <a:p>
          <a:r>
            <a:rPr lang="en-US" dirty="0"/>
            <a:t>Develop</a:t>
          </a:r>
        </a:p>
      </dgm:t>
    </dgm:pt>
    <dgm:pt modelId="{C870198F-15FB-4FFA-9200-C56E2D109640}" type="parTrans" cxnId="{1A5138AF-829D-478E-AD57-EADDCE5F63A7}">
      <dgm:prSet/>
      <dgm:spPr/>
      <dgm:t>
        <a:bodyPr/>
        <a:lstStyle/>
        <a:p>
          <a:endParaRPr lang="en-US"/>
        </a:p>
      </dgm:t>
    </dgm:pt>
    <dgm:pt modelId="{47D759D0-F7E8-4075-95ED-40D1DFF7E1FB}" type="sibTrans" cxnId="{1A5138AF-829D-478E-AD57-EADDCE5F63A7}">
      <dgm:prSet/>
      <dgm:spPr/>
      <dgm:t>
        <a:bodyPr/>
        <a:lstStyle/>
        <a:p>
          <a:endParaRPr lang="en-US"/>
        </a:p>
      </dgm:t>
    </dgm:pt>
    <dgm:pt modelId="{0CDFFA36-EAC6-480D-A27C-8B67AE91F1FF}">
      <dgm:prSet/>
      <dgm:spPr/>
      <dgm:t>
        <a:bodyPr/>
        <a:lstStyle/>
        <a:p>
          <a:r>
            <a:rPr lang="en-US" dirty="0"/>
            <a:t>Develop new NA Stout that is very Malty, with either sweet or bitter taste. </a:t>
          </a:r>
        </a:p>
      </dgm:t>
    </dgm:pt>
    <dgm:pt modelId="{50EEBA37-8471-4447-B88C-77FCDC09B277}" type="parTrans" cxnId="{46D4E163-6ECB-45E3-A9FE-6E8F789C8068}">
      <dgm:prSet/>
      <dgm:spPr/>
      <dgm:t>
        <a:bodyPr/>
        <a:lstStyle/>
        <a:p>
          <a:endParaRPr lang="en-US"/>
        </a:p>
      </dgm:t>
    </dgm:pt>
    <dgm:pt modelId="{8B1AE03E-C08F-4948-B6FD-1438778A385B}" type="sibTrans" cxnId="{46D4E163-6ECB-45E3-A9FE-6E8F789C8068}">
      <dgm:prSet/>
      <dgm:spPr/>
      <dgm:t>
        <a:bodyPr/>
        <a:lstStyle/>
        <a:p>
          <a:endParaRPr lang="en-US"/>
        </a:p>
      </dgm:t>
    </dgm:pt>
    <dgm:pt modelId="{3F1255BC-AC00-4F30-AA81-0D87BB014A71}">
      <dgm:prSet/>
      <dgm:spPr/>
      <dgm:t>
        <a:bodyPr/>
        <a:lstStyle/>
        <a:p>
          <a:r>
            <a:rPr lang="en-US" dirty="0"/>
            <a:t>Taste</a:t>
          </a:r>
        </a:p>
      </dgm:t>
    </dgm:pt>
    <dgm:pt modelId="{EF5F5053-AB58-4966-AD8B-7C9319AA206E}" type="parTrans" cxnId="{BF557502-1FA7-418F-A9A7-A9505D8C1D8F}">
      <dgm:prSet/>
      <dgm:spPr/>
      <dgm:t>
        <a:bodyPr/>
        <a:lstStyle/>
        <a:p>
          <a:endParaRPr lang="en-US"/>
        </a:p>
      </dgm:t>
    </dgm:pt>
    <dgm:pt modelId="{32663BB8-65AB-4B41-9A32-B77D24249BD9}" type="sibTrans" cxnId="{BF557502-1FA7-418F-A9A7-A9505D8C1D8F}">
      <dgm:prSet/>
      <dgm:spPr/>
      <dgm:t>
        <a:bodyPr/>
        <a:lstStyle/>
        <a:p>
          <a:endParaRPr lang="en-US"/>
        </a:p>
      </dgm:t>
    </dgm:pt>
    <dgm:pt modelId="{6AF98E60-8283-4FAB-A6E4-F06D46ADD622}">
      <dgm:prSet/>
      <dgm:spPr/>
      <dgm:t>
        <a:bodyPr/>
        <a:lstStyle/>
        <a:p>
          <a:r>
            <a:rPr lang="en-US" dirty="0"/>
            <a:t>Taste test, compare to other stout rankings</a:t>
          </a:r>
        </a:p>
      </dgm:t>
    </dgm:pt>
    <dgm:pt modelId="{2B52FDAE-EC50-42D1-B0DB-18B0061FEDD1}" type="parTrans" cxnId="{A0534133-5510-4C57-A5EF-F9FE8DB28954}">
      <dgm:prSet/>
      <dgm:spPr/>
      <dgm:t>
        <a:bodyPr/>
        <a:lstStyle/>
        <a:p>
          <a:endParaRPr lang="en-US"/>
        </a:p>
      </dgm:t>
    </dgm:pt>
    <dgm:pt modelId="{3025D4F2-AB70-43F8-B3AB-0073317374B4}" type="sibTrans" cxnId="{A0534133-5510-4C57-A5EF-F9FE8DB28954}">
      <dgm:prSet/>
      <dgm:spPr/>
      <dgm:t>
        <a:bodyPr/>
        <a:lstStyle/>
        <a:p>
          <a:endParaRPr lang="en-US"/>
        </a:p>
      </dgm:t>
    </dgm:pt>
    <dgm:pt modelId="{E6694F52-BB02-4B4D-8851-106E0764894D}">
      <dgm:prSet/>
      <dgm:spPr/>
      <dgm:t>
        <a:bodyPr/>
        <a:lstStyle/>
        <a:p>
          <a:r>
            <a:rPr lang="en-US" dirty="0"/>
            <a:t>Refine</a:t>
          </a:r>
        </a:p>
      </dgm:t>
    </dgm:pt>
    <dgm:pt modelId="{06BBA3CA-048F-4B17-B5CB-4CF06F8BA8F1}" type="parTrans" cxnId="{EF30CF44-A3D1-400A-A5C5-BDC76F7FB9E1}">
      <dgm:prSet/>
      <dgm:spPr/>
      <dgm:t>
        <a:bodyPr/>
        <a:lstStyle/>
        <a:p>
          <a:endParaRPr lang="en-US"/>
        </a:p>
      </dgm:t>
    </dgm:pt>
    <dgm:pt modelId="{B735E132-E756-4A1C-A859-F1B72B9699F8}" type="sibTrans" cxnId="{EF30CF44-A3D1-400A-A5C5-BDC76F7FB9E1}">
      <dgm:prSet/>
      <dgm:spPr/>
      <dgm:t>
        <a:bodyPr/>
        <a:lstStyle/>
        <a:p>
          <a:endParaRPr lang="en-US"/>
        </a:p>
      </dgm:t>
    </dgm:pt>
    <dgm:pt modelId="{2EE77F31-3457-422B-826D-058BD17DA2D9}">
      <dgm:prSet/>
      <dgm:spPr/>
      <dgm:t>
        <a:bodyPr/>
        <a:lstStyle/>
        <a:p>
          <a:r>
            <a:rPr lang="en-US" dirty="0"/>
            <a:t>Refine flavor profile to a specific Stout style (oatmeal, American Stout, etc.)</a:t>
          </a:r>
        </a:p>
      </dgm:t>
    </dgm:pt>
    <dgm:pt modelId="{4160C292-E3ED-4AC2-84BF-26C82DF17F81}" type="parTrans" cxnId="{70C6E59C-FD5B-4886-87A9-26D001237C91}">
      <dgm:prSet/>
      <dgm:spPr/>
      <dgm:t>
        <a:bodyPr/>
        <a:lstStyle/>
        <a:p>
          <a:endParaRPr lang="en-US"/>
        </a:p>
      </dgm:t>
    </dgm:pt>
    <dgm:pt modelId="{6D0BB146-9D19-4721-8B56-45D44BFDEB9A}" type="sibTrans" cxnId="{70C6E59C-FD5B-4886-87A9-26D001237C91}">
      <dgm:prSet/>
      <dgm:spPr/>
      <dgm:t>
        <a:bodyPr/>
        <a:lstStyle/>
        <a:p>
          <a:endParaRPr lang="en-US"/>
        </a:p>
      </dgm:t>
    </dgm:pt>
    <dgm:pt modelId="{A0D194B8-B8A0-4147-B2F6-9E46DE57FCAE}">
      <dgm:prSet/>
      <dgm:spPr/>
      <dgm:t>
        <a:bodyPr/>
        <a:lstStyle/>
        <a:p>
          <a:r>
            <a:rPr lang="en-US" dirty="0"/>
            <a:t>Many of the highest rated stouts get flavor from a bourbon barrel. Coffee stout might be a good style to emulate.</a:t>
          </a:r>
        </a:p>
      </dgm:t>
    </dgm:pt>
    <dgm:pt modelId="{6AF5C773-D7E8-4B03-8096-9390CBC95CD0}" type="parTrans" cxnId="{FA14DC39-934F-4697-B152-8067F7C5160E}">
      <dgm:prSet/>
      <dgm:spPr/>
      <dgm:t>
        <a:bodyPr/>
        <a:lstStyle/>
        <a:p>
          <a:endParaRPr lang="en-US"/>
        </a:p>
      </dgm:t>
    </dgm:pt>
    <dgm:pt modelId="{1F4FDB4E-BCAE-4E5C-AC29-5A6A302B032C}" type="sibTrans" cxnId="{FA14DC39-934F-4697-B152-8067F7C5160E}">
      <dgm:prSet/>
      <dgm:spPr/>
      <dgm:t>
        <a:bodyPr/>
        <a:lstStyle/>
        <a:p>
          <a:endParaRPr lang="en-US"/>
        </a:p>
      </dgm:t>
    </dgm:pt>
    <dgm:pt modelId="{D2A6C7C2-2DAC-4583-8F30-85C5FCFFDCAD}">
      <dgm:prSet/>
      <dgm:spPr/>
      <dgm:t>
        <a:bodyPr/>
        <a:lstStyle/>
        <a:p>
          <a:r>
            <a:rPr lang="en-US" dirty="0"/>
            <a:t>Drink!</a:t>
          </a:r>
        </a:p>
      </dgm:t>
    </dgm:pt>
    <dgm:pt modelId="{D4C35EF1-E17D-4A43-BE7D-457494859A5C}" type="parTrans" cxnId="{F0811DFA-98DD-4AF4-8DB6-53AF3A6D47F2}">
      <dgm:prSet/>
      <dgm:spPr/>
      <dgm:t>
        <a:bodyPr/>
        <a:lstStyle/>
        <a:p>
          <a:endParaRPr lang="en-US"/>
        </a:p>
      </dgm:t>
    </dgm:pt>
    <dgm:pt modelId="{F294D71B-336C-43FA-AC77-9E626A18ECE2}" type="sibTrans" cxnId="{F0811DFA-98DD-4AF4-8DB6-53AF3A6D47F2}">
      <dgm:prSet/>
      <dgm:spPr/>
      <dgm:t>
        <a:bodyPr/>
        <a:lstStyle/>
        <a:p>
          <a:endParaRPr lang="en-US"/>
        </a:p>
      </dgm:t>
    </dgm:pt>
    <dgm:pt modelId="{24D72392-4293-4DE9-AB24-36F73E26683B}">
      <dgm:prSet/>
      <dgm:spPr/>
      <dgm:t>
        <a:bodyPr/>
        <a:lstStyle/>
        <a:p>
          <a:r>
            <a:rPr lang="en-US" dirty="0"/>
            <a:t>Drink and perform more taste test!</a:t>
          </a:r>
        </a:p>
      </dgm:t>
    </dgm:pt>
    <dgm:pt modelId="{2C33B704-6704-4DC2-955E-8C2879165F6B}" type="parTrans" cxnId="{C989CF08-4C80-453C-90EE-C4E6E15D53BF}">
      <dgm:prSet/>
      <dgm:spPr/>
      <dgm:t>
        <a:bodyPr/>
        <a:lstStyle/>
        <a:p>
          <a:endParaRPr lang="en-US"/>
        </a:p>
      </dgm:t>
    </dgm:pt>
    <dgm:pt modelId="{59DF3B23-9FAE-41B4-835D-3F755945A7EF}" type="sibTrans" cxnId="{C989CF08-4C80-453C-90EE-C4E6E15D53BF}">
      <dgm:prSet/>
      <dgm:spPr/>
      <dgm:t>
        <a:bodyPr/>
        <a:lstStyle/>
        <a:p>
          <a:endParaRPr lang="en-US"/>
        </a:p>
      </dgm:t>
    </dgm:pt>
    <dgm:pt modelId="{3BB439C4-05A7-6540-9170-40B2D9E06CD5}" type="pres">
      <dgm:prSet presAssocID="{E23328E0-C9C3-404C-98D3-E17F437F57B4}" presName="Name0" presStyleCnt="0">
        <dgm:presLayoutVars>
          <dgm:dir/>
          <dgm:animLvl val="lvl"/>
          <dgm:resizeHandles val="exact"/>
        </dgm:presLayoutVars>
      </dgm:prSet>
      <dgm:spPr/>
    </dgm:pt>
    <dgm:pt modelId="{2AFEC98C-9CCE-3446-A45A-E7ABECB8B465}" type="pres">
      <dgm:prSet presAssocID="{D2A6C7C2-2DAC-4583-8F30-85C5FCFFDCAD}" presName="boxAndChildren" presStyleCnt="0"/>
      <dgm:spPr/>
    </dgm:pt>
    <dgm:pt modelId="{F6AFBD1F-3353-C24B-92CE-89D52131872E}" type="pres">
      <dgm:prSet presAssocID="{D2A6C7C2-2DAC-4583-8F30-85C5FCFFDCAD}" presName="parentTextBox" presStyleLbl="alignNode1" presStyleIdx="0" presStyleCnt="4"/>
      <dgm:spPr/>
    </dgm:pt>
    <dgm:pt modelId="{AFF1014F-CF8E-9342-92C5-E01DABCB4C79}" type="pres">
      <dgm:prSet presAssocID="{D2A6C7C2-2DAC-4583-8F30-85C5FCFFDCAD}" presName="descendantBox" presStyleLbl="bgAccFollowNode1" presStyleIdx="0" presStyleCnt="4"/>
      <dgm:spPr/>
    </dgm:pt>
    <dgm:pt modelId="{97EB223B-E893-964F-9185-F430BA7314C3}" type="pres">
      <dgm:prSet presAssocID="{B735E132-E756-4A1C-A859-F1B72B9699F8}" presName="sp" presStyleCnt="0"/>
      <dgm:spPr/>
    </dgm:pt>
    <dgm:pt modelId="{1E4621D4-BE41-A346-A659-2693ED033CFB}" type="pres">
      <dgm:prSet presAssocID="{E6694F52-BB02-4B4D-8851-106E0764894D}" presName="arrowAndChildren" presStyleCnt="0"/>
      <dgm:spPr/>
    </dgm:pt>
    <dgm:pt modelId="{7AF2771A-0C68-7D4F-A82D-305C4DC0A623}" type="pres">
      <dgm:prSet presAssocID="{E6694F52-BB02-4B4D-8851-106E0764894D}" presName="parentTextArrow" presStyleLbl="node1" presStyleIdx="0" presStyleCnt="0"/>
      <dgm:spPr/>
    </dgm:pt>
    <dgm:pt modelId="{CFB2AB51-8A06-8E41-B727-43F88EA3F8ED}" type="pres">
      <dgm:prSet presAssocID="{E6694F52-BB02-4B4D-8851-106E0764894D}" presName="arrow" presStyleLbl="alignNode1" presStyleIdx="1" presStyleCnt="4"/>
      <dgm:spPr/>
    </dgm:pt>
    <dgm:pt modelId="{D530EB50-422E-1743-9648-F8AEB0241D6B}" type="pres">
      <dgm:prSet presAssocID="{E6694F52-BB02-4B4D-8851-106E0764894D}" presName="descendantArrow" presStyleLbl="bgAccFollowNode1" presStyleIdx="1" presStyleCnt="4"/>
      <dgm:spPr/>
    </dgm:pt>
    <dgm:pt modelId="{76F7EA08-4D78-784B-9319-48367782427F}" type="pres">
      <dgm:prSet presAssocID="{32663BB8-65AB-4B41-9A32-B77D24249BD9}" presName="sp" presStyleCnt="0"/>
      <dgm:spPr/>
    </dgm:pt>
    <dgm:pt modelId="{E93950D6-09D2-C54E-B93E-37E5EA27E73F}" type="pres">
      <dgm:prSet presAssocID="{3F1255BC-AC00-4F30-AA81-0D87BB014A71}" presName="arrowAndChildren" presStyleCnt="0"/>
      <dgm:spPr/>
    </dgm:pt>
    <dgm:pt modelId="{E412A84E-969B-AA41-AB46-2019831A3317}" type="pres">
      <dgm:prSet presAssocID="{3F1255BC-AC00-4F30-AA81-0D87BB014A71}" presName="parentTextArrow" presStyleLbl="node1" presStyleIdx="0" presStyleCnt="0"/>
      <dgm:spPr/>
    </dgm:pt>
    <dgm:pt modelId="{45C212D7-7543-4440-8C89-4D93CD909107}" type="pres">
      <dgm:prSet presAssocID="{3F1255BC-AC00-4F30-AA81-0D87BB014A71}" presName="arrow" presStyleLbl="alignNode1" presStyleIdx="2" presStyleCnt="4"/>
      <dgm:spPr/>
    </dgm:pt>
    <dgm:pt modelId="{AA7DC98E-9900-3C4A-92F2-0E4BF021DA77}" type="pres">
      <dgm:prSet presAssocID="{3F1255BC-AC00-4F30-AA81-0D87BB014A71}" presName="descendantArrow" presStyleLbl="bgAccFollowNode1" presStyleIdx="2" presStyleCnt="4"/>
      <dgm:spPr/>
    </dgm:pt>
    <dgm:pt modelId="{7F7162C8-2313-C946-B1D0-E25F22F6B8AC}" type="pres">
      <dgm:prSet presAssocID="{47D759D0-F7E8-4075-95ED-40D1DFF7E1FB}" presName="sp" presStyleCnt="0"/>
      <dgm:spPr/>
    </dgm:pt>
    <dgm:pt modelId="{6807B69D-8F31-7947-8F7E-767C0BD02F7C}" type="pres">
      <dgm:prSet presAssocID="{F7308E22-6515-4298-907D-668D901116CA}" presName="arrowAndChildren" presStyleCnt="0"/>
      <dgm:spPr/>
    </dgm:pt>
    <dgm:pt modelId="{20E2A4DF-A352-404C-AB8D-A60A3B22EA41}" type="pres">
      <dgm:prSet presAssocID="{F7308E22-6515-4298-907D-668D901116CA}" presName="parentTextArrow" presStyleLbl="node1" presStyleIdx="0" presStyleCnt="0"/>
      <dgm:spPr/>
    </dgm:pt>
    <dgm:pt modelId="{16B9AC08-9D28-E14B-AB5F-7521F6DFD063}" type="pres">
      <dgm:prSet presAssocID="{F7308E22-6515-4298-907D-668D901116CA}" presName="arrow" presStyleLbl="alignNode1" presStyleIdx="3" presStyleCnt="4"/>
      <dgm:spPr/>
    </dgm:pt>
    <dgm:pt modelId="{E18C9D09-CAB6-3D4E-A16D-E84906EDAB34}" type="pres">
      <dgm:prSet presAssocID="{F7308E22-6515-4298-907D-668D901116CA}" presName="descendantArrow" presStyleLbl="bgAccFollowNode1" presStyleIdx="3" presStyleCnt="4"/>
      <dgm:spPr/>
    </dgm:pt>
  </dgm:ptLst>
  <dgm:cxnLst>
    <dgm:cxn modelId="{BF557502-1FA7-418F-A9A7-A9505D8C1D8F}" srcId="{E23328E0-C9C3-404C-98D3-E17F437F57B4}" destId="{3F1255BC-AC00-4F30-AA81-0D87BB014A71}" srcOrd="1" destOrd="0" parTransId="{EF5F5053-AB58-4966-AD8B-7C9319AA206E}" sibTransId="{32663BB8-65AB-4B41-9A32-B77D24249BD9}"/>
    <dgm:cxn modelId="{4A089806-4C09-E84B-91F3-A1AC0C9DE742}" type="presOf" srcId="{F7308E22-6515-4298-907D-668D901116CA}" destId="{16B9AC08-9D28-E14B-AB5F-7521F6DFD063}" srcOrd="1" destOrd="0" presId="urn:microsoft.com/office/officeart/2016/7/layout/VerticalDownArrowProcess"/>
    <dgm:cxn modelId="{C989CF08-4C80-453C-90EE-C4E6E15D53BF}" srcId="{D2A6C7C2-2DAC-4583-8F30-85C5FCFFDCAD}" destId="{24D72392-4293-4DE9-AB24-36F73E26683B}" srcOrd="0" destOrd="0" parTransId="{2C33B704-6704-4DC2-955E-8C2879165F6B}" sibTransId="{59DF3B23-9FAE-41B4-835D-3F755945A7EF}"/>
    <dgm:cxn modelId="{EDFF9E16-B313-5C4D-BA69-2D04AFFF7581}" type="presOf" srcId="{24D72392-4293-4DE9-AB24-36F73E26683B}" destId="{AFF1014F-CF8E-9342-92C5-E01DABCB4C79}" srcOrd="0" destOrd="0" presId="urn:microsoft.com/office/officeart/2016/7/layout/VerticalDownArrowProcess"/>
    <dgm:cxn modelId="{CE90EA1E-EA71-B44E-A9B8-5E7CEB4F7623}" type="presOf" srcId="{6AF98E60-8283-4FAB-A6E4-F06D46ADD622}" destId="{AA7DC98E-9900-3C4A-92F2-0E4BF021DA77}" srcOrd="0" destOrd="0" presId="urn:microsoft.com/office/officeart/2016/7/layout/VerticalDownArrowProcess"/>
    <dgm:cxn modelId="{706EA125-93A3-3E49-B1AA-D4C9C32B6613}" type="presOf" srcId="{2EE77F31-3457-422B-826D-058BD17DA2D9}" destId="{D530EB50-422E-1743-9648-F8AEB0241D6B}" srcOrd="0" destOrd="0" presId="urn:microsoft.com/office/officeart/2016/7/layout/VerticalDownArrowProcess"/>
    <dgm:cxn modelId="{A0534133-5510-4C57-A5EF-F9FE8DB28954}" srcId="{3F1255BC-AC00-4F30-AA81-0D87BB014A71}" destId="{6AF98E60-8283-4FAB-A6E4-F06D46ADD622}" srcOrd="0" destOrd="0" parTransId="{2B52FDAE-EC50-42D1-B0DB-18B0061FEDD1}" sibTransId="{3025D4F2-AB70-43F8-B3AB-0073317374B4}"/>
    <dgm:cxn modelId="{FA14DC39-934F-4697-B152-8067F7C5160E}" srcId="{2EE77F31-3457-422B-826D-058BD17DA2D9}" destId="{A0D194B8-B8A0-4147-B2F6-9E46DE57FCAE}" srcOrd="0" destOrd="0" parTransId="{6AF5C773-D7E8-4B03-8096-9390CBC95CD0}" sibTransId="{1F4FDB4E-BCAE-4E5C-AC29-5A6A302B032C}"/>
    <dgm:cxn modelId="{EF30CF44-A3D1-400A-A5C5-BDC76F7FB9E1}" srcId="{E23328E0-C9C3-404C-98D3-E17F437F57B4}" destId="{E6694F52-BB02-4B4D-8851-106E0764894D}" srcOrd="2" destOrd="0" parTransId="{06BBA3CA-048F-4B17-B5CB-4CF06F8BA8F1}" sibTransId="{B735E132-E756-4A1C-A859-F1B72B9699F8}"/>
    <dgm:cxn modelId="{46D4E163-6ECB-45E3-A9FE-6E8F789C8068}" srcId="{F7308E22-6515-4298-907D-668D901116CA}" destId="{0CDFFA36-EAC6-480D-A27C-8B67AE91F1FF}" srcOrd="0" destOrd="0" parTransId="{50EEBA37-8471-4447-B88C-77FCDC09B277}" sibTransId="{8B1AE03E-C08F-4948-B6FD-1438778A385B}"/>
    <dgm:cxn modelId="{1E96EC66-4E68-0440-B640-797ECA1F2DDF}" type="presOf" srcId="{D2A6C7C2-2DAC-4583-8F30-85C5FCFFDCAD}" destId="{F6AFBD1F-3353-C24B-92CE-89D52131872E}" srcOrd="0" destOrd="0" presId="urn:microsoft.com/office/officeart/2016/7/layout/VerticalDownArrowProcess"/>
    <dgm:cxn modelId="{C1898968-CAE3-524F-82DF-7431DFD9FBD0}" type="presOf" srcId="{E6694F52-BB02-4B4D-8851-106E0764894D}" destId="{7AF2771A-0C68-7D4F-A82D-305C4DC0A623}" srcOrd="0" destOrd="0" presId="urn:microsoft.com/office/officeart/2016/7/layout/VerticalDownArrowProcess"/>
    <dgm:cxn modelId="{07EBB86D-17AC-C74C-820C-233BD514A5A4}" type="presOf" srcId="{3F1255BC-AC00-4F30-AA81-0D87BB014A71}" destId="{45C212D7-7543-4440-8C89-4D93CD909107}" srcOrd="1" destOrd="0" presId="urn:microsoft.com/office/officeart/2016/7/layout/VerticalDownArrowProcess"/>
    <dgm:cxn modelId="{4B9BBC74-292C-4347-B3F2-B62801979889}" type="presOf" srcId="{0CDFFA36-EAC6-480D-A27C-8B67AE91F1FF}" destId="{E18C9D09-CAB6-3D4E-A16D-E84906EDAB34}" srcOrd="0" destOrd="0" presId="urn:microsoft.com/office/officeart/2016/7/layout/VerticalDownArrowProcess"/>
    <dgm:cxn modelId="{70C6E59C-FD5B-4886-87A9-26D001237C91}" srcId="{E6694F52-BB02-4B4D-8851-106E0764894D}" destId="{2EE77F31-3457-422B-826D-058BD17DA2D9}" srcOrd="0" destOrd="0" parTransId="{4160C292-E3ED-4AC2-84BF-26C82DF17F81}" sibTransId="{6D0BB146-9D19-4721-8B56-45D44BFDEB9A}"/>
    <dgm:cxn modelId="{E459E7A2-71B8-C243-BE35-30FA55AC8DCD}" type="presOf" srcId="{3F1255BC-AC00-4F30-AA81-0D87BB014A71}" destId="{E412A84E-969B-AA41-AB46-2019831A3317}" srcOrd="0" destOrd="0" presId="urn:microsoft.com/office/officeart/2016/7/layout/VerticalDownArrowProcess"/>
    <dgm:cxn modelId="{237D62AE-0F19-1F47-AF15-3A8E0B1CE7CA}" type="presOf" srcId="{E23328E0-C9C3-404C-98D3-E17F437F57B4}" destId="{3BB439C4-05A7-6540-9170-40B2D9E06CD5}" srcOrd="0" destOrd="0" presId="urn:microsoft.com/office/officeart/2016/7/layout/VerticalDownArrowProcess"/>
    <dgm:cxn modelId="{1A5138AF-829D-478E-AD57-EADDCE5F63A7}" srcId="{E23328E0-C9C3-404C-98D3-E17F437F57B4}" destId="{F7308E22-6515-4298-907D-668D901116CA}" srcOrd="0" destOrd="0" parTransId="{C870198F-15FB-4FFA-9200-C56E2D109640}" sibTransId="{47D759D0-F7E8-4075-95ED-40D1DFF7E1FB}"/>
    <dgm:cxn modelId="{D89F62BD-76DB-0E4A-BF91-8A29739DB7DB}" type="presOf" srcId="{F7308E22-6515-4298-907D-668D901116CA}" destId="{20E2A4DF-A352-404C-AB8D-A60A3B22EA41}" srcOrd="0" destOrd="0" presId="urn:microsoft.com/office/officeart/2016/7/layout/VerticalDownArrowProcess"/>
    <dgm:cxn modelId="{077AD7D1-7C50-A44C-B9BB-48061B9F89F6}" type="presOf" srcId="{E6694F52-BB02-4B4D-8851-106E0764894D}" destId="{CFB2AB51-8A06-8E41-B727-43F88EA3F8ED}" srcOrd="1" destOrd="0" presId="urn:microsoft.com/office/officeart/2016/7/layout/VerticalDownArrowProcess"/>
    <dgm:cxn modelId="{7FB3F1DF-AC71-9245-B4C7-C80A1A20B4B3}" type="presOf" srcId="{A0D194B8-B8A0-4147-B2F6-9E46DE57FCAE}" destId="{D530EB50-422E-1743-9648-F8AEB0241D6B}" srcOrd="0" destOrd="1" presId="urn:microsoft.com/office/officeart/2016/7/layout/VerticalDownArrowProcess"/>
    <dgm:cxn modelId="{F0811DFA-98DD-4AF4-8DB6-53AF3A6D47F2}" srcId="{E23328E0-C9C3-404C-98D3-E17F437F57B4}" destId="{D2A6C7C2-2DAC-4583-8F30-85C5FCFFDCAD}" srcOrd="3" destOrd="0" parTransId="{D4C35EF1-E17D-4A43-BE7D-457494859A5C}" sibTransId="{F294D71B-336C-43FA-AC77-9E626A18ECE2}"/>
    <dgm:cxn modelId="{911C5CB9-DCD4-2B42-B131-48BA063E788E}" type="presParOf" srcId="{3BB439C4-05A7-6540-9170-40B2D9E06CD5}" destId="{2AFEC98C-9CCE-3446-A45A-E7ABECB8B465}" srcOrd="0" destOrd="0" presId="urn:microsoft.com/office/officeart/2016/7/layout/VerticalDownArrowProcess"/>
    <dgm:cxn modelId="{52682E7A-66B5-DB48-9D6C-9582DC159715}" type="presParOf" srcId="{2AFEC98C-9CCE-3446-A45A-E7ABECB8B465}" destId="{F6AFBD1F-3353-C24B-92CE-89D52131872E}" srcOrd="0" destOrd="0" presId="urn:microsoft.com/office/officeart/2016/7/layout/VerticalDownArrowProcess"/>
    <dgm:cxn modelId="{91CA3CE7-000B-A343-A9CF-425E1473E7B3}" type="presParOf" srcId="{2AFEC98C-9CCE-3446-A45A-E7ABECB8B465}" destId="{AFF1014F-CF8E-9342-92C5-E01DABCB4C79}" srcOrd="1" destOrd="0" presId="urn:microsoft.com/office/officeart/2016/7/layout/VerticalDownArrowProcess"/>
    <dgm:cxn modelId="{9C013783-A77F-CB4F-A619-55A4C4908530}" type="presParOf" srcId="{3BB439C4-05A7-6540-9170-40B2D9E06CD5}" destId="{97EB223B-E893-964F-9185-F430BA7314C3}" srcOrd="1" destOrd="0" presId="urn:microsoft.com/office/officeart/2016/7/layout/VerticalDownArrowProcess"/>
    <dgm:cxn modelId="{CED8ACF4-B828-7D47-9BA2-1A58DFEE582A}" type="presParOf" srcId="{3BB439C4-05A7-6540-9170-40B2D9E06CD5}" destId="{1E4621D4-BE41-A346-A659-2693ED033CFB}" srcOrd="2" destOrd="0" presId="urn:microsoft.com/office/officeart/2016/7/layout/VerticalDownArrowProcess"/>
    <dgm:cxn modelId="{87F75F38-9CFF-B341-8C09-2F75E1206007}" type="presParOf" srcId="{1E4621D4-BE41-A346-A659-2693ED033CFB}" destId="{7AF2771A-0C68-7D4F-A82D-305C4DC0A623}" srcOrd="0" destOrd="0" presId="urn:microsoft.com/office/officeart/2016/7/layout/VerticalDownArrowProcess"/>
    <dgm:cxn modelId="{D7F219C1-1D04-6247-81E8-DEF75A26E773}" type="presParOf" srcId="{1E4621D4-BE41-A346-A659-2693ED033CFB}" destId="{CFB2AB51-8A06-8E41-B727-43F88EA3F8ED}" srcOrd="1" destOrd="0" presId="urn:microsoft.com/office/officeart/2016/7/layout/VerticalDownArrowProcess"/>
    <dgm:cxn modelId="{766A47FE-F69A-3944-BCDC-1BD011A37458}" type="presParOf" srcId="{1E4621D4-BE41-A346-A659-2693ED033CFB}" destId="{D530EB50-422E-1743-9648-F8AEB0241D6B}" srcOrd="2" destOrd="0" presId="urn:microsoft.com/office/officeart/2016/7/layout/VerticalDownArrowProcess"/>
    <dgm:cxn modelId="{E9DD5BA8-CFAB-B044-8D28-BC4CFE19F928}" type="presParOf" srcId="{3BB439C4-05A7-6540-9170-40B2D9E06CD5}" destId="{76F7EA08-4D78-784B-9319-48367782427F}" srcOrd="3" destOrd="0" presId="urn:microsoft.com/office/officeart/2016/7/layout/VerticalDownArrowProcess"/>
    <dgm:cxn modelId="{79DDFCF0-5682-D04A-8A17-D93EDFD69655}" type="presParOf" srcId="{3BB439C4-05A7-6540-9170-40B2D9E06CD5}" destId="{E93950D6-09D2-C54E-B93E-37E5EA27E73F}" srcOrd="4" destOrd="0" presId="urn:microsoft.com/office/officeart/2016/7/layout/VerticalDownArrowProcess"/>
    <dgm:cxn modelId="{FFF6D780-BB9C-FB40-992B-46F2606D3059}" type="presParOf" srcId="{E93950D6-09D2-C54E-B93E-37E5EA27E73F}" destId="{E412A84E-969B-AA41-AB46-2019831A3317}" srcOrd="0" destOrd="0" presId="urn:microsoft.com/office/officeart/2016/7/layout/VerticalDownArrowProcess"/>
    <dgm:cxn modelId="{1B6CFDF1-06DF-A149-9A3E-5E1CBDBB1005}" type="presParOf" srcId="{E93950D6-09D2-C54E-B93E-37E5EA27E73F}" destId="{45C212D7-7543-4440-8C89-4D93CD909107}" srcOrd="1" destOrd="0" presId="urn:microsoft.com/office/officeart/2016/7/layout/VerticalDownArrowProcess"/>
    <dgm:cxn modelId="{2FBFFD09-8FC1-D14F-B17F-EFE8BC0DD110}" type="presParOf" srcId="{E93950D6-09D2-C54E-B93E-37E5EA27E73F}" destId="{AA7DC98E-9900-3C4A-92F2-0E4BF021DA77}" srcOrd="2" destOrd="0" presId="urn:microsoft.com/office/officeart/2016/7/layout/VerticalDownArrowProcess"/>
    <dgm:cxn modelId="{1227F332-E6AF-CD46-B2D6-68DB4F9DCC1D}" type="presParOf" srcId="{3BB439C4-05A7-6540-9170-40B2D9E06CD5}" destId="{7F7162C8-2313-C946-B1D0-E25F22F6B8AC}" srcOrd="5" destOrd="0" presId="urn:microsoft.com/office/officeart/2016/7/layout/VerticalDownArrowProcess"/>
    <dgm:cxn modelId="{4127EE06-C842-6941-B1F2-5A14AC5746BC}" type="presParOf" srcId="{3BB439C4-05A7-6540-9170-40B2D9E06CD5}" destId="{6807B69D-8F31-7947-8F7E-767C0BD02F7C}" srcOrd="6" destOrd="0" presId="urn:microsoft.com/office/officeart/2016/7/layout/VerticalDownArrowProcess"/>
    <dgm:cxn modelId="{2EE76092-F9B9-CC48-8088-0D5C069C9ADB}" type="presParOf" srcId="{6807B69D-8F31-7947-8F7E-767C0BD02F7C}" destId="{20E2A4DF-A352-404C-AB8D-A60A3B22EA41}" srcOrd="0" destOrd="0" presId="urn:microsoft.com/office/officeart/2016/7/layout/VerticalDownArrowProcess"/>
    <dgm:cxn modelId="{8737287D-526D-AE41-ACE2-193E710D1DD5}" type="presParOf" srcId="{6807B69D-8F31-7947-8F7E-767C0BD02F7C}" destId="{16B9AC08-9D28-E14B-AB5F-7521F6DFD063}" srcOrd="1" destOrd="0" presId="urn:microsoft.com/office/officeart/2016/7/layout/VerticalDownArrowProcess"/>
    <dgm:cxn modelId="{681F256D-4525-B740-B24D-A8CB19710CCB}" type="presParOf" srcId="{6807B69D-8F31-7947-8F7E-767C0BD02F7C}" destId="{E18C9D09-CAB6-3D4E-A16D-E84906EDAB34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965C50-6C55-1648-B975-074BBD897122}">
      <dsp:nvSpPr>
        <dsp:cNvPr id="0" name=""/>
        <dsp:cNvSpPr/>
      </dsp:nvSpPr>
      <dsp:spPr>
        <a:xfrm>
          <a:off x="0" y="91015"/>
          <a:ext cx="5183188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Data from Kaggle</a:t>
          </a:r>
        </a:p>
      </dsp:txBody>
      <dsp:txXfrm>
        <a:off x="22246" y="113261"/>
        <a:ext cx="5138696" cy="411223"/>
      </dsp:txXfrm>
    </dsp:sp>
    <dsp:sp modelId="{A39C7EC3-6675-A644-A47E-BA25F12AB05D}">
      <dsp:nvSpPr>
        <dsp:cNvPr id="0" name=""/>
        <dsp:cNvSpPr/>
      </dsp:nvSpPr>
      <dsp:spPr>
        <a:xfrm>
          <a:off x="0" y="601450"/>
          <a:ext cx="5183188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Microsoft Excel </a:t>
          </a:r>
        </a:p>
      </dsp:txBody>
      <dsp:txXfrm>
        <a:off x="22246" y="623696"/>
        <a:ext cx="5138696" cy="411223"/>
      </dsp:txXfrm>
    </dsp:sp>
    <dsp:sp modelId="{3604B8F3-5F24-F54D-932A-41B587D38B6E}">
      <dsp:nvSpPr>
        <dsp:cNvPr id="0" name=""/>
        <dsp:cNvSpPr/>
      </dsp:nvSpPr>
      <dsp:spPr>
        <a:xfrm>
          <a:off x="0" y="1057165"/>
          <a:ext cx="5183188" cy="1238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Clean the data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Add relevant columns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Delete unnecessary rows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Utilized Pivot Tables to assess relationships between components</a:t>
          </a:r>
        </a:p>
      </dsp:txBody>
      <dsp:txXfrm>
        <a:off x="0" y="1057165"/>
        <a:ext cx="5183188" cy="1238895"/>
      </dsp:txXfrm>
    </dsp:sp>
    <dsp:sp modelId="{FDF6F8A3-5C21-0542-8A9D-9882775E36FC}">
      <dsp:nvSpPr>
        <dsp:cNvPr id="0" name=""/>
        <dsp:cNvSpPr/>
      </dsp:nvSpPr>
      <dsp:spPr>
        <a:xfrm>
          <a:off x="0" y="2296060"/>
          <a:ext cx="5183188" cy="4557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Tableau</a:t>
          </a:r>
        </a:p>
      </dsp:txBody>
      <dsp:txXfrm>
        <a:off x="22246" y="2318306"/>
        <a:ext cx="5138696" cy="411223"/>
      </dsp:txXfrm>
    </dsp:sp>
    <dsp:sp modelId="{839BF6C2-58A2-8C4D-9B71-376F1B971827}">
      <dsp:nvSpPr>
        <dsp:cNvPr id="0" name=""/>
        <dsp:cNvSpPr/>
      </dsp:nvSpPr>
      <dsp:spPr>
        <a:xfrm>
          <a:off x="0" y="2751775"/>
          <a:ext cx="5183188" cy="5211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566" tIns="24130" rIns="135128" bIns="2413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Create visuals 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500" kern="1200" dirty="0"/>
            <a:t>Asses the data</a:t>
          </a:r>
        </a:p>
      </dsp:txBody>
      <dsp:txXfrm>
        <a:off x="0" y="2751775"/>
        <a:ext cx="5183188" cy="5211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AFBD1F-3353-C24B-92CE-89D52131872E}">
      <dsp:nvSpPr>
        <dsp:cNvPr id="0" name=""/>
        <dsp:cNvSpPr/>
      </dsp:nvSpPr>
      <dsp:spPr>
        <a:xfrm>
          <a:off x="0" y="4675619"/>
          <a:ext cx="1262192" cy="10229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67" tIns="177800" rIns="897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Drink!</a:t>
          </a:r>
        </a:p>
      </dsp:txBody>
      <dsp:txXfrm>
        <a:off x="0" y="4675619"/>
        <a:ext cx="1262192" cy="1022911"/>
      </dsp:txXfrm>
    </dsp:sp>
    <dsp:sp modelId="{AFF1014F-CF8E-9342-92C5-E01DABCB4C79}">
      <dsp:nvSpPr>
        <dsp:cNvPr id="0" name=""/>
        <dsp:cNvSpPr/>
      </dsp:nvSpPr>
      <dsp:spPr>
        <a:xfrm>
          <a:off x="1262191" y="4675619"/>
          <a:ext cx="3786576" cy="102291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0" tIns="152400" rIns="7681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Drink and perform more taste test!</a:t>
          </a:r>
        </a:p>
      </dsp:txBody>
      <dsp:txXfrm>
        <a:off x="1262191" y="4675619"/>
        <a:ext cx="3786576" cy="1022911"/>
      </dsp:txXfrm>
    </dsp:sp>
    <dsp:sp modelId="{CFB2AB51-8A06-8E41-B727-43F88EA3F8ED}">
      <dsp:nvSpPr>
        <dsp:cNvPr id="0" name=""/>
        <dsp:cNvSpPr/>
      </dsp:nvSpPr>
      <dsp:spPr>
        <a:xfrm rot="10800000">
          <a:off x="0" y="3117725"/>
          <a:ext cx="1262192" cy="15732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504262"/>
            <a:satOff val="-3395"/>
            <a:lumOff val="-2157"/>
            <a:alphaOff val="0"/>
          </a:schemeClr>
        </a:solidFill>
        <a:ln w="12700" cap="flat" cmpd="sng" algn="ctr">
          <a:solidFill>
            <a:schemeClr val="accent2">
              <a:hueOff val="504262"/>
              <a:satOff val="-3395"/>
              <a:lumOff val="-215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67" tIns="177800" rIns="897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Refine</a:t>
          </a:r>
        </a:p>
      </dsp:txBody>
      <dsp:txXfrm rot="-10800000">
        <a:off x="0" y="3117725"/>
        <a:ext cx="1262192" cy="1022604"/>
      </dsp:txXfrm>
    </dsp:sp>
    <dsp:sp modelId="{D530EB50-422E-1743-9648-F8AEB0241D6B}">
      <dsp:nvSpPr>
        <dsp:cNvPr id="0" name=""/>
        <dsp:cNvSpPr/>
      </dsp:nvSpPr>
      <dsp:spPr>
        <a:xfrm>
          <a:off x="1262191" y="3117725"/>
          <a:ext cx="3786576" cy="1022604"/>
        </a:xfrm>
        <a:prstGeom prst="rect">
          <a:avLst/>
        </a:prstGeom>
        <a:solidFill>
          <a:schemeClr val="accent2">
            <a:tint val="40000"/>
            <a:alpha val="90000"/>
            <a:hueOff val="814534"/>
            <a:satOff val="-7917"/>
            <a:lumOff val="-79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14534"/>
              <a:satOff val="-7917"/>
              <a:lumOff val="-79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0" tIns="152400" rIns="76810" bIns="1524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Refine flavor profile to a specific Stout style (oatmeal, American Stout, etc.)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Many of the highest rated stouts get flavor from a bourbon barrel. Coffee stout might be a good style to emulate.</a:t>
          </a:r>
        </a:p>
      </dsp:txBody>
      <dsp:txXfrm>
        <a:off x="1262191" y="3117725"/>
        <a:ext cx="3786576" cy="1022604"/>
      </dsp:txXfrm>
    </dsp:sp>
    <dsp:sp modelId="{45C212D7-7543-4440-8C89-4D93CD909107}">
      <dsp:nvSpPr>
        <dsp:cNvPr id="0" name=""/>
        <dsp:cNvSpPr/>
      </dsp:nvSpPr>
      <dsp:spPr>
        <a:xfrm rot="10800000">
          <a:off x="0" y="1559831"/>
          <a:ext cx="1262192" cy="15732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008523"/>
            <a:satOff val="-6791"/>
            <a:lumOff val="-4315"/>
            <a:alphaOff val="0"/>
          </a:schemeClr>
        </a:solidFill>
        <a:ln w="12700" cap="flat" cmpd="sng" algn="ctr">
          <a:solidFill>
            <a:schemeClr val="accent2">
              <a:hueOff val="1008523"/>
              <a:satOff val="-6791"/>
              <a:lumOff val="-43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67" tIns="177800" rIns="897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Taste</a:t>
          </a:r>
        </a:p>
      </dsp:txBody>
      <dsp:txXfrm rot="-10800000">
        <a:off x="0" y="1559831"/>
        <a:ext cx="1262192" cy="1022604"/>
      </dsp:txXfrm>
    </dsp:sp>
    <dsp:sp modelId="{AA7DC98E-9900-3C4A-92F2-0E4BF021DA77}">
      <dsp:nvSpPr>
        <dsp:cNvPr id="0" name=""/>
        <dsp:cNvSpPr/>
      </dsp:nvSpPr>
      <dsp:spPr>
        <a:xfrm>
          <a:off x="1262191" y="1559831"/>
          <a:ext cx="3786576" cy="1022604"/>
        </a:xfrm>
        <a:prstGeom prst="rect">
          <a:avLst/>
        </a:prstGeom>
        <a:solidFill>
          <a:schemeClr val="accent2">
            <a:tint val="40000"/>
            <a:alpha val="90000"/>
            <a:hueOff val="1629068"/>
            <a:satOff val="-15833"/>
            <a:lumOff val="-158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29068"/>
              <a:satOff val="-15833"/>
              <a:lumOff val="-15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0" tIns="152400" rIns="7681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Taste test, compare to other stout rankings</a:t>
          </a:r>
        </a:p>
      </dsp:txBody>
      <dsp:txXfrm>
        <a:off x="1262191" y="1559831"/>
        <a:ext cx="3786576" cy="1022604"/>
      </dsp:txXfrm>
    </dsp:sp>
    <dsp:sp modelId="{16B9AC08-9D28-E14B-AB5F-7521F6DFD063}">
      <dsp:nvSpPr>
        <dsp:cNvPr id="0" name=""/>
        <dsp:cNvSpPr/>
      </dsp:nvSpPr>
      <dsp:spPr>
        <a:xfrm rot="10800000">
          <a:off x="0" y="1937"/>
          <a:ext cx="1262192" cy="1573237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12785"/>
            <a:satOff val="-10186"/>
            <a:lumOff val="-6472"/>
            <a:alphaOff val="0"/>
          </a:schemeClr>
        </a:solidFill>
        <a:ln w="12700" cap="flat" cmpd="sng" algn="ctr">
          <a:solidFill>
            <a:schemeClr val="accent2">
              <a:hueOff val="1512785"/>
              <a:satOff val="-10186"/>
              <a:lumOff val="-647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67" tIns="177800" rIns="89767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Develop</a:t>
          </a:r>
        </a:p>
      </dsp:txBody>
      <dsp:txXfrm rot="-10800000">
        <a:off x="0" y="1937"/>
        <a:ext cx="1262192" cy="1022604"/>
      </dsp:txXfrm>
    </dsp:sp>
    <dsp:sp modelId="{E18C9D09-CAB6-3D4E-A16D-E84906EDAB34}">
      <dsp:nvSpPr>
        <dsp:cNvPr id="0" name=""/>
        <dsp:cNvSpPr/>
      </dsp:nvSpPr>
      <dsp:spPr>
        <a:xfrm>
          <a:off x="1262191" y="1937"/>
          <a:ext cx="3786576" cy="1022604"/>
        </a:xfrm>
        <a:prstGeom prst="rect">
          <a:avLst/>
        </a:prstGeom>
        <a:solidFill>
          <a:schemeClr val="accent2">
            <a:tint val="40000"/>
            <a:alpha val="90000"/>
            <a:hueOff val="2443602"/>
            <a:satOff val="-23750"/>
            <a:lumOff val="-237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2443602"/>
              <a:satOff val="-23750"/>
              <a:lumOff val="-23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810" tIns="152400" rIns="7681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Develop new NA Stout that is very Malty, with either sweet or bitter taste. </a:t>
          </a:r>
        </a:p>
      </dsp:txBody>
      <dsp:txXfrm>
        <a:off x="1262191" y="1937"/>
        <a:ext cx="3786576" cy="10226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08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75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15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01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574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531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345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95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39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065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6/13/22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239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6/13/22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03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hyperlink" Target="https://www.kaggle.com/datasets/ruthgn/beer-profile-and-ratings-data-set" TargetMode="Externa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Closeup image of beer bubbles">
            <a:extLst>
              <a:ext uri="{FF2B5EF4-FFF2-40B4-BE49-F238E27FC236}">
                <a16:creationId xmlns:a16="http://schemas.microsoft.com/office/drawing/2014/main" id="{F8F11350-E7C8-18A7-FEF6-7C6E51E57E0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5710" r="-1" b="-1"/>
          <a:stretch/>
        </p:blipFill>
        <p:spPr>
          <a:xfrm>
            <a:off x="1524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8ABD938-3376-A5B6-8DDA-1E91D22DE5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Brewing the next great NA Beer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0F7535-B5C5-ECE7-7368-09B56D36C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Using data on different beer styles to brew the next NA beer</a:t>
            </a:r>
          </a:p>
        </p:txBody>
      </p:sp>
    </p:spTree>
    <p:extLst>
      <p:ext uri="{BB962C8B-B14F-4D97-AF65-F5344CB8AC3E}">
        <p14:creationId xmlns:p14="http://schemas.microsoft.com/office/powerpoint/2010/main" val="42457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9E448-4598-CA25-FFF1-B2E3C84CD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7" name="Content Placeholder 6" descr="A picture containing application&#10;&#10;Description automatically generated">
            <a:extLst>
              <a:ext uri="{FF2B5EF4-FFF2-40B4-BE49-F238E27FC236}">
                <a16:creationId xmlns:a16="http://schemas.microsoft.com/office/drawing/2014/main" id="{B0EE6E90-C5BB-0493-1E45-00E877614B4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48391" y="1825625"/>
            <a:ext cx="2900892" cy="4351338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747F28-C9CE-6387-0ABF-B5C0DC800A9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Customer is Athletic Brewing Company</a:t>
            </a:r>
          </a:p>
          <a:p>
            <a:pPr lvl="1"/>
            <a:r>
              <a:rPr lang="en-US" dirty="0"/>
              <a:t>Only make non-alcoholic beer</a:t>
            </a:r>
          </a:p>
          <a:p>
            <a:pPr lvl="1"/>
            <a:r>
              <a:rPr lang="en-US" dirty="0"/>
              <a:t>Focus on quality beers that taste good</a:t>
            </a:r>
          </a:p>
          <a:p>
            <a:pPr lvl="1"/>
            <a:r>
              <a:rPr lang="en-US" dirty="0"/>
              <a:t>Over 20 NA beers in their portfolio</a:t>
            </a:r>
          </a:p>
          <a:p>
            <a:pPr lvl="1"/>
            <a:r>
              <a:rPr lang="en-US" dirty="0"/>
              <a:t>Company with a focus on customer’s health, fitness and happiness</a:t>
            </a:r>
          </a:p>
          <a:p>
            <a:pPr lvl="1"/>
            <a:r>
              <a:rPr lang="en-US" dirty="0"/>
              <a:t>Environmentally focused</a:t>
            </a:r>
          </a:p>
          <a:p>
            <a:r>
              <a:rPr lang="en-US" dirty="0"/>
              <a:t>Goal of the project- Assess craft beer information to identify next beer type/flavor profile to add to their portfolio.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6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BD8E91-FF94-2AEC-2577-E2BCBB6C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this important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EDC768-1482-678B-5AD4-9BB9581F4B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6% of adults have an alcohol use disorder</a:t>
            </a:r>
          </a:p>
          <a:p>
            <a:pPr lvl="1"/>
            <a:r>
              <a:rPr lang="en-US" dirty="0"/>
              <a:t>1/12 men and 1/25 women. </a:t>
            </a:r>
          </a:p>
          <a:p>
            <a:r>
              <a:rPr lang="en-US" dirty="0"/>
              <a:t>88,000 people die of alcohol related causes every year (Drunk driving, alcohol abuse etc.)</a:t>
            </a:r>
          </a:p>
          <a:p>
            <a:r>
              <a:rPr lang="en-US" dirty="0"/>
              <a:t>Alcohol is very prevalent in our culture, which makes it harder to tell when someone has a problem or is addicted.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AECB81D-6976-6D63-39E4-5F95FD08B5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9293972"/>
              </p:ext>
            </p:extLst>
          </p:nvPr>
        </p:nvGraphicFramePr>
        <p:xfrm>
          <a:off x="777240" y="4955797"/>
          <a:ext cx="5181600" cy="13817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92312637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980119425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579132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Biological Sex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Drinks in a single 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Drinks in a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550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59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Women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&gt;7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976393"/>
                  </a:ext>
                </a:extLst>
              </a:tr>
            </a:tbl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EFF5923-CCAD-6EFD-52B0-C865A3BD1AA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Things preventing people from recognizing they have an issue:</a:t>
            </a:r>
          </a:p>
          <a:p>
            <a:pPr lvl="1"/>
            <a:r>
              <a:rPr lang="en-US" dirty="0"/>
              <a:t>TV/movies glamorizing and normalizing alcohol use and abuse. </a:t>
            </a:r>
          </a:p>
          <a:p>
            <a:pPr lvl="1"/>
            <a:r>
              <a:rPr lang="en-US" b="1" u="sng" dirty="0"/>
              <a:t>Social situations make it hard to not drink when everyone else is drinking. </a:t>
            </a:r>
          </a:p>
          <a:p>
            <a:pPr lvl="1"/>
            <a:r>
              <a:rPr lang="en-US" b="1" u="sng" dirty="0"/>
              <a:t>Alcohol generally tastes good. </a:t>
            </a:r>
          </a:p>
          <a:p>
            <a:pPr lvl="1"/>
            <a:endParaRPr lang="en-US" b="1" u="sng" dirty="0"/>
          </a:p>
          <a:p>
            <a:pPr lvl="1"/>
            <a:r>
              <a:rPr lang="en-US" b="1" i="1" u="sng" dirty="0"/>
              <a:t>Athletic helps with these 2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634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FFB7F-AEF5-17A1-2C32-3F702CCD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was used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D2AC3-369F-8850-4321-F4C3D7244A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17578-9ABF-71D8-0D4C-E8E3502A05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Beer Profile and Ratings Data Set on Kaggle</a:t>
            </a:r>
          </a:p>
          <a:p>
            <a:pPr lvl="1"/>
            <a:r>
              <a:rPr lang="en-US" dirty="0">
                <a:hlinkClick r:id="rId2"/>
              </a:rPr>
              <a:t>https://www.kaggle.com/datasets/ruthgn/beer-profile-and-ratings-data-set</a:t>
            </a:r>
            <a:endParaRPr lang="en-US" dirty="0"/>
          </a:p>
          <a:p>
            <a:pPr lvl="1"/>
            <a:r>
              <a:rPr lang="en-US" dirty="0"/>
              <a:t>3000+ Unique beer</a:t>
            </a:r>
          </a:p>
          <a:p>
            <a:pPr lvl="1"/>
            <a:r>
              <a:rPr lang="en-US" dirty="0"/>
              <a:t>25 rows per beer detailing things like:</a:t>
            </a:r>
          </a:p>
          <a:p>
            <a:pPr lvl="2"/>
            <a:r>
              <a:rPr lang="en-US" dirty="0"/>
              <a:t>Tasting profiles</a:t>
            </a:r>
          </a:p>
          <a:p>
            <a:pPr lvl="2"/>
            <a:r>
              <a:rPr lang="en-US" dirty="0"/>
              <a:t>Reviews</a:t>
            </a:r>
          </a:p>
          <a:p>
            <a:pPr lvl="2"/>
            <a:r>
              <a:rPr lang="en-US" dirty="0"/>
              <a:t>Beer styles</a:t>
            </a:r>
          </a:p>
          <a:p>
            <a:pPr lvl="2"/>
            <a:r>
              <a:rPr lang="en-US" dirty="0"/>
              <a:t>ABV</a:t>
            </a:r>
          </a:p>
          <a:p>
            <a:r>
              <a:rPr lang="en-US" dirty="0"/>
              <a:t>This would be a predictive data project, because the goal is make a popular beer.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AB9EF-C9CA-983D-4A70-816CE4108E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Tools used</a:t>
            </a:r>
          </a:p>
        </p:txBody>
      </p:sp>
      <p:graphicFrame>
        <p:nvGraphicFramePr>
          <p:cNvPr id="10" name="Content Placeholder 6">
            <a:extLst>
              <a:ext uri="{FF2B5EF4-FFF2-40B4-BE49-F238E27FC236}">
                <a16:creationId xmlns:a16="http://schemas.microsoft.com/office/drawing/2014/main" id="{9024A333-3009-C146-806D-4CBBC8FE9A50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172200" y="2825749"/>
          <a:ext cx="5183188" cy="33639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1051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E871-3460-4261-6341-07D6D35B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cleanup, spreadsheet processes/analyzing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9D6FC-3A8E-B834-EA40-6D51D255D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Unique or rare beer types were removed to reduce number of beer styles</a:t>
            </a:r>
          </a:p>
          <a:p>
            <a:r>
              <a:rPr lang="en-US" dirty="0"/>
              <a:t>Similar beer styles were combined to reduce number of beer styles (ex. Blonde Belgian and Blonde American were combined. </a:t>
            </a:r>
          </a:p>
          <a:p>
            <a:r>
              <a:rPr lang="en-US" dirty="0"/>
              <a:t>Used Pivot tables to quickly see relationships between components. </a:t>
            </a:r>
          </a:p>
          <a:p>
            <a:r>
              <a:rPr lang="en-US" dirty="0"/>
              <a:t>Used filters to remove rows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982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83DBA988-39CB-3EC7-8F86-4B24D7207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 of different beers</a:t>
            </a:r>
          </a:p>
        </p:txBody>
      </p:sp>
      <p:pic>
        <p:nvPicPr>
          <p:cNvPr id="13" name="Content Placeholder 12" descr="Chart, bar chart&#10;&#10;Description automatically generated">
            <a:extLst>
              <a:ext uri="{FF2B5EF4-FFF2-40B4-BE49-F238E27FC236}">
                <a16:creationId xmlns:a16="http://schemas.microsoft.com/office/drawing/2014/main" id="{7140A709-1C0E-764F-643C-F3C737BF5F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819"/>
          <a:stretch/>
        </p:blipFill>
        <p:spPr>
          <a:xfrm>
            <a:off x="157163" y="1690688"/>
            <a:ext cx="11630025" cy="5173193"/>
          </a:xfrm>
        </p:spPr>
      </p:pic>
    </p:spTree>
    <p:extLst>
      <p:ext uri="{BB962C8B-B14F-4D97-AF65-F5344CB8AC3E}">
        <p14:creationId xmlns:p14="http://schemas.microsoft.com/office/powerpoint/2010/main" val="706590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782E566-6E4C-A041-10B9-2C91C5220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53974"/>
            <a:ext cx="10659110" cy="1325563"/>
          </a:xfrm>
        </p:spPr>
        <p:txBody>
          <a:bodyPr/>
          <a:lstStyle/>
          <a:p>
            <a:r>
              <a:rPr lang="en-US" dirty="0"/>
              <a:t>Taste vs rating</a:t>
            </a:r>
          </a:p>
        </p:txBody>
      </p:sp>
      <p:pic>
        <p:nvPicPr>
          <p:cNvPr id="8" name="Content Placeholder 7" descr="Chart, scatter chart&#10;&#10;Description automatically generated">
            <a:extLst>
              <a:ext uri="{FF2B5EF4-FFF2-40B4-BE49-F238E27FC236}">
                <a16:creationId xmlns:a16="http://schemas.microsoft.com/office/drawing/2014/main" id="{EC1E667E-9534-EB5C-84BF-9F1D5086D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22"/>
          <a:stretch/>
        </p:blipFill>
        <p:spPr>
          <a:xfrm>
            <a:off x="0" y="1628775"/>
            <a:ext cx="12192000" cy="4864100"/>
          </a:xfrm>
        </p:spPr>
      </p:pic>
    </p:spTree>
    <p:extLst>
      <p:ext uri="{BB962C8B-B14F-4D97-AF65-F5344CB8AC3E}">
        <p14:creationId xmlns:p14="http://schemas.microsoft.com/office/powerpoint/2010/main" val="2856941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60444-9F32-607E-7915-2A07E92A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Stout?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CAC3139-7F3D-B2B9-D24A-B8B6179F7C7D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928433372"/>
                  </p:ext>
                </p:extLst>
              </p:nvPr>
            </p:nvGraphicFramePr>
            <p:xfrm>
              <a:off x="777875" y="1825625"/>
              <a:ext cx="10658475" cy="400676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Content Placeholder 4">
                <a:extLst>
                  <a:ext uri="{FF2B5EF4-FFF2-40B4-BE49-F238E27FC236}">
                    <a16:creationId xmlns:a16="http://schemas.microsoft.com/office/drawing/2014/main" id="{5CAC3139-7F3D-B2B9-D24A-B8B6179F7C7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875" y="1825625"/>
                <a:ext cx="10658475" cy="4006764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45D33B7-FFD5-BB4A-BF90-5670E6F465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844913"/>
              </p:ext>
            </p:extLst>
          </p:nvPr>
        </p:nvGraphicFramePr>
        <p:xfrm>
          <a:off x="2663190" y="6086475"/>
          <a:ext cx="6604000" cy="40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8854958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77719884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412334123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3802838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80379988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37667525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3586529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34504295"/>
                    </a:ext>
                  </a:extLst>
                </a:gridCol>
              </a:tblGrid>
              <a:tr h="20320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Bitter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Sweet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Sour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Salty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Fruits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Hoppy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Spices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Malty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80987"/>
                  </a:ext>
                </a:extLst>
              </a:tr>
              <a:tr h="2032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64.696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67.256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10.752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0.552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17.384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30.136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19.464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124.416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947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5987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9C21149-D7CA-4210-BB4C-7417DD0B4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712C464-0876-4178-838C-542E999D0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3" name="Decorative Circles">
            <a:extLst>
              <a:ext uri="{FF2B5EF4-FFF2-40B4-BE49-F238E27FC236}">
                <a16:creationId xmlns:a16="http://schemas.microsoft.com/office/drawing/2014/main" id="{FA4AA7C6-A0A6-4672-9364-EBB634FD9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74023" y="476494"/>
            <a:ext cx="929857" cy="5503399"/>
            <a:chOff x="11074023" y="476494"/>
            <a:chExt cx="929857" cy="550339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E7ABD02-CD92-4D6C-B4BA-984D6688F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759913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786139F-5C1A-4CA3-B77D-45D86FCEB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00758" y="5066141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400B755-CF19-4CB3-ADC2-087949FADA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37439" y="5513452"/>
              <a:ext cx="466441" cy="466441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A126A72-9FBC-4FF5-9BDE-4901577BED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839996" y="5163727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5FB9AA3-4958-48BA-8870-784EDFB80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74023" y="476494"/>
              <a:ext cx="226735" cy="226735"/>
            </a:xfrm>
            <a:prstGeom prst="ellipse">
              <a:avLst/>
            </a:prstGeom>
            <a:solidFill>
              <a:srgbClr val="9744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96C152E-9100-7B75-444F-8427830D5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358" y="777239"/>
            <a:ext cx="4864617" cy="5399723"/>
          </a:xfrm>
        </p:spPr>
        <p:txBody>
          <a:bodyPr anchor="ctr">
            <a:normAutofit/>
          </a:bodyPr>
          <a:lstStyle/>
          <a:p>
            <a:r>
              <a:rPr lang="en-US" sz="4400" dirty="0"/>
              <a:t>Next Steps- how to validate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D90680-97C9-51C6-0FAC-1806A4C4FA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7430577"/>
              </p:ext>
            </p:extLst>
          </p:nvPr>
        </p:nvGraphicFramePr>
        <p:xfrm>
          <a:off x="777875" y="476494"/>
          <a:ext cx="5048768" cy="5700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5162430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AnalogousFromRegularSeedRightStep">
      <a:dk1>
        <a:srgbClr val="000000"/>
      </a:dk1>
      <a:lt1>
        <a:srgbClr val="FFFFFF"/>
      </a:lt1>
      <a:dk2>
        <a:srgbClr val="3D3522"/>
      </a:dk2>
      <a:lt2>
        <a:srgbClr val="E2E6E8"/>
      </a:lt2>
      <a:accent1>
        <a:srgbClr val="E75C29"/>
      </a:accent1>
      <a:accent2>
        <a:srgbClr val="D39817"/>
      </a:accent2>
      <a:accent3>
        <a:srgbClr val="9CAB1E"/>
      </a:accent3>
      <a:accent4>
        <a:srgbClr val="62B614"/>
      </a:accent4>
      <a:accent5>
        <a:srgbClr val="2BBA21"/>
      </a:accent5>
      <a:accent6>
        <a:srgbClr val="14BC50"/>
      </a:accent6>
      <a:hlink>
        <a:srgbClr val="398CAB"/>
      </a:hlink>
      <a:folHlink>
        <a:srgbClr val="7F7F7F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467</Words>
  <Application>Microsoft Macintosh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Gill Sans Nova</vt:lpstr>
      <vt:lpstr>ConfettiVTI</vt:lpstr>
      <vt:lpstr>Brewing the next great NA Beer</vt:lpstr>
      <vt:lpstr>Introduction</vt:lpstr>
      <vt:lpstr>Why is this important</vt:lpstr>
      <vt:lpstr>What was used</vt:lpstr>
      <vt:lpstr>Data cleanup, spreadsheet processes/analyzing</vt:lpstr>
      <vt:lpstr>Popularity of different beers</vt:lpstr>
      <vt:lpstr>Taste vs rating</vt:lpstr>
      <vt:lpstr>What makes a good Stout?</vt:lpstr>
      <vt:lpstr>Next Steps- how to validate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Beer pun title</dc:title>
  <dc:creator>scott turransky</dc:creator>
  <cp:lastModifiedBy>scott turransky</cp:lastModifiedBy>
  <cp:revision>5</cp:revision>
  <dcterms:created xsi:type="dcterms:W3CDTF">2022-06-14T03:36:24Z</dcterms:created>
  <dcterms:modified xsi:type="dcterms:W3CDTF">2022-06-15T02:29:19Z</dcterms:modified>
</cp:coreProperties>
</file>