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93172"/>
  </p:normalViewPr>
  <p:slideViewPr>
    <p:cSldViewPr snapToGrid="0" snapToObjects="1">
      <p:cViewPr>
        <p:scale>
          <a:sx n="25" d="100"/>
          <a:sy n="25" d="100"/>
        </p:scale>
        <p:origin x="-42" y="-186"/>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03/13/2019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269242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2" name="Rectangle 3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B266C576-BAA5-4C11-8D86-7E21EE5171D8}"/>
              </a:ext>
            </a:extLst>
          </p:cNvPr>
          <p:cNvPicPr>
            <a:picLocks noGrp="1" noChangeAspect="1"/>
          </p:cNvPicPr>
          <p:nvPr>
            <p:ph type="pic" sz="quarter" idx="10"/>
          </p:nvPr>
        </p:nvPicPr>
        <p:blipFill>
          <a:blip r:embed="rId3"/>
          <a:srcRect l="1312" r="1312"/>
          <a:stretch>
            <a:fillRect/>
          </a:stretch>
        </p:blipFill>
        <p:spPr/>
      </p:pic>
      <p:pic>
        <p:nvPicPr>
          <p:cNvPr id="17" name="Picture Placeholder 16">
            <a:extLst>
              <a:ext uri="{FF2B5EF4-FFF2-40B4-BE49-F238E27FC236}">
                <a16:creationId xmlns:a16="http://schemas.microsoft.com/office/drawing/2014/main" id="{BE3DCD69-D755-4ED0-8E93-3104CB5A37FD}"/>
              </a:ext>
            </a:extLst>
          </p:cNvPr>
          <p:cNvPicPr>
            <a:picLocks noGrp="1" noChangeAspect="1"/>
          </p:cNvPicPr>
          <p:nvPr>
            <p:ph type="pic" sz="quarter" idx="11"/>
          </p:nvPr>
        </p:nvPicPr>
        <p:blipFill>
          <a:blip r:embed="rId4"/>
          <a:srcRect l="15118" r="15118"/>
          <a:stretch>
            <a:fillRect/>
          </a:stretch>
        </p:blipFill>
        <p:spPr>
          <a:xfrm>
            <a:off x="33579934" y="20975329"/>
            <a:ext cx="8899899" cy="10135809"/>
          </a:xfrm>
        </p:spPr>
      </p:pic>
      <p:sp>
        <p:nvSpPr>
          <p:cNvPr id="4"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About </a:t>
            </a:r>
            <a:r>
              <a:rPr lang="en-US" i="1" dirty="0">
                <a:solidFill>
                  <a:srgbClr val="E05529"/>
                </a:solidFill>
                <a:latin typeface="Verdana Regular" charset="0"/>
              </a:rPr>
              <a:t>Surviving Space!</a:t>
            </a:r>
            <a:endParaRPr lang="en-US" dirty="0">
              <a:solidFill>
                <a:srgbClr val="E05529"/>
              </a:solidFill>
              <a:latin typeface="Verdana Regular" charset="0"/>
            </a:endParaRPr>
          </a:p>
        </p:txBody>
      </p:sp>
      <p:sp>
        <p:nvSpPr>
          <p:cNvPr id="5" name="Text Placeholder 18"/>
          <p:cNvSpPr txBox="1">
            <a:spLocks/>
          </p:cNvSpPr>
          <p:nvPr/>
        </p:nvSpPr>
        <p:spPr>
          <a:xfrm>
            <a:off x="12292014" y="24061092"/>
            <a:ext cx="9418320" cy="951087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700" dirty="0">
                <a:latin typeface="Verdana" panose="020B0604030504040204" pitchFamily="34" charset="0"/>
                <a:ea typeface="Verdana" panose="020B0604030504040204" pitchFamily="34" charset="0"/>
              </a:rPr>
              <a:t>At its core, </a:t>
            </a:r>
            <a:r>
              <a:rPr lang="en-US" sz="2700" i="1" dirty="0">
                <a:latin typeface="Verdana" panose="020B0604030504040204" pitchFamily="34" charset="0"/>
                <a:ea typeface="Verdana" panose="020B0604030504040204" pitchFamily="34" charset="0"/>
              </a:rPr>
              <a:t>Surviving Space! </a:t>
            </a:r>
            <a:r>
              <a:rPr lang="en-US" sz="2700" dirty="0">
                <a:latin typeface="Verdana" panose="020B0604030504040204" pitchFamily="34" charset="0"/>
                <a:ea typeface="Verdana" panose="020B0604030504040204" pitchFamily="34" charset="0"/>
              </a:rPr>
              <a:t>is a text-based adventure game similar to the legendary game </a:t>
            </a:r>
            <a:r>
              <a:rPr lang="en-US" sz="2700" i="1" dirty="0" err="1">
                <a:latin typeface="Verdana" panose="020B0604030504040204" pitchFamily="34" charset="0"/>
                <a:ea typeface="Verdana" panose="020B0604030504040204" pitchFamily="34" charset="0"/>
              </a:rPr>
              <a:t>Zork</a:t>
            </a:r>
            <a:r>
              <a:rPr lang="en-US" sz="2700" dirty="0">
                <a:latin typeface="Verdana" panose="020B0604030504040204" pitchFamily="34" charset="0"/>
                <a:ea typeface="Verdana" panose="020B0604030504040204" pitchFamily="34" charset="0"/>
              </a:rPr>
              <a:t>. We wanted to do this as an original story, so we first discussed the genre we wanted to operate our story within. We chose a sort of science-fantasy game where the player is a space explorer that gets trapped on a planet that is full of magic and mystery. That is how we got to the title </a:t>
            </a:r>
            <a:r>
              <a:rPr lang="en-US" sz="2700" i="1" dirty="0">
                <a:latin typeface="Verdana" panose="020B0604030504040204" pitchFamily="34" charset="0"/>
                <a:ea typeface="Verdana" panose="020B0604030504040204" pitchFamily="34" charset="0"/>
              </a:rPr>
              <a:t>Space Survival!</a:t>
            </a:r>
            <a:r>
              <a:rPr lang="en-US" sz="2700" dirty="0">
                <a:latin typeface="Verdana" panose="020B0604030504040204" pitchFamily="34" charset="0"/>
                <a:ea typeface="Verdana" panose="020B0604030504040204" pitchFamily="34" charset="0"/>
              </a:rPr>
              <a:t>. To build this project, we leveraged C++11 with the Boost library.</a:t>
            </a:r>
          </a:p>
          <a:p>
            <a:endParaRPr lang="en-US" sz="2700" dirty="0">
              <a:latin typeface="Verdana" panose="020B0604030504040204" pitchFamily="34" charset="0"/>
              <a:ea typeface="Verdana" panose="020B0604030504040204" pitchFamily="34" charset="0"/>
            </a:endParaRPr>
          </a:p>
          <a:p>
            <a:r>
              <a:rPr lang="en-US" sz="2700" dirty="0">
                <a:latin typeface="Verdana" panose="020B0604030504040204" pitchFamily="34" charset="0"/>
                <a:ea typeface="Verdana" panose="020B0604030504040204" pitchFamily="34" charset="0"/>
              </a:rPr>
              <a:t>The basic gameplay of the game involves typing in commands in a fairly natural manner.  Ultimately, the player is trying to get off of the mysterious planet they find themselves on, back onto their ship and then get their ship running again so that they escape! There are a few perils throughout the game that can end the game in failure, or even restart the game! </a:t>
            </a:r>
          </a:p>
          <a:p>
            <a:br>
              <a:rPr lang="en-US" sz="2000" dirty="0">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a:p>
            <a:br>
              <a:rPr lang="en-US" sz="2000" dirty="0">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Data </a:t>
            </a:r>
            <a:r>
              <a:rPr lang="en-US" dirty="0" err="1">
                <a:solidFill>
                  <a:srgbClr val="E05529"/>
                </a:solidFill>
                <a:latin typeface="Verdana Regular" charset="0"/>
              </a:rPr>
              <a:t>Input/Output</a:t>
            </a:r>
            <a:endParaRPr lang="en-US" dirty="0">
              <a:solidFill>
                <a:srgbClr val="E05529"/>
              </a:solidFill>
              <a:latin typeface="Verdana Regular" charset="0"/>
            </a:endParaRPr>
          </a:p>
        </p:txBody>
      </p:sp>
      <p:sp>
        <p:nvSpPr>
          <p:cNvPr id="7" name="Text Placeholder 18"/>
          <p:cNvSpPr txBox="1">
            <a:spLocks/>
          </p:cNvSpPr>
          <p:nvPr/>
        </p:nvSpPr>
        <p:spPr>
          <a:xfrm>
            <a:off x="22463903" y="24061092"/>
            <a:ext cx="9418320" cy="74033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2700" dirty="0">
                <a:latin typeface="Verdana" panose="020B0604030504040204" pitchFamily="34" charset="0"/>
                <a:ea typeface="Verdana" panose="020B0604030504040204" pitchFamily="34" charset="0"/>
              </a:rPr>
              <a:t>The first step was ensuring that all of our room data files had the same format from the very beginning.</a:t>
            </a:r>
          </a:p>
          <a:p>
            <a:pPr>
              <a:spcAft>
                <a:spcPts val="2600"/>
              </a:spcAft>
            </a:pPr>
            <a:r>
              <a:rPr lang="en-US" sz="2700" dirty="0">
                <a:latin typeface="Verdana" panose="020B0604030504040204" pitchFamily="34" charset="0"/>
                <a:ea typeface="Verdana" panose="020B0604030504040204" pitchFamily="34" charset="0"/>
              </a:rPr>
              <a:t>We would then read in all of the room files (*.</a:t>
            </a:r>
            <a:r>
              <a:rPr lang="en-US" sz="2700" dirty="0" err="1">
                <a:latin typeface="Verdana" panose="020B0604030504040204" pitchFamily="34" charset="0"/>
                <a:ea typeface="Verdana" panose="020B0604030504040204" pitchFamily="34" charset="0"/>
              </a:rPr>
              <a:t>roomdat</a:t>
            </a:r>
            <a:r>
              <a:rPr lang="en-US" sz="2700" dirty="0">
                <a:latin typeface="Verdana" panose="020B0604030504040204" pitchFamily="34" charset="0"/>
                <a:ea typeface="Verdana" panose="020B0604030504040204" pitchFamily="34" charset="0"/>
              </a:rPr>
              <a:t>) and on each line of the files, read the particular tag.</a:t>
            </a:r>
          </a:p>
          <a:p>
            <a:pPr>
              <a:spcAft>
                <a:spcPts val="2600"/>
              </a:spcAft>
            </a:pPr>
            <a:r>
              <a:rPr lang="en-US" sz="2700" dirty="0">
                <a:latin typeface="Verdana" panose="020B0604030504040204" pitchFamily="34" charset="0"/>
                <a:ea typeface="Verdana" panose="020B0604030504040204" pitchFamily="34" charset="0"/>
              </a:rPr>
              <a:t>After the tags were removed, depending on what the tag was, it would be properly processed as a characteristic of that given room.</a:t>
            </a:r>
          </a:p>
          <a:p>
            <a:pPr>
              <a:spcAft>
                <a:spcPts val="2600"/>
              </a:spcAft>
            </a:pPr>
            <a:r>
              <a:rPr lang="en-US" sz="2700" dirty="0">
                <a:latin typeface="Verdana" panose="020B0604030504040204" pitchFamily="34" charset="0"/>
                <a:ea typeface="Verdana" panose="020B0604030504040204" pitchFamily="34" charset="0"/>
              </a:rPr>
              <a:t>Build a map of adjacent rooms, utilizing vectors with pointers to each adjacent room.</a:t>
            </a:r>
          </a:p>
          <a:p>
            <a:pPr>
              <a:spcAft>
                <a:spcPts val="2600"/>
              </a:spcAft>
            </a:pPr>
            <a:r>
              <a:rPr lang="en-US" sz="2700" dirty="0">
                <a:latin typeface="Verdana" panose="020B0604030504040204" pitchFamily="34" charset="0"/>
                <a:ea typeface="Verdana" panose="020B0604030504040204" pitchFamily="34" charset="0"/>
              </a:rPr>
              <a:t>Ensuring on Save/Load that room characteristics were converted back into a formatted form in the room newly made room file.  </a:t>
            </a:r>
          </a:p>
        </p:txBody>
      </p:sp>
      <p:sp>
        <p:nvSpPr>
          <p:cNvPr id="8"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Lets Talk </a:t>
            </a:r>
            <a:r>
              <a:rPr lang="en-US" dirty="0" err="1">
                <a:solidFill>
                  <a:srgbClr val="FFFFFF"/>
                </a:solidFill>
                <a:latin typeface="Verdana Regular" charset="0"/>
              </a:rPr>
              <a:t>Gamestate</a:t>
            </a:r>
            <a:endParaRPr lang="en-US" dirty="0">
              <a:solidFill>
                <a:srgbClr val="FFFFFF"/>
              </a:solidFill>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Surviving Space!</a:t>
            </a:r>
          </a:p>
        </p:txBody>
      </p:sp>
      <p:sp>
        <p:nvSpPr>
          <p:cNvPr id="11"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A Text based Adventure Game by:</a:t>
            </a:r>
          </a:p>
          <a:p>
            <a:r>
              <a:rPr lang="en-US" dirty="0">
                <a:latin typeface="Georgia" charset="0"/>
                <a:ea typeface="Georgia" charset="0"/>
                <a:cs typeface="Georgia" charset="0"/>
              </a:rPr>
              <a:t>Britany Hughes, William Taylor Mack, and Andrew Sturtevant</a:t>
            </a:r>
          </a:p>
        </p:txBody>
      </p:sp>
      <p:sp>
        <p:nvSpPr>
          <p:cNvPr id="12" name="Text Placeholder 16"/>
          <p:cNvSpPr txBox="1">
            <a:spLocks/>
          </p:cNvSpPr>
          <p:nvPr/>
        </p:nvSpPr>
        <p:spPr>
          <a:xfrm>
            <a:off x="33934400" y="4850746"/>
            <a:ext cx="815869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Using the Boost Library</a:t>
            </a:r>
          </a:p>
        </p:txBody>
      </p:sp>
      <p:sp>
        <p:nvSpPr>
          <p:cNvPr id="13" name="Text Placeholder 18"/>
          <p:cNvSpPr txBox="1">
            <a:spLocks/>
          </p:cNvSpPr>
          <p:nvPr/>
        </p:nvSpPr>
        <p:spPr>
          <a:xfrm>
            <a:off x="33966678" y="6422030"/>
            <a:ext cx="8126412" cy="151323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sz="3600" dirty="0">
              <a:latin typeface="Verdana" panose="020B0604030504040204" pitchFamily="34" charset="0"/>
              <a:ea typeface="Verdana" panose="020B0604030504040204" pitchFamily="34" charset="0"/>
            </a:endParaRPr>
          </a:p>
          <a:p>
            <a:r>
              <a:rPr lang="en-US" sz="3600" dirty="0">
                <a:latin typeface="Verdana" panose="020B0604030504040204" pitchFamily="34" charset="0"/>
                <a:ea typeface="Verdana" panose="020B0604030504040204" pitchFamily="34" charset="0"/>
              </a:rPr>
              <a:t>Towards the end of the project, Britany opted to implement the Boost library in order to take advantage of the additional functionality that the usage of Regular Expression could bring to the parser’s understanding of language. Although Regex technically compiled without incident, she noted that the compiled program did not handle Regex as it should due to the environment (Oregon State University’s FLIP servers) utilizing an older version of the compiler. </a:t>
            </a:r>
          </a:p>
          <a:p>
            <a:r>
              <a:rPr lang="en-US" sz="3600" dirty="0">
                <a:latin typeface="Verdana" panose="020B0604030504040204" pitchFamily="34" charset="0"/>
                <a:ea typeface="Verdana" panose="020B0604030504040204" pitchFamily="34" charset="0"/>
              </a:rPr>
              <a:t>After a little digging, she discovered that the Boost library could be implemented with solely the files pertaining to Regex. By doing so, it was possible to implement the usage of Regular Expression into the parser while simultaneously not bloating the overall file size of the project. This was accomplished by identifying the key header files associated with Regex and then retrieving all of the files referenced by include statements in those files.</a:t>
            </a:r>
          </a:p>
          <a:p>
            <a:pPr marL="0" indent="0">
              <a:buNone/>
            </a:pPr>
            <a:br>
              <a:rPr lang="en-US" sz="3600" dirty="0">
                <a:latin typeface="Verdana" panose="020B0604030504040204" pitchFamily="34" charset="0"/>
                <a:ea typeface="Verdana" panose="020B0604030504040204" pitchFamily="34" charset="0"/>
              </a:rPr>
            </a:br>
            <a:endParaRPr lang="en-US"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416</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Andrew Sturtevant</cp:lastModifiedBy>
  <cp:revision>55</cp:revision>
  <dcterms:created xsi:type="dcterms:W3CDTF">2017-04-19T21:01:26Z</dcterms:created>
  <dcterms:modified xsi:type="dcterms:W3CDTF">2019-03-13T19:51:38Z</dcterms:modified>
</cp:coreProperties>
</file>