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66" r:id="rId2"/>
    <p:sldId id="350" r:id="rId3"/>
    <p:sldId id="297" r:id="rId4"/>
    <p:sldId id="383" r:id="rId5"/>
    <p:sldId id="384" r:id="rId6"/>
    <p:sldId id="385" r:id="rId7"/>
    <p:sldId id="386" r:id="rId8"/>
    <p:sldId id="387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6" r:id="rId24"/>
    <p:sldId id="403" r:id="rId25"/>
    <p:sldId id="404" r:id="rId26"/>
    <p:sldId id="405" r:id="rId27"/>
    <p:sldId id="407" r:id="rId28"/>
    <p:sldId id="408" r:id="rId29"/>
    <p:sldId id="409" r:id="rId30"/>
    <p:sldId id="410" r:id="rId31"/>
    <p:sldId id="411" r:id="rId32"/>
    <p:sldId id="427" r:id="rId33"/>
    <p:sldId id="412" r:id="rId34"/>
    <p:sldId id="413" r:id="rId35"/>
    <p:sldId id="414" r:id="rId36"/>
    <p:sldId id="415" r:id="rId37"/>
    <p:sldId id="428" r:id="rId38"/>
    <p:sldId id="429" r:id="rId39"/>
    <p:sldId id="430" r:id="rId40"/>
    <p:sldId id="416" r:id="rId41"/>
    <p:sldId id="418" r:id="rId42"/>
    <p:sldId id="417" r:id="rId43"/>
    <p:sldId id="420" r:id="rId44"/>
    <p:sldId id="419" r:id="rId45"/>
    <p:sldId id="422" r:id="rId46"/>
    <p:sldId id="421" r:id="rId47"/>
    <p:sldId id="423" r:id="rId48"/>
    <p:sldId id="424" r:id="rId49"/>
    <p:sldId id="425" r:id="rId50"/>
    <p:sldId id="426" r:id="rId51"/>
    <p:sldId id="388" r:id="rId52"/>
    <p:sldId id="382" r:id="rId53"/>
    <p:sldId id="299" r:id="rId54"/>
    <p:sldId id="300" r:id="rId55"/>
    <p:sldId id="323" r:id="rId56"/>
    <p:sldId id="324" r:id="rId57"/>
    <p:sldId id="301" r:id="rId58"/>
    <p:sldId id="302" r:id="rId59"/>
    <p:sldId id="308" r:id="rId60"/>
    <p:sldId id="309" r:id="rId61"/>
    <p:sldId id="312" r:id="rId62"/>
    <p:sldId id="313" r:id="rId63"/>
    <p:sldId id="314" r:id="rId64"/>
    <p:sldId id="315" r:id="rId65"/>
    <p:sldId id="316" r:id="rId66"/>
    <p:sldId id="317" r:id="rId67"/>
    <p:sldId id="319" r:id="rId68"/>
    <p:sldId id="320" r:id="rId69"/>
    <p:sldId id="321" r:id="rId70"/>
    <p:sldId id="322" r:id="rId71"/>
    <p:sldId id="318" r:id="rId72"/>
    <p:sldId id="304" r:id="rId73"/>
    <p:sldId id="303" r:id="rId74"/>
    <p:sldId id="305" r:id="rId75"/>
    <p:sldId id="306" r:id="rId76"/>
    <p:sldId id="307" r:id="rId77"/>
    <p:sldId id="310" r:id="rId78"/>
    <p:sldId id="311" r:id="rId7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B846-5EAC-4CBC-B7D2-741C014D0FC9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A04B-EFC7-4F65-8A9A-3DADD9DEC1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3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40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18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5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FA04B-EFC7-4F65-8A9A-3DADD9DEC1D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3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3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B362-5864-4422-AE46-28A4E7714DCC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3870-317A-4E1F-A696-51F865937C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8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 txBox="1"/>
          <p:nvPr/>
        </p:nvSpPr>
        <p:spPr>
          <a:xfrm>
            <a:off x="0" y="303585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</a:p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0" y="21477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51520" y="718827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247895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0" y="427915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«Автоматизация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0" y="633545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настройки параметров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настройки параметров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передачи значений отступов, полагая их измеряемыми в сантиметрах.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6399436" cy="2727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176838"/>
            <a:ext cx="5236376" cy="2536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2564904"/>
            <a:ext cx="4511980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3"/>
          <p:cNvCxnSpPr/>
          <p:nvPr/>
        </p:nvCxnSpPr>
        <p:spPr>
          <a:xfrm flipH="1" flipV="1">
            <a:off x="2339752" y="2852936"/>
            <a:ext cx="1944216" cy="2928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6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настройки параметров страницы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Конвертация входных значений отступов из сантиметров в пункты.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29944"/>
            <a:ext cx="6678920" cy="2847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70" y="4303823"/>
            <a:ext cx="3123809" cy="4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303823"/>
            <a:ext cx="4320480" cy="2425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3"/>
          <p:cNvCxnSpPr/>
          <p:nvPr/>
        </p:nvCxnSpPr>
        <p:spPr>
          <a:xfrm flipH="1" flipV="1">
            <a:off x="611560" y="1916832"/>
            <a:ext cx="6120680" cy="2605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 flipH="1" flipV="1">
            <a:off x="6654774" y="1844824"/>
            <a:ext cx="510022" cy="2617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 flipH="1" flipV="1">
            <a:off x="413360" y="2060848"/>
            <a:ext cx="7061099" cy="2401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209888" y="5209230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54131" y="5555025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244005" y="5904257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269615" y="6316961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362288" y="5361630"/>
            <a:ext cx="2218096" cy="238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31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исключений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исключений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некоторых случаях можно забыть об открытом документе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попытке его перезаписи. Череда этих событий приведёт к исключению вида, что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4" y="1556792"/>
            <a:ext cx="8733136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07504" y="524843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небезопасно для работы приложения – можно потерять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0843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исключений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Фрагменты кода, взаимодействующие со внешними источниками информации принято обёртывать в оператор отлова исключений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871139"/>
            <a:ext cx="6120680" cy="387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6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исключений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Передача сообщения о месте возникновения исключения в коде в диалоговое окно бывает сподручна, поскольку позволяет локализовать строку для выбора места останова при отладке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782667"/>
            <a:ext cx="6902508" cy="2222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17" y="3212976"/>
            <a:ext cx="3933825" cy="344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580112" y="4300688"/>
            <a:ext cx="3096344" cy="424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2813" t="31326" r="4815" b="56144"/>
          <a:stretch/>
        </p:blipFill>
        <p:spPr>
          <a:xfrm>
            <a:off x="272281" y="4247468"/>
            <a:ext cx="4860540" cy="648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H="1">
            <a:off x="4788024" y="4296180"/>
            <a:ext cx="813792" cy="68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835516" y="4413816"/>
            <a:ext cx="692406" cy="258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13321" t="72207" b="17351"/>
          <a:stretch/>
        </p:blipFill>
        <p:spPr>
          <a:xfrm>
            <a:off x="246132" y="5584412"/>
            <a:ext cx="5307831" cy="560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5526814" y="5652408"/>
            <a:ext cx="3149641" cy="424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6" name="Прямая со стрелкой 3"/>
          <p:cNvCxnSpPr/>
          <p:nvPr/>
        </p:nvCxnSpPr>
        <p:spPr>
          <a:xfrm flipH="1">
            <a:off x="5194920" y="5670210"/>
            <a:ext cx="357047" cy="125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167310" y="5891232"/>
            <a:ext cx="965511" cy="238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9" name="Прямая со стрелкой 3"/>
          <p:cNvCxnSpPr/>
          <p:nvPr/>
        </p:nvCxnSpPr>
        <p:spPr>
          <a:xfrm flipH="1" flipV="1">
            <a:off x="611560" y="3575213"/>
            <a:ext cx="3577248" cy="2284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 строке не предусмотрены настройки табуляции, то выставленная по умолчанию строковая директива табуляции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обуславливает отступ от предыдущего текста в несколько пробелов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0" y="1772816"/>
            <a:ext cx="7695580" cy="2260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789040"/>
            <a:ext cx="5143934" cy="2849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3347864" y="5589240"/>
            <a:ext cx="4392488" cy="35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0" name="Прямая со стрелкой 3"/>
          <p:cNvCxnSpPr/>
          <p:nvPr/>
        </p:nvCxnSpPr>
        <p:spPr>
          <a:xfrm flipH="1" flipV="1">
            <a:off x="2195736" y="3573016"/>
            <a:ext cx="1166538" cy="2041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планировании разметки важно обращать внимание на плановые значения сдвига элемента управления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данном случае – это 16,5 см от ползунка отступа текста от левой границы страницы.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3" y="1772816"/>
            <a:ext cx="8580719" cy="2520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/>
          <p:cNvSpPr/>
          <p:nvPr/>
        </p:nvSpPr>
        <p:spPr>
          <a:xfrm>
            <a:off x="7600728" y="2348880"/>
            <a:ext cx="576064" cy="35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0" name="Прямая со стрелкой 3"/>
          <p:cNvCxnSpPr/>
          <p:nvPr/>
        </p:nvCxnSpPr>
        <p:spPr>
          <a:xfrm>
            <a:off x="6228184" y="1273688"/>
            <a:ext cx="1660576" cy="1251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каретки табуляции.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229944"/>
            <a:ext cx="8334375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35" y="3356992"/>
            <a:ext cx="5151928" cy="3366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267744" y="5452468"/>
            <a:ext cx="3888432" cy="56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3"/>
          <p:cNvCxnSpPr/>
          <p:nvPr/>
        </p:nvCxnSpPr>
        <p:spPr>
          <a:xfrm flipV="1">
            <a:off x="6156176" y="2060848"/>
            <a:ext cx="1656184" cy="33625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524328" y="1855534"/>
            <a:ext cx="576064" cy="35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83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параметров каретки табуляции.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58998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988840"/>
            <a:ext cx="4742857" cy="6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3"/>
          <p:cNvCxnSpPr/>
          <p:nvPr/>
        </p:nvCxnSpPr>
        <p:spPr>
          <a:xfrm flipH="1" flipV="1">
            <a:off x="755576" y="1916832"/>
            <a:ext cx="5400600" cy="331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3"/>
          <p:cNvCxnSpPr/>
          <p:nvPr/>
        </p:nvCxnSpPr>
        <p:spPr>
          <a:xfrm flipH="1">
            <a:off x="1115616" y="2390570"/>
            <a:ext cx="5880323" cy="447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3"/>
          <p:cNvCxnSpPr/>
          <p:nvPr/>
        </p:nvCxnSpPr>
        <p:spPr>
          <a:xfrm flipH="1">
            <a:off x="1043608" y="2431567"/>
            <a:ext cx="7344322" cy="1060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параметров каретки табуляции.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1268760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83" y="5085184"/>
            <a:ext cx="5171429" cy="13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H="1" flipV="1">
            <a:off x="2987824" y="3068960"/>
            <a:ext cx="504056" cy="2880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r="72279" b="83741"/>
          <a:stretch/>
        </p:blipFill>
        <p:spPr>
          <a:xfrm>
            <a:off x="3707904" y="2711102"/>
            <a:ext cx="1433587" cy="224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Прямая со стрелкой 3"/>
          <p:cNvCxnSpPr/>
          <p:nvPr/>
        </p:nvCxnSpPr>
        <p:spPr>
          <a:xfrm flipV="1">
            <a:off x="4691930" y="3140968"/>
            <a:ext cx="816174" cy="3113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 flipV="1">
            <a:off x="4547115" y="3068960"/>
            <a:ext cx="24882" cy="2465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 flipV="1">
            <a:off x="4211960" y="3284984"/>
            <a:ext cx="0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3"/>
          <p:cNvCxnSpPr/>
          <p:nvPr/>
        </p:nvCxnSpPr>
        <p:spPr>
          <a:xfrm flipH="1" flipV="1">
            <a:off x="3779912" y="3284984"/>
            <a:ext cx="216024" cy="2456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3"/>
          <p:cNvCxnSpPr/>
          <p:nvPr/>
        </p:nvCxnSpPr>
        <p:spPr>
          <a:xfrm flipH="1" flipV="1">
            <a:off x="3551445" y="3140968"/>
            <a:ext cx="240887" cy="2962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параметров каретки табуляции.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83" y="5085184"/>
            <a:ext cx="5171429" cy="13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491880" y="5877272"/>
            <a:ext cx="1224136" cy="17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491880" y="6056100"/>
            <a:ext cx="1224136" cy="181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73" y="1348976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3"/>
          <p:cNvCxnSpPr/>
          <p:nvPr/>
        </p:nvCxnSpPr>
        <p:spPr>
          <a:xfrm flipH="1" flipV="1">
            <a:off x="1403648" y="3789040"/>
            <a:ext cx="2088232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455872" y="3409434"/>
            <a:ext cx="3648075" cy="595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69" y="1355390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Прямоугольник 19"/>
          <p:cNvSpPr/>
          <p:nvPr/>
        </p:nvSpPr>
        <p:spPr>
          <a:xfrm>
            <a:off x="4555945" y="3409433"/>
            <a:ext cx="3596900" cy="595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1" name="Прямая со стрелкой 3"/>
          <p:cNvCxnSpPr>
            <a:stCxn id="15" idx="3"/>
          </p:cNvCxnSpPr>
          <p:nvPr/>
        </p:nvCxnSpPr>
        <p:spPr>
          <a:xfrm flipV="1">
            <a:off x="4716016" y="3861048"/>
            <a:ext cx="1152128" cy="2285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Соответствие параметров каретки табуляции.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1" y="1268760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31" y="5229200"/>
            <a:ext cx="5133333" cy="1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r="77556" b="84570"/>
          <a:stretch/>
        </p:blipFill>
        <p:spPr>
          <a:xfrm>
            <a:off x="3563888" y="3356992"/>
            <a:ext cx="1152128" cy="216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3"/>
          <p:cNvCxnSpPr/>
          <p:nvPr/>
        </p:nvCxnSpPr>
        <p:spPr>
          <a:xfrm flipH="1" flipV="1">
            <a:off x="2987824" y="3645024"/>
            <a:ext cx="335954" cy="2825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3"/>
          <p:cNvCxnSpPr/>
          <p:nvPr/>
        </p:nvCxnSpPr>
        <p:spPr>
          <a:xfrm flipH="1" flipV="1">
            <a:off x="3323778" y="3861048"/>
            <a:ext cx="1134176" cy="2249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3"/>
          <p:cNvCxnSpPr/>
          <p:nvPr/>
        </p:nvCxnSpPr>
        <p:spPr>
          <a:xfrm flipV="1">
            <a:off x="3831325" y="3702190"/>
            <a:ext cx="308627" cy="1971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3"/>
          <p:cNvCxnSpPr/>
          <p:nvPr/>
        </p:nvCxnSpPr>
        <p:spPr>
          <a:xfrm flipV="1">
            <a:off x="4493185" y="3702190"/>
            <a:ext cx="779496" cy="1857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Скрытые: точки посередине.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59" y="1152353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29" y="5301208"/>
            <a:ext cx="5133333" cy="1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203848" y="6237312"/>
            <a:ext cx="1512168" cy="28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7958" y="3212976"/>
            <a:ext cx="3648075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14" y="4612703"/>
            <a:ext cx="6304762" cy="5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4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кареток табуляции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Скрытые: более жирное подчёркивание.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29" y="5301208"/>
            <a:ext cx="5133333" cy="1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3203848" y="5857748"/>
            <a:ext cx="1512168" cy="28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854" y="1157561"/>
            <a:ext cx="3648075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09" y="4610545"/>
            <a:ext cx="6228571" cy="5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2701853" y="3212976"/>
            <a:ext cx="3648075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631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таблиц в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endParaRPr lang="ru-RU" sz="28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 текстовый файл формата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csv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9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Первую строку файла занимает шапка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87158" y="1988840"/>
            <a:ext cx="738524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353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нового документа с одним абзацем, настроенным по умолчанию.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48" y="3524534"/>
            <a:ext cx="5616624" cy="3078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241235"/>
            <a:ext cx="2828571" cy="13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1" y="1501304"/>
            <a:ext cx="5809655" cy="1871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7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последующих записаны публикации по шаблону с разделителем 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8" y="1340768"/>
            <a:ext cx="7569683" cy="5054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87158" y="2492896"/>
            <a:ext cx="7385242" cy="36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416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Строковый метод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Split()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создаёт строковый массив по указанному разделителю (в рассматриваемом случае – это 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5344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Прямоугольник 22"/>
          <p:cNvSpPr/>
          <p:nvPr/>
        </p:nvSpPr>
        <p:spPr>
          <a:xfrm>
            <a:off x="971600" y="4101608"/>
            <a:ext cx="36724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251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Выполняется разбор шапки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3915" b="28262"/>
          <a:stretch/>
        </p:blipFill>
        <p:spPr>
          <a:xfrm>
            <a:off x="3779912" y="4797152"/>
            <a:ext cx="5104642" cy="1845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809091" y="5373216"/>
            <a:ext cx="5075463" cy="852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>
            <a:off x="3107754" y="4640634"/>
            <a:ext cx="888182" cy="1020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>
            <a:off x="3203848" y="4640634"/>
            <a:ext cx="1656184" cy="1020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3"/>
          <p:cNvCxnSpPr/>
          <p:nvPr/>
        </p:nvCxnSpPr>
        <p:spPr>
          <a:xfrm>
            <a:off x="3323778" y="4653136"/>
            <a:ext cx="2340288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3"/>
          <p:cNvCxnSpPr/>
          <p:nvPr/>
        </p:nvCxnSpPr>
        <p:spPr>
          <a:xfrm>
            <a:off x="3527856" y="4653136"/>
            <a:ext cx="2916352" cy="826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3"/>
          <p:cNvCxnSpPr/>
          <p:nvPr/>
        </p:nvCxnSpPr>
        <p:spPr>
          <a:xfrm>
            <a:off x="3809091" y="4640634"/>
            <a:ext cx="3547191" cy="893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3"/>
          <p:cNvCxnSpPr/>
          <p:nvPr/>
        </p:nvCxnSpPr>
        <p:spPr>
          <a:xfrm>
            <a:off x="4199958" y="4653136"/>
            <a:ext cx="3972442" cy="916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331640" y="4221088"/>
            <a:ext cx="38164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292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Добавляется строка сетки электронной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104762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3915" b="28262"/>
          <a:stretch/>
        </p:blipFill>
        <p:spPr>
          <a:xfrm>
            <a:off x="3779912" y="4797152"/>
            <a:ext cx="5104642" cy="1845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809091" y="6402622"/>
            <a:ext cx="5075463" cy="194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Прямая со стрелкой 3"/>
          <p:cNvCxnSpPr/>
          <p:nvPr/>
        </p:nvCxnSpPr>
        <p:spPr>
          <a:xfrm>
            <a:off x="2987824" y="4869160"/>
            <a:ext cx="821267" cy="1533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295636" y="4640634"/>
            <a:ext cx="1692188" cy="228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265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Построчный вывод данных в сетку электронной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5516566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33915" b="8940"/>
          <a:stretch/>
        </p:blipFill>
        <p:spPr>
          <a:xfrm>
            <a:off x="4067944" y="4370243"/>
            <a:ext cx="4876336" cy="2237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971600" y="4377918"/>
            <a:ext cx="3096344" cy="49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Прямая со стрелкой 3"/>
          <p:cNvCxnSpPr/>
          <p:nvPr/>
        </p:nvCxnSpPr>
        <p:spPr>
          <a:xfrm>
            <a:off x="2075681" y="4897540"/>
            <a:ext cx="2064271" cy="1411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3"/>
          <p:cNvCxnSpPr/>
          <p:nvPr/>
        </p:nvCxnSpPr>
        <p:spPr>
          <a:xfrm>
            <a:off x="2267744" y="4869159"/>
            <a:ext cx="1920255" cy="1325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>
            <a:off x="2543701" y="4869159"/>
            <a:ext cx="1644298" cy="10926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>
            <a:off x="2913771" y="4889839"/>
            <a:ext cx="1226181" cy="862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Обособлен метод как решение первой части задачи составления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15" y="1196752"/>
            <a:ext cx="5562569" cy="5472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1790715" y="1268760"/>
            <a:ext cx="1773173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79713" y="6237312"/>
            <a:ext cx="1080120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82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работает как промежуточный этап формирования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81" y="1268760"/>
            <a:ext cx="7095238" cy="54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3645024"/>
            <a:ext cx="122413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654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Создаётся новая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 с известным количеством строк и столбцов. Предварительно созданный абзац выступает в качестве поставщика диапазона.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4077072"/>
            <a:ext cx="61206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Формируется шапка таблицы.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03648" y="4437112"/>
            <a:ext cx="612068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711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Таблица заполняется содержимым.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51" y="1484784"/>
            <a:ext cx="6811897" cy="519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65552" y="5013176"/>
            <a:ext cx="6512396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4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нового документа с одним абзацем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авторскими настройками.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85381"/>
            <a:ext cx="6192687" cy="1994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197" y="2852936"/>
            <a:ext cx="5503281" cy="3764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3"/>
          <p:cNvCxnSpPr/>
          <p:nvPr/>
        </p:nvCxnSpPr>
        <p:spPr>
          <a:xfrm flipV="1">
            <a:off x="2267744" y="4997504"/>
            <a:ext cx="1478365" cy="231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91541" y="5001667"/>
            <a:ext cx="1876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Жирный шрифт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1541" y="5369534"/>
            <a:ext cx="18762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Красный цвет</a:t>
            </a:r>
          </a:p>
        </p:txBody>
      </p:sp>
      <p:cxnSp>
        <p:nvCxnSpPr>
          <p:cNvPr id="13" name="Прямая со стрелкой 3"/>
          <p:cNvCxnSpPr/>
          <p:nvPr/>
        </p:nvCxnSpPr>
        <p:spPr>
          <a:xfrm flipV="1">
            <a:off x="2089288" y="5207388"/>
            <a:ext cx="1656821" cy="3468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91540" y="5737401"/>
            <a:ext cx="15881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Семейство 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шрифта</a:t>
            </a:r>
          </a:p>
        </p:txBody>
      </p:sp>
      <p:cxnSp>
        <p:nvCxnSpPr>
          <p:cNvPr id="16" name="Прямая со стрелкой 3"/>
          <p:cNvCxnSpPr/>
          <p:nvPr/>
        </p:nvCxnSpPr>
        <p:spPr>
          <a:xfrm flipV="1">
            <a:off x="1763688" y="5429881"/>
            <a:ext cx="1982421" cy="487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 flipV="1">
            <a:off x="2017280" y="5783076"/>
            <a:ext cx="1728829" cy="554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391539" y="6388866"/>
            <a:ext cx="29976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Выравнивание по центру</a:t>
            </a:r>
          </a:p>
        </p:txBody>
      </p:sp>
    </p:spTree>
    <p:extLst>
      <p:ext uri="{BB962C8B-B14F-4D97-AF65-F5344CB8AC3E}">
        <p14:creationId xmlns:p14="http://schemas.microsoft.com/office/powerpoint/2010/main" val="25364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создания и заполнения таблицы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отформатированной по умолчанию.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1" y="1420291"/>
            <a:ext cx="8221077" cy="5342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5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 оформления к диапазонам внутри ячеек таблицы с содержимым.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2" y="1138229"/>
            <a:ext cx="4824536" cy="5614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2627784" y="3933056"/>
            <a:ext cx="244827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Прямоугольник 14"/>
          <p:cNvSpPr/>
          <p:nvPr/>
        </p:nvSpPr>
        <p:spPr>
          <a:xfrm>
            <a:off x="3131840" y="5373216"/>
            <a:ext cx="244827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484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Стилистически переформатированное содержимое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5" y="1143292"/>
            <a:ext cx="8512890" cy="5534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Вслед за созданием таблицы настраиваются её внешние границы.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4" y="1268760"/>
            <a:ext cx="6228571" cy="23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457714" y="2061101"/>
            <a:ext cx="513051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227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Применённое форматирование – видимая внешняя рамка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9" y="1143292"/>
            <a:ext cx="8544842" cy="555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6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внутренних видимых границ таблицы – горизонталей и вертикалей.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71" y="1213429"/>
            <a:ext cx="6142857" cy="26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14"/>
          <p:cNvSpPr/>
          <p:nvPr/>
        </p:nvSpPr>
        <p:spPr>
          <a:xfrm>
            <a:off x="1500570" y="2797605"/>
            <a:ext cx="544769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12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Полное обрамление содержимого таблицы.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6" y="1143292"/>
            <a:ext cx="8524328" cy="5525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20688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Визуальное определение рациональных значений для ширины каждого столбца (форматирование вручную для поиска приемлемых значений).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7" y="1340768"/>
            <a:ext cx="8542790" cy="5405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8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42910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численных значений для ширины каждого столбца.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2304762" cy="35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61919"/>
          <a:stretch/>
        </p:blipFill>
        <p:spPr>
          <a:xfrm>
            <a:off x="2728277" y="1340768"/>
            <a:ext cx="3355891" cy="1493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-1" b="61370"/>
          <a:stretch/>
        </p:blipFill>
        <p:spPr>
          <a:xfrm>
            <a:off x="2728277" y="2996952"/>
            <a:ext cx="3355891" cy="152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b="60838"/>
          <a:stretch/>
        </p:blipFill>
        <p:spPr>
          <a:xfrm>
            <a:off x="2728277" y="4683907"/>
            <a:ext cx="3355891" cy="1535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r="17667" b="60838"/>
          <a:stretch/>
        </p:blipFill>
        <p:spPr>
          <a:xfrm>
            <a:off x="6256164" y="1337447"/>
            <a:ext cx="2692752" cy="1496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я со стрелкой 3"/>
          <p:cNvCxnSpPr/>
          <p:nvPr/>
        </p:nvCxnSpPr>
        <p:spPr>
          <a:xfrm flipV="1">
            <a:off x="1835696" y="1916832"/>
            <a:ext cx="2088232" cy="2544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3"/>
          <p:cNvCxnSpPr/>
          <p:nvPr/>
        </p:nvCxnSpPr>
        <p:spPr>
          <a:xfrm>
            <a:off x="4995047" y="2780928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>
            <a:off x="5004048" y="4456079"/>
            <a:ext cx="0" cy="1543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7"/>
          <a:srcRect r="17763" b="61919"/>
          <a:stretch/>
        </p:blipFill>
        <p:spPr>
          <a:xfrm>
            <a:off x="6248377" y="3002015"/>
            <a:ext cx="2708325" cy="1465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8"/>
          <a:srcRect r="16179" b="61919"/>
          <a:stretch/>
        </p:blipFill>
        <p:spPr>
          <a:xfrm>
            <a:off x="6256163" y="4683907"/>
            <a:ext cx="2700539" cy="1433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3"/>
          <p:cNvCxnSpPr/>
          <p:nvPr/>
        </p:nvCxnSpPr>
        <p:spPr>
          <a:xfrm flipV="1">
            <a:off x="5364088" y="2708920"/>
            <a:ext cx="2376264" cy="329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3"/>
          <p:cNvCxnSpPr/>
          <p:nvPr/>
        </p:nvCxnSpPr>
        <p:spPr>
          <a:xfrm>
            <a:off x="8460432" y="2708920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3"/>
          <p:cNvCxnSpPr/>
          <p:nvPr/>
        </p:nvCxnSpPr>
        <p:spPr>
          <a:xfrm>
            <a:off x="8469433" y="4413982"/>
            <a:ext cx="9001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9"/>
          <a:srcRect t="14244" b="68729"/>
          <a:stretch/>
        </p:blipFill>
        <p:spPr>
          <a:xfrm>
            <a:off x="528238" y="5926150"/>
            <a:ext cx="3619500" cy="72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" name="Прямая со стрелкой 3"/>
          <p:cNvCxnSpPr/>
          <p:nvPr/>
        </p:nvCxnSpPr>
        <p:spPr>
          <a:xfrm flipH="1">
            <a:off x="4147738" y="6015319"/>
            <a:ext cx="3618996" cy="510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в массиве значений ширины столбцов и присвоение этих значений столбцам таблицы через конвертацию из сантиметров в точки.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90" y="1378304"/>
            <a:ext cx="6247619" cy="52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48190" y="1594328"/>
            <a:ext cx="614814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5338744"/>
            <a:ext cx="5544616" cy="275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022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Некорректный переход к новому абзацу.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189191"/>
            <a:ext cx="5760640" cy="1855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408" y="2636912"/>
            <a:ext cx="4908070" cy="405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Умножение 2"/>
          <p:cNvSpPr/>
          <p:nvPr/>
        </p:nvSpPr>
        <p:spPr>
          <a:xfrm>
            <a:off x="6732240" y="5301208"/>
            <a:ext cx="936104" cy="792088"/>
          </a:xfrm>
          <a:prstGeom prst="mathMultiply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таблиц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20688"/>
            <a:ext cx="88367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автоматизированного составления идентичен выполненной ранее корректировке вручную.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339027"/>
            <a:ext cx="8568952" cy="542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0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Старая схема создания документа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программным способом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а) в разделе объявления используемых модулей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прописать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System.Reflection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необходим для обращения к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отсутствующему параметру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б) создать объект под отсутствующие параметры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ObjMissing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Missing.Value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разместить блок отлова ошибок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 …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попробовать создать переменную под приложение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подложка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Word._Application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Word.Application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6668" y="4077072"/>
            <a:ext cx="6570663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Обобщённая конструкция для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записана следующим образом: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д) создать процедуру, в которую в качестве параметров необходимо 	передавать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и отсутствующее значение;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е) закрыть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методом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Quit()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в разделе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вызвать побуждающее сообщение на случай 	возникновения непредвиденной ошибки в процессе работы с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660" y="4005064"/>
            <a:ext cx="6570663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процесса создания приложения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иллюстрация: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4771"/>
          <a:stretch/>
        </p:blipFill>
        <p:spPr>
          <a:xfrm>
            <a:off x="1027772" y="1628800"/>
            <a:ext cx="6944437" cy="48177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2" r="40137" b="56333"/>
          <a:stretch/>
        </p:blipFill>
        <p:spPr bwMode="auto">
          <a:xfrm>
            <a:off x="3635896" y="3933056"/>
            <a:ext cx="4957498" cy="544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Пониманию процесса создания документа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способствовать следующая иллюстрация: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2" y="1556792"/>
            <a:ext cx="6980199" cy="508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44065"/>
          <a:stretch/>
        </p:blipFill>
        <p:spPr>
          <a:xfrm>
            <a:off x="2987824" y="2996952"/>
            <a:ext cx="5891539" cy="194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3707904" y="4437112"/>
            <a:ext cx="4536504" cy="302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983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нового параграфа / абзаца текста как объекта реализуется посредством: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есть сначала указывается объект-диапазон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который находится по скрытой закладке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Bookmark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заданной по умолчанию в самом конце документа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 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 закладка называется «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\\endofdoc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конец документа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для удобства использования её рационально записать в строковую переменную с аналогичным именем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Новый параграф/абзац добавляется методом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Office Word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как его содержимое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как один из абзацев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Paragraphs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выделенном диапазоне (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65663" b="22177"/>
          <a:stretch/>
        </p:blipFill>
        <p:spPr>
          <a:xfrm>
            <a:off x="566071" y="1484784"/>
            <a:ext cx="801185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а) создаётся объект, хранящий закладку, которой отмечено окончание 	документа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“\\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”;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б) для экономии ресурсов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 делается невидимым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ObjWord.Visible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false;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в) в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приложении создаётся новый документ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Word._Document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ObjWord.Application.Documents.Add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г) созданный документ активируется (включается в работу)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ObjDoc.Activate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д) создаётся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объект, отвечающий за выбранную область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документа. В 	нём необходимо разместить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рабочий диапазон документа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находящийся в конце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ObjDoc.Bookmarks.get_Item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(ref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EndOfDoc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необходимости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перейти к новому абзацу с текстом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конструкция 	прописывается повторно, но уже без объявления типа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программным способом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Процедура, в рамках которой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наполняется содержимым, может, в общем виде, быть представлена следующей конструкцией: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указанной рабочей области создаётся новый абзац</a:t>
            </a:r>
          </a:p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Word.Paragraph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ObjParagraph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ObjDoc.Content.Paragraphs.Add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(ref 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ObjRange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ж) для размещения в абзаце какого-либо текста прописывается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ObjParagraph.Range.Text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Какой-либо текст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”;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з) выполняется сохранение файла (например, в той же директории, 	где размещён исполняемый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файл)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ObjDoc.SaveAs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Application.StartupPath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endParaRPr lang="ru-RU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@”\” + Name + “.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”);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и) закрыть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</a:p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ObjDoc.Close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переменную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любой удобный момент времени, предшествующий сохранению, необходимо ввести название файла, который будет записан.</a:t>
            </a:r>
          </a:p>
        </p:txBody>
      </p:sp>
    </p:spTree>
    <p:extLst>
      <p:ext uri="{BB962C8B-B14F-4D97-AF65-F5344CB8AC3E}">
        <p14:creationId xmlns:p14="http://schemas.microsoft.com/office/powerpoint/2010/main" val="21313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Корректный переход к новому абзацу.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34467"/>
            <a:ext cx="5904656" cy="1901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43" y="2636912"/>
            <a:ext cx="4833042" cy="3998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2407" y="3356992"/>
            <a:ext cx="37535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Настройки, применённые к абзацу, переносятся в новый абзац.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диапазона не сохраняются.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42407" y="5951021"/>
            <a:ext cx="26014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Вставка абзаца вслед за текущим.</a:t>
            </a:r>
          </a:p>
        </p:txBody>
      </p:sp>
      <p:cxnSp>
        <p:nvCxnSpPr>
          <p:cNvPr id="11" name="Прямая со стрелкой 3"/>
          <p:cNvCxnSpPr/>
          <p:nvPr/>
        </p:nvCxnSpPr>
        <p:spPr>
          <a:xfrm flipV="1">
            <a:off x="2699792" y="5589240"/>
            <a:ext cx="1728192" cy="639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Шеврон 1"/>
          <p:cNvSpPr/>
          <p:nvPr/>
        </p:nvSpPr>
        <p:spPr>
          <a:xfrm rot="5400000">
            <a:off x="7020272" y="5410832"/>
            <a:ext cx="484632" cy="484632"/>
          </a:xfrm>
          <a:prstGeom prst="chevron">
            <a:avLst>
              <a:gd name="adj" fmla="val 66649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7504" y="620688"/>
            <a:ext cx="87849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 для вставки нужного количества отступов перед абзацем: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Процедура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вставки нужного количества отступов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абзаца: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22" y="1124744"/>
            <a:ext cx="4780756" cy="2509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28" y="4037007"/>
            <a:ext cx="4886325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79" y="764704"/>
            <a:ext cx="6743625" cy="3936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4869160"/>
            <a:ext cx="7128792" cy="1679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6" y="980728"/>
            <a:ext cx="7847013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29" y="3212976"/>
            <a:ext cx="2752149" cy="2626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" y="728304"/>
            <a:ext cx="5248275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92449"/>
            <a:ext cx="424815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r="11906" b="80108"/>
          <a:stretch/>
        </p:blipFill>
        <p:spPr bwMode="auto">
          <a:xfrm>
            <a:off x="3347864" y="2564905"/>
            <a:ext cx="5472286" cy="312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8" b="41282"/>
          <a:stretch/>
        </p:blipFill>
        <p:spPr bwMode="auto">
          <a:xfrm>
            <a:off x="323529" y="5013176"/>
            <a:ext cx="4392488" cy="20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абзацами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7" y="711860"/>
            <a:ext cx="4429145" cy="3221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921149"/>
            <a:ext cx="6120680" cy="28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8" b="26603"/>
          <a:stretch/>
        </p:blipFill>
        <p:spPr bwMode="auto">
          <a:xfrm>
            <a:off x="2953547" y="2204864"/>
            <a:ext cx="6082949" cy="223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37"/>
          <a:stretch/>
        </p:blipFill>
        <p:spPr bwMode="auto">
          <a:xfrm>
            <a:off x="2943203" y="5301208"/>
            <a:ext cx="6093294" cy="293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9" y="2069579"/>
            <a:ext cx="7875587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7056437" cy="461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05"/>
          <a:stretch/>
        </p:blipFill>
        <p:spPr bwMode="auto">
          <a:xfrm>
            <a:off x="1043608" y="5877272"/>
            <a:ext cx="7875587" cy="576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6780213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8" b="43916"/>
          <a:stretch/>
        </p:blipFill>
        <p:spPr bwMode="auto">
          <a:xfrm>
            <a:off x="634206" y="5733256"/>
            <a:ext cx="7875587" cy="792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работы с таблицами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43914"/>
            <a:ext cx="6846875" cy="5925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0" r="24300"/>
          <a:stretch/>
        </p:blipFill>
        <p:spPr bwMode="auto">
          <a:xfrm>
            <a:off x="3635897" y="3068960"/>
            <a:ext cx="5328592" cy="1021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270" y="765859"/>
            <a:ext cx="864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абзацев выполняется независимо.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4373246" cy="2310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1" y="1787980"/>
            <a:ext cx="5131367" cy="4871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009834" y="3579580"/>
            <a:ext cx="4738630" cy="1095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09834" y="5013176"/>
            <a:ext cx="4738630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0" name="Прямая со стрелкой 3"/>
          <p:cNvCxnSpPr>
            <a:stCxn id="8" idx="1"/>
          </p:cNvCxnSpPr>
          <p:nvPr/>
        </p:nvCxnSpPr>
        <p:spPr>
          <a:xfrm flipH="1" flipV="1">
            <a:off x="3131840" y="2890158"/>
            <a:ext cx="877994" cy="1236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3"/>
          <p:cNvCxnSpPr/>
          <p:nvPr/>
        </p:nvCxnSpPr>
        <p:spPr>
          <a:xfrm flipH="1" flipV="1">
            <a:off x="1763688" y="3234869"/>
            <a:ext cx="2246146" cy="2377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создания разрыва страницы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разрыва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060848"/>
            <a:ext cx="4514850" cy="200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Полезные настройки при работе с 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82" y="1515639"/>
            <a:ext cx="4398836" cy="5153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4159" y="2337214"/>
            <a:ext cx="902239" cy="177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4159" y="2523751"/>
            <a:ext cx="903274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562493"/>
            <a:ext cx="953012" cy="177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337212"/>
            <a:ext cx="1066563" cy="177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15774" y="2787848"/>
            <a:ext cx="800608" cy="167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68671" y="2769186"/>
            <a:ext cx="637727" cy="186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5774" y="3033980"/>
            <a:ext cx="245745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18220" y="3297925"/>
            <a:ext cx="875152" cy="205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320" y="3208247"/>
            <a:ext cx="258127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92696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1412776"/>
            <a:ext cx="4548093" cy="5328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7584" y="2227472"/>
            <a:ext cx="777939" cy="215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7617" y="1434915"/>
            <a:ext cx="2286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988" y="3278485"/>
            <a:ext cx="13239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988" y="4925144"/>
            <a:ext cx="1590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9196" y="2708920"/>
            <a:ext cx="876327" cy="1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5056" y="2484165"/>
            <a:ext cx="860467" cy="204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7138" y="3312937"/>
            <a:ext cx="993764" cy="2026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Прямая со стрелкой 3"/>
          <p:cNvCxnSpPr/>
          <p:nvPr/>
        </p:nvCxnSpPr>
        <p:spPr>
          <a:xfrm flipV="1">
            <a:off x="1605523" y="1628800"/>
            <a:ext cx="5054709" cy="598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644495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41989"/>
            <a:ext cx="4608512" cy="539937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9832" y="3070181"/>
            <a:ext cx="1912318" cy="194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82801" y="2854157"/>
            <a:ext cx="1944216" cy="195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7544" y="3935830"/>
            <a:ext cx="1287510" cy="211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108" y="3935830"/>
            <a:ext cx="30956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6108" y="2210117"/>
            <a:ext cx="2771775" cy="110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8761" y="2210117"/>
            <a:ext cx="896293" cy="183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Прямая со стрелкой 3"/>
          <p:cNvCxnSpPr/>
          <p:nvPr/>
        </p:nvCxnSpPr>
        <p:spPr>
          <a:xfrm>
            <a:off x="1776649" y="2210117"/>
            <a:ext cx="399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3"/>
          <p:cNvCxnSpPr/>
          <p:nvPr/>
        </p:nvCxnSpPr>
        <p:spPr>
          <a:xfrm>
            <a:off x="1776648" y="3935830"/>
            <a:ext cx="3999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того, как документ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и активирован, можно обратиться к его свойству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PageSetup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1556792"/>
            <a:ext cx="185719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3214142"/>
            <a:ext cx="11715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99792" y="4869160"/>
            <a:ext cx="1926366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2040" y="1547267"/>
            <a:ext cx="1434884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2040" y="3258377"/>
            <a:ext cx="1287510" cy="9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9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настройки параметров страницы</a:t>
            </a:r>
            <a:endParaRPr lang="ru-RU" sz="28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настройки параметров страницы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65859"/>
            <a:ext cx="878497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контексте блока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… catch … finally …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контексте отдельной процедуры (другие, равные значения)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числителе размер границ, заданный в сантиметрах,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знаменателе подобранная (экспериментально) константа для перевода единиц (в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специальный метод для конвертации).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3" y="1268760"/>
            <a:ext cx="3970304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15" y="3790164"/>
            <a:ext cx="4047369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68202"/>
            <a:ext cx="3514725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Прямая со стрелкой 3"/>
          <p:cNvCxnSpPr/>
          <p:nvPr/>
        </p:nvCxnSpPr>
        <p:spPr>
          <a:xfrm>
            <a:off x="2627784" y="1414203"/>
            <a:ext cx="2448272" cy="682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3"/>
          <p:cNvCxnSpPr/>
          <p:nvPr/>
        </p:nvCxnSpPr>
        <p:spPr>
          <a:xfrm flipV="1">
            <a:off x="3406205" y="1628800"/>
            <a:ext cx="3902099" cy="720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83568" y="765859"/>
            <a:ext cx="8141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для абзацев перенастраивается один и тот же набор параметров, то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3960440" cy="209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33" y="3361454"/>
            <a:ext cx="5269676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355977" y="1124744"/>
            <a:ext cx="4680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рационально обособить их в отдельный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нетипизированный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153856"/>
            <a:ext cx="3600400" cy="2114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3"/>
          <p:cNvCxnSpPr/>
          <p:nvPr/>
        </p:nvCxnSpPr>
        <p:spPr>
          <a:xfrm flipH="1" flipV="1">
            <a:off x="2411760" y="4425306"/>
            <a:ext cx="1656184" cy="592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3"/>
          <p:cNvCxnSpPr/>
          <p:nvPr/>
        </p:nvCxnSpPr>
        <p:spPr>
          <a:xfrm flipH="1" flipV="1">
            <a:off x="3894533" y="4991112"/>
            <a:ext cx="173411" cy="818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файла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*.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docx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7504" y="706724"/>
            <a:ext cx="8836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гибким метод станет, если организовать опциональные параметры.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189191"/>
            <a:ext cx="5592084" cy="2383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56992"/>
            <a:ext cx="6532520" cy="3336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3"/>
          <p:cNvCxnSpPr/>
          <p:nvPr/>
        </p:nvCxnSpPr>
        <p:spPr>
          <a:xfrm flipV="1">
            <a:off x="2771800" y="2583495"/>
            <a:ext cx="504056" cy="2357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3"/>
          <p:cNvCxnSpPr/>
          <p:nvPr/>
        </p:nvCxnSpPr>
        <p:spPr>
          <a:xfrm flipH="1" flipV="1">
            <a:off x="2231740" y="2775432"/>
            <a:ext cx="468052" cy="2669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3"/>
          <p:cNvCxnSpPr/>
          <p:nvPr/>
        </p:nvCxnSpPr>
        <p:spPr>
          <a:xfrm flipV="1">
            <a:off x="2879812" y="3068960"/>
            <a:ext cx="1692188" cy="2784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3"/>
          <p:cNvCxnSpPr/>
          <p:nvPr/>
        </p:nvCxnSpPr>
        <p:spPr>
          <a:xfrm flipH="1" flipV="1">
            <a:off x="1889702" y="3302992"/>
            <a:ext cx="810090" cy="2915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4"/>
          <a:srcRect b="51171"/>
          <a:stretch/>
        </p:blipFill>
        <p:spPr>
          <a:xfrm>
            <a:off x="4427984" y="1229944"/>
            <a:ext cx="4455258" cy="1277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1121</Words>
  <Application>Microsoft Office PowerPoint</Application>
  <PresentationFormat>Экран (4:3)</PresentationFormat>
  <Paragraphs>232</Paragraphs>
  <Slides>78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82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NIL AUDP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flash_a</dc:creator>
  <cp:lastModifiedBy>Антон Сафронов</cp:lastModifiedBy>
  <cp:revision>237</cp:revision>
  <dcterms:created xsi:type="dcterms:W3CDTF">2014-09-04T11:16:41Z</dcterms:created>
  <dcterms:modified xsi:type="dcterms:W3CDTF">2024-05-12T20:45:42Z</dcterms:modified>
</cp:coreProperties>
</file>