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6" r:id="rId2"/>
    <p:sldId id="549" r:id="rId3"/>
    <p:sldId id="627" r:id="rId4"/>
    <p:sldId id="634" r:id="rId5"/>
    <p:sldId id="632" r:id="rId6"/>
    <p:sldId id="636" r:id="rId7"/>
    <p:sldId id="637" r:id="rId8"/>
    <p:sldId id="633" r:id="rId9"/>
    <p:sldId id="635" r:id="rId10"/>
    <p:sldId id="638" r:id="rId11"/>
    <p:sldId id="639" r:id="rId12"/>
    <p:sldId id="640" r:id="rId13"/>
    <p:sldId id="641" r:id="rId14"/>
    <p:sldId id="643" r:id="rId15"/>
    <p:sldId id="642" r:id="rId16"/>
    <p:sldId id="644" r:id="rId17"/>
    <p:sldId id="645" r:id="rId18"/>
    <p:sldId id="646" r:id="rId19"/>
    <p:sldId id="647" r:id="rId20"/>
    <p:sldId id="649" r:id="rId21"/>
    <p:sldId id="648" r:id="rId22"/>
    <p:sldId id="650" r:id="rId23"/>
    <p:sldId id="651" r:id="rId24"/>
    <p:sldId id="652" r:id="rId25"/>
    <p:sldId id="664" r:id="rId26"/>
    <p:sldId id="653" r:id="rId27"/>
    <p:sldId id="654" r:id="rId28"/>
    <p:sldId id="655" r:id="rId29"/>
    <p:sldId id="656" r:id="rId30"/>
    <p:sldId id="657" r:id="rId31"/>
    <p:sldId id="658" r:id="rId32"/>
    <p:sldId id="688" r:id="rId33"/>
    <p:sldId id="660" r:id="rId34"/>
    <p:sldId id="661" r:id="rId35"/>
    <p:sldId id="662" r:id="rId36"/>
    <p:sldId id="663" r:id="rId37"/>
    <p:sldId id="665" r:id="rId38"/>
    <p:sldId id="689" r:id="rId39"/>
    <p:sldId id="666" r:id="rId40"/>
    <p:sldId id="667" r:id="rId41"/>
    <p:sldId id="668" r:id="rId42"/>
    <p:sldId id="690" r:id="rId43"/>
    <p:sldId id="669" r:id="rId44"/>
    <p:sldId id="670" r:id="rId45"/>
    <p:sldId id="691" r:id="rId46"/>
    <p:sldId id="671" r:id="rId47"/>
    <p:sldId id="672" r:id="rId48"/>
    <p:sldId id="673" r:id="rId49"/>
    <p:sldId id="692" r:id="rId50"/>
    <p:sldId id="674" r:id="rId51"/>
    <p:sldId id="675" r:id="rId52"/>
    <p:sldId id="693" r:id="rId53"/>
    <p:sldId id="676" r:id="rId54"/>
    <p:sldId id="677" r:id="rId55"/>
    <p:sldId id="694" r:id="rId56"/>
    <p:sldId id="678" r:id="rId57"/>
    <p:sldId id="679" r:id="rId58"/>
    <p:sldId id="680" r:id="rId59"/>
    <p:sldId id="695" r:id="rId60"/>
    <p:sldId id="681" r:id="rId61"/>
    <p:sldId id="682" r:id="rId62"/>
    <p:sldId id="696" r:id="rId63"/>
    <p:sldId id="683" r:id="rId64"/>
    <p:sldId id="697" r:id="rId65"/>
    <p:sldId id="684" r:id="rId66"/>
    <p:sldId id="685" r:id="rId67"/>
    <p:sldId id="686" r:id="rId68"/>
    <p:sldId id="687" r:id="rId6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5116" autoAdjust="0"/>
  </p:normalViewPr>
  <p:slideViewPr>
    <p:cSldViewPr>
      <p:cViewPr varScale="1">
        <p:scale>
          <a:sx n="106" d="100"/>
          <a:sy n="106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A419F6-AE99-4B84-BE34-A4D1567B70F6}" type="datetimeFigureOut">
              <a:rPr lang="ru-RU" smtClean="0"/>
              <a:t>12.05.2024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E8626-DCF0-45C1-AC85-63E0B6034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952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12.05.2024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497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12.05.2024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956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12.05.2024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5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12.05.2024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853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12.05.2024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278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12.05.2024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128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12.05.2024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80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12.05.2024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44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12.05.2024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57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12.05.2024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971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12.05.2024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11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52217-20CA-4721-8ADE-2CF43E6C40A4}" type="datetimeFigureOut">
              <a:rPr lang="ru-RU" smtClean="0"/>
              <a:pPr/>
              <a:t>12.05.2024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71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09726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Методы программирования</a:t>
            </a:r>
          </a:p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(МП)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8864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Кафедра «Управление и защита информации»</a:t>
            </a:r>
            <a:endParaRPr lang="ru-RU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251520" y="692696"/>
            <a:ext cx="871296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245282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Учебная дисциплина:</a:t>
            </a:r>
            <a:endParaRPr lang="ru-RU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253026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Курс лекций. Раздел «Классы и объекты геометрических фигур»</a:t>
            </a:r>
          </a:p>
          <a:p>
            <a:pPr algn="r"/>
            <a:endParaRPr lang="ru-RU" sz="20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Сафронов А.И.</a:t>
            </a:r>
            <a:endParaRPr lang="ru-RU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30932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Москва – 2024 г.</a:t>
            </a:r>
            <a:endParaRPr lang="ru-RU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89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класса в консольном режиме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92523" y="685145"/>
            <a:ext cx="86409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 одном только упоминании класса с присвоенным ему значимым именем он становится обнаруживаемым в методах другого класса внутри решения и проекта.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765" y="1988840"/>
            <a:ext cx="6390476" cy="46095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032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класса в консольном режиме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92523" y="685145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Как и в объекте статично доступны </a:t>
            </a:r>
            <a:r>
              <a:rPr lang="en-US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Equals()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</a:t>
            </a:r>
            <a:r>
              <a:rPr lang="en-US" sz="20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ReferenceEquals</a:t>
            </a:r>
            <a:r>
              <a:rPr lang="en-US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62" y="1844824"/>
            <a:ext cx="8652075" cy="43758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748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класса в консольном режиме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92523" y="685145"/>
            <a:ext cx="86409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Как и в объекте для экземпляра доступны:</a:t>
            </a:r>
          </a:p>
          <a:p>
            <a:pPr lvl="1" algn="just"/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Equals();</a:t>
            </a:r>
          </a:p>
          <a:p>
            <a:pPr lvl="1" algn="just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GetHashCode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();</a:t>
            </a:r>
          </a:p>
          <a:p>
            <a:pPr lvl="1" algn="just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GetType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();</a:t>
            </a:r>
          </a:p>
          <a:p>
            <a:pPr lvl="1" algn="just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ToString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997" y="2480921"/>
            <a:ext cx="7232005" cy="41164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672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класса в консольном режиме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92523" y="685145"/>
            <a:ext cx="86409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Локальный вывод: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Авторский (</a:t>
            </a:r>
            <a:r>
              <a:rPr lang="ru-RU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кастомный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custom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класс наследует все возможности класса «объект»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51020"/>
          <a:stretch/>
        </p:blipFill>
        <p:spPr>
          <a:xfrm>
            <a:off x="955997" y="4581128"/>
            <a:ext cx="7232005" cy="20162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t="28269" b="5504"/>
          <a:stretch/>
        </p:blipFill>
        <p:spPr>
          <a:xfrm>
            <a:off x="955997" y="2189302"/>
            <a:ext cx="7232006" cy="21513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407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2905780"/>
            <a:ext cx="8928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экземпляра класса </a:t>
            </a:r>
          </a:p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консольном режиме</a:t>
            </a:r>
          </a:p>
        </p:txBody>
      </p:sp>
    </p:spTree>
    <p:extLst>
      <p:ext uri="{BB962C8B-B14F-4D97-AF65-F5344CB8AC3E}">
        <p14:creationId xmlns:p14="http://schemas.microsoft.com/office/powerpoint/2010/main" val="13185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экземпляра класса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92523" y="685145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Обращение к пустому конструктору класса на предмет создания экземпляра класса.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003" y="2924944"/>
            <a:ext cx="5200000" cy="23238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Прямоугольник 2"/>
          <p:cNvSpPr/>
          <p:nvPr/>
        </p:nvSpPr>
        <p:spPr>
          <a:xfrm>
            <a:off x="5292080" y="4149080"/>
            <a:ext cx="129614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03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экземпляра класса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92523" y="685145"/>
            <a:ext cx="86409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Локальный вывод: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Авторский (</a:t>
            </a:r>
            <a:r>
              <a:rPr lang="ru-RU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кастомный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custom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класс наследует все возможности класса «объект»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132856"/>
            <a:ext cx="4907048" cy="27363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3861048"/>
            <a:ext cx="5112568" cy="28441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Прямоугольник 6"/>
          <p:cNvSpPr/>
          <p:nvPr/>
        </p:nvSpPr>
        <p:spPr>
          <a:xfrm>
            <a:off x="2555776" y="4365104"/>
            <a:ext cx="72008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51520" y="3212976"/>
            <a:ext cx="468052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3872726" y="5301207"/>
            <a:ext cx="2139434" cy="2839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6228184" y="6165304"/>
            <a:ext cx="1368152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3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290578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Формирование полей (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fields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класса</a:t>
            </a:r>
          </a:p>
        </p:txBody>
      </p:sp>
    </p:spTree>
    <p:extLst>
      <p:ext uri="{BB962C8B-B14F-4D97-AF65-F5344CB8AC3E}">
        <p14:creationId xmlns:p14="http://schemas.microsoft.com/office/powerpoint/2010/main" val="68251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Формирование полей класса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92523" y="685145"/>
            <a:ext cx="86409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Формируются: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Общедоступное статическое поле вещественной части комплексного числа и общедоступное поле мнимой части комплексного числа.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2"/>
          <a:srcRect l="6318" t="23555" r="6482" b="44226"/>
          <a:stretch/>
        </p:blipFill>
        <p:spPr>
          <a:xfrm>
            <a:off x="1590870" y="2924944"/>
            <a:ext cx="5962260" cy="21602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484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Формирование полей класса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92523" y="685145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Обращение к статическому полю выполняется напрямую через класс.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692" y="1208365"/>
            <a:ext cx="5544616" cy="54369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Прямоугольник 12"/>
          <p:cNvSpPr/>
          <p:nvPr/>
        </p:nvSpPr>
        <p:spPr>
          <a:xfrm>
            <a:off x="3707904" y="5589240"/>
            <a:ext cx="3636404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1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290578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Мир идей и мир вещей</a:t>
            </a:r>
          </a:p>
        </p:txBody>
      </p:sp>
    </p:spTree>
    <p:extLst>
      <p:ext uri="{BB962C8B-B14F-4D97-AF65-F5344CB8AC3E}">
        <p14:creationId xmlns:p14="http://schemas.microsoft.com/office/powerpoint/2010/main" val="63184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Формирование полей класса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92523" y="685145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Обращение к статическому полю выполняется напрямую через класс.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2"/>
          <a:srcRect t="66007"/>
          <a:stretch/>
        </p:blipFill>
        <p:spPr>
          <a:xfrm>
            <a:off x="1115616" y="2276872"/>
            <a:ext cx="6912915" cy="23042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Прямоугольник 12"/>
          <p:cNvSpPr/>
          <p:nvPr/>
        </p:nvSpPr>
        <p:spPr>
          <a:xfrm>
            <a:off x="3563887" y="3396038"/>
            <a:ext cx="4464643" cy="825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19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Формирование полей класса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92523" y="685145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Обращение к нестатическому полю выполняется через экземпляр класса.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378" y="1124744"/>
            <a:ext cx="4953243" cy="56166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Прямоугольник 6"/>
          <p:cNvSpPr/>
          <p:nvPr/>
        </p:nvSpPr>
        <p:spPr>
          <a:xfrm>
            <a:off x="3851920" y="5589240"/>
            <a:ext cx="2808312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32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Формирование полей класса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92523" y="685145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Обращение к нестатическому полю выполняется через экземпляр класса.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t="60256"/>
          <a:stretch/>
        </p:blipFill>
        <p:spPr>
          <a:xfrm>
            <a:off x="1056795" y="2204864"/>
            <a:ext cx="7030409" cy="31683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Прямоугольник 6"/>
          <p:cNvSpPr/>
          <p:nvPr/>
        </p:nvSpPr>
        <p:spPr>
          <a:xfrm>
            <a:off x="3707904" y="3789040"/>
            <a:ext cx="3744416" cy="1296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37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Формирование полей класса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92523" y="685145"/>
            <a:ext cx="864096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Ранее обособленные примеры выполнены только для демонстрации различия статических и нестатических полей класса.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 факту вещественная и мнимая части комплексного числа должны быть нестатическими полями класса.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t="61728" b="1235"/>
          <a:stretch/>
        </p:blipFill>
        <p:spPr>
          <a:xfrm>
            <a:off x="683568" y="2924944"/>
            <a:ext cx="7666789" cy="27072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Прямоугольник 8"/>
          <p:cNvSpPr/>
          <p:nvPr/>
        </p:nvSpPr>
        <p:spPr>
          <a:xfrm>
            <a:off x="3203847" y="3933056"/>
            <a:ext cx="5146509" cy="1512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308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Формирование полей класса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134" y="836712"/>
            <a:ext cx="6117731" cy="58326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Прямоугольник 4"/>
          <p:cNvSpPr/>
          <p:nvPr/>
        </p:nvSpPr>
        <p:spPr>
          <a:xfrm>
            <a:off x="2987824" y="2060848"/>
            <a:ext cx="3672408" cy="18722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69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290578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Конструктор экземпляра</a:t>
            </a:r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класса</a:t>
            </a:r>
          </a:p>
        </p:txBody>
      </p:sp>
    </p:spTree>
    <p:extLst>
      <p:ext uri="{BB962C8B-B14F-4D97-AF65-F5344CB8AC3E}">
        <p14:creationId xmlns:p14="http://schemas.microsoft.com/office/powerpoint/2010/main" val="82524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Конструктор экземпляра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класса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92523" y="685145"/>
            <a:ext cx="86409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Новый экземпляр содержит начальные приближения для мнимой и действительной частей комплексного числа (просмотр под отладчиком). 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Сработал пустой конструктор.</a:t>
            </a:r>
            <a:endParaRPr lang="ru-RU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276872"/>
            <a:ext cx="5628571" cy="34952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10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Конструктор экземпляра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класса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92523" y="685145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После переопределения конструктора класса с двумя входящими параметрами пустой конструктор перестал существовать.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t="13188"/>
          <a:stretch/>
        </p:blipFill>
        <p:spPr>
          <a:xfrm>
            <a:off x="1743428" y="1916832"/>
            <a:ext cx="5657143" cy="44728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Прямоугольник 6"/>
          <p:cNvSpPr/>
          <p:nvPr/>
        </p:nvSpPr>
        <p:spPr>
          <a:xfrm>
            <a:off x="3779912" y="5589240"/>
            <a:ext cx="309634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491879" y="2420888"/>
            <a:ext cx="3908691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57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Конструктор экземпляра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класса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92523" y="685145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создания экземпляра класса в рассматриваемом случае обязательно вводить значения для обоих параметров.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050" y="1844824"/>
            <a:ext cx="5561905" cy="44095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3779912" y="5445224"/>
            <a:ext cx="3384376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3347864" y="2060848"/>
            <a:ext cx="3816424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74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Конструктор экземпляра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класса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92523" y="685145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распознавания перегрузок конструкторов классов их следует документировать.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702" y="1360821"/>
            <a:ext cx="6418595" cy="53805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Прямоугольник 10"/>
          <p:cNvSpPr/>
          <p:nvPr/>
        </p:nvSpPr>
        <p:spPr>
          <a:xfrm>
            <a:off x="3203847" y="5973000"/>
            <a:ext cx="4577449" cy="7683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2843808" y="1749497"/>
            <a:ext cx="4577449" cy="19912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26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Мир идей и мир вещей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92523" y="685145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примере комплексного числа:</a:t>
            </a:r>
            <a:endParaRPr lang="ru-RU" sz="2000" dirty="0" smtClean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4499992" y="1268760"/>
            <a:ext cx="8276" cy="53285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192523" y="1268760"/>
            <a:ext cx="43074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Идея:</a:t>
            </a:r>
            <a:endParaRPr lang="ru-RU" sz="2000" b="1" dirty="0" smtClean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508268" y="1268760"/>
            <a:ext cx="43074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Воплощение:</a:t>
            </a:r>
            <a:endParaRPr lang="ru-RU" sz="2000" b="1" dirty="0" smtClean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92523" y="1916832"/>
            <a:ext cx="430746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 = a + </a:t>
            </a:r>
            <a:r>
              <a:rPr lang="en-US" sz="20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jb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</a:p>
          <a:p>
            <a:pPr algn="ctr"/>
            <a:endParaRPr lang="ru-RU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где 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 = √-1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мнимая единица</a:t>
            </a:r>
          </a:p>
          <a:p>
            <a:pPr algn="ctr"/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вещественная часть</a:t>
            </a:r>
          </a:p>
          <a:p>
            <a:pPr algn="ctr"/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мнимая часть</a:t>
            </a:r>
          </a:p>
          <a:p>
            <a:pPr algn="ctr"/>
            <a:endParaRPr lang="ru-RU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 типу: вещественные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 flipH="1">
            <a:off x="1547664" y="2564904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4499992" y="1909281"/>
            <a:ext cx="43074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 + j6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192523" y="4809346"/>
            <a:ext cx="42354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Класс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шаблон для создания объекта</a:t>
            </a:r>
            <a:endParaRPr lang="ru-RU" sz="2000" dirty="0" smtClean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4598022" y="4812778"/>
            <a:ext cx="42354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Объект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экземпляр класса</a:t>
            </a:r>
            <a:endParaRPr lang="ru-RU" sz="2000" dirty="0" smtClean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192522" y="5546910"/>
            <a:ext cx="42354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То, как мы мыслим о сущности</a:t>
            </a:r>
            <a:endParaRPr lang="ru-RU" sz="2000" dirty="0" smtClean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4544271" y="5546910"/>
            <a:ext cx="42354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То, какой мы видим сущность</a:t>
            </a:r>
            <a:endParaRPr lang="ru-RU" sz="2000" dirty="0" smtClean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189945" y="6125234"/>
            <a:ext cx="42354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Абстракция</a:t>
            </a:r>
            <a:endParaRPr lang="ru-RU" sz="2000" dirty="0" smtClean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4572000" y="6125234"/>
            <a:ext cx="42354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Конкретика</a:t>
            </a:r>
            <a:endParaRPr lang="ru-RU" sz="2000" dirty="0" smtClean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27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Конструктор экземпляра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класса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92523" y="685145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со стеком вызовов и демонстрация примера работы конструктора класса как вложенного метода.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190" y="1464019"/>
            <a:ext cx="6847619" cy="51333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435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Конструктор экземпляра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класса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92523" y="620688"/>
            <a:ext cx="86409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со стеком вызовов. При </a:t>
            </a:r>
            <a:r>
              <a:rPr lang="ru-RU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прощёлкивании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строк стека выполняется переход к соответствующим строкам кода, инициировавшим вызов вложенных методов.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286" y="1628800"/>
            <a:ext cx="6771428" cy="51428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888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290578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Перегрузка конструктора экземпляра</a:t>
            </a:r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класса</a:t>
            </a:r>
          </a:p>
        </p:txBody>
      </p:sp>
    </p:spTree>
    <p:extLst>
      <p:ext uri="{BB962C8B-B14F-4D97-AF65-F5344CB8AC3E}">
        <p14:creationId xmlns:p14="http://schemas.microsoft.com/office/powerpoint/2010/main" val="7362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Перегрузка конструктора экземпляра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класса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92523" y="685145"/>
            <a:ext cx="32993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Возврат пустого конструктора экземпляра класса.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328" y="908720"/>
            <a:ext cx="5190144" cy="57533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Прямоугольник 6"/>
          <p:cNvSpPr/>
          <p:nvPr/>
        </p:nvSpPr>
        <p:spPr>
          <a:xfrm>
            <a:off x="5430529" y="6077193"/>
            <a:ext cx="2160240" cy="2321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5142496" y="3504279"/>
            <a:ext cx="2664296" cy="10768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65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Перегрузка конструктора экземпляра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класса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92523" y="620688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не нулевого начального приближения при работе пустого конструктора экземпляра класса.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762" y="1340768"/>
            <a:ext cx="6790476" cy="53809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29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Перегрузка конструктора экземпляра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класса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92523" y="620688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через стек вызовов реакции на вызов пустого конструктора экземпляра класса.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524" y="1331844"/>
            <a:ext cx="6780952" cy="54095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857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Перегрузка конструктора экземпляра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класса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92523" y="685145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под отладчиком результатов работы конструкторов экземпляров классов с двумя различными сигнатурами.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476" y="1630812"/>
            <a:ext cx="5819048" cy="43904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243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Перегрузка конструктора экземпляра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класса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92523" y="685145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Упрощённый формат записи пустого конструктора экземпляра класса.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011" y="1280373"/>
            <a:ext cx="6395984" cy="54609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Прямоугольник 4"/>
          <p:cNvSpPr/>
          <p:nvPr/>
        </p:nvSpPr>
        <p:spPr>
          <a:xfrm>
            <a:off x="2771800" y="2276872"/>
            <a:ext cx="2592288" cy="2321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76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290578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Инициализация вне класса</a:t>
            </a:r>
          </a:p>
        </p:txBody>
      </p:sp>
    </p:spTree>
    <p:extLst>
      <p:ext uri="{BB962C8B-B14F-4D97-AF65-F5344CB8AC3E}">
        <p14:creationId xmlns:p14="http://schemas.microsoft.com/office/powerpoint/2010/main" val="362159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Инициализация вне класса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92523" y="685145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Если поля класса объявлены как глобальные (публичные), то их можно </a:t>
            </a:r>
            <a:r>
              <a:rPr lang="ru-RU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переинициализировать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вне класса для всех экземпляров.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333" y="1700808"/>
            <a:ext cx="7333333" cy="34285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910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2905780"/>
            <a:ext cx="8928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Тип данных «</a:t>
            </a:r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</a:t>
            </a:r>
            <a:endParaRPr lang="en-US" sz="28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Класс «Объект»</a:t>
            </a:r>
          </a:p>
        </p:txBody>
      </p:sp>
    </p:spTree>
    <p:extLst>
      <p:ext uri="{BB962C8B-B14F-4D97-AF65-F5344CB8AC3E}">
        <p14:creationId xmlns:p14="http://schemas.microsoft.com/office/powerpoint/2010/main" val="418015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Инициализация вне класса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92523" y="685145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Последовательный просмотр такой </a:t>
            </a:r>
            <a:r>
              <a:rPr lang="ru-RU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переинициализации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под отладчиком (начало).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24" y="1667095"/>
            <a:ext cx="7380952" cy="35238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296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Инициализация вне класса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92523" y="685145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Последовательный просмотр такой </a:t>
            </a:r>
            <a:r>
              <a:rPr lang="ru-RU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переинициализации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под отладчиком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(продолжение).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809" y="1719476"/>
            <a:ext cx="7352381" cy="34190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911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290578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Инициализация методом класса</a:t>
            </a:r>
          </a:p>
        </p:txBody>
      </p:sp>
    </p:spTree>
    <p:extLst>
      <p:ext uri="{BB962C8B-B14F-4D97-AF65-F5344CB8AC3E}">
        <p14:creationId xmlns:p14="http://schemas.microsoft.com/office/powerpoint/2010/main" val="100976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Инициализация методом класса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92523" y="548680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Созданный экземпляр можно </a:t>
            </a:r>
            <a:r>
              <a:rPr lang="ru-RU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переинициализировать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позже дополнительным глобальным (публичным) методом класса.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487" y="1199662"/>
            <a:ext cx="6081026" cy="55417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Прямоугольник 4"/>
          <p:cNvSpPr/>
          <p:nvPr/>
        </p:nvSpPr>
        <p:spPr>
          <a:xfrm>
            <a:off x="3216858" y="2060848"/>
            <a:ext cx="2867309" cy="1152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230348" y="4941168"/>
            <a:ext cx="2867309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6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Инициализация методом класса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92523" y="548680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Результат работы метода инициализации, просмотренный под отладчиком.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343" y="1249184"/>
            <a:ext cx="6193313" cy="54921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471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290578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Получение вычислимого значения методом</a:t>
            </a:r>
          </a:p>
        </p:txBody>
      </p:sp>
    </p:spTree>
    <p:extLst>
      <p:ext uri="{BB962C8B-B14F-4D97-AF65-F5344CB8AC3E}">
        <p14:creationId xmlns:p14="http://schemas.microsoft.com/office/powerpoint/2010/main" val="51873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Получение вычислимого значения методом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92523" y="548680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 класса для получения значений, пересчитываемых через сочетание значений полей класса. 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09" y="1273814"/>
            <a:ext cx="6459382" cy="54675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757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Получение вычислимого значения методом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92523" y="548680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Значение, возвращаемое методом, доступно под отладчиком ещё до вычисления в строке кода приложения.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869" y="1264525"/>
            <a:ext cx="6398261" cy="54768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Прямоугольник 4"/>
          <p:cNvSpPr/>
          <p:nvPr/>
        </p:nvSpPr>
        <p:spPr>
          <a:xfrm>
            <a:off x="3216858" y="2276872"/>
            <a:ext cx="4451486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07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Получение вычислимого значения методом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92523" y="685145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Все методы с </a:t>
            </a:r>
            <a:r>
              <a:rPr lang="ru-RU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одностроковым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телом можно сократить посредством применения оператора делегирования.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95" y="1484784"/>
            <a:ext cx="8723809" cy="49523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Прямоугольник 4"/>
          <p:cNvSpPr/>
          <p:nvPr/>
        </p:nvSpPr>
        <p:spPr>
          <a:xfrm>
            <a:off x="2287260" y="2420888"/>
            <a:ext cx="6646644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439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290578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Получение вычислимого значения свойством</a:t>
            </a:r>
          </a:p>
        </p:txBody>
      </p:sp>
    </p:spTree>
    <p:extLst>
      <p:ext uri="{BB962C8B-B14F-4D97-AF65-F5344CB8AC3E}">
        <p14:creationId xmlns:p14="http://schemas.microsoft.com/office/powerpoint/2010/main" val="182619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Тип данных «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</a:t>
            </a:r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92523" y="685145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Статично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«объект» содержит методы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Equals()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</a:t>
            </a:r>
            <a:r>
              <a:rPr lang="en-US" sz="20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ReferenceEquals</a:t>
            </a:r>
            <a:r>
              <a:rPr lang="en-US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2000" dirty="0" smtClean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84" y="1889536"/>
            <a:ext cx="8903063" cy="31537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897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Получение вычислимого значения свойством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92523" y="548680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Некоторые методы, вычисляющие собственные значения экземпляров классов, рационально переводить в категорию свойств.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5" y="1232905"/>
            <a:ext cx="6279647" cy="55084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Прямоугольник 4"/>
          <p:cNvSpPr/>
          <p:nvPr/>
        </p:nvSpPr>
        <p:spPr>
          <a:xfrm>
            <a:off x="3131840" y="1988840"/>
            <a:ext cx="4536504" cy="13675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898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Получение вычислимого значения свойством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92523" y="685145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Значение свойства в отличие от метода обязательно должно быть присвоено переменной соответствующего типа.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303" y="1393031"/>
            <a:ext cx="6087394" cy="5367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Прямоугольник 4"/>
          <p:cNvSpPr/>
          <p:nvPr/>
        </p:nvSpPr>
        <p:spPr>
          <a:xfrm>
            <a:off x="3203848" y="5445224"/>
            <a:ext cx="2088232" cy="2153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202589" y="5013176"/>
            <a:ext cx="208823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87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290578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Суммирование методом</a:t>
            </a:r>
          </a:p>
        </p:txBody>
      </p:sp>
    </p:spTree>
    <p:extLst>
      <p:ext uri="{BB962C8B-B14F-4D97-AF65-F5344CB8AC3E}">
        <p14:creationId xmlns:p14="http://schemas.microsoft.com/office/powerpoint/2010/main" val="272183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Суммирование методом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92523" y="685145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отдельных классов могут потребоваться простые арифметические операции.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390" y="1175119"/>
            <a:ext cx="5917962" cy="55662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557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Суммирование методом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92523" y="620688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операции сложения текущего комплексного числа с некоторым другим, реализованной через метод.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09" y="1422965"/>
            <a:ext cx="5702381" cy="53202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251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290578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Суммирование методом с перегрузкой</a:t>
            </a:r>
          </a:p>
        </p:txBody>
      </p:sp>
    </p:spTree>
    <p:extLst>
      <p:ext uri="{BB962C8B-B14F-4D97-AF65-F5344CB8AC3E}">
        <p14:creationId xmlns:p14="http://schemas.microsoft.com/office/powerpoint/2010/main" val="53915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Суммирование методом с перегрузкой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92523" y="685145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операции суммирования могут участвовать операнды различных типов и в таких ситуациях может потребоваться перегрузка методов.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034" y="3058052"/>
            <a:ext cx="5955932" cy="18111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t="25637" b="6808"/>
          <a:stretch/>
        </p:blipFill>
        <p:spPr>
          <a:xfrm>
            <a:off x="1594034" y="5013176"/>
            <a:ext cx="5955931" cy="17659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1484784"/>
            <a:ext cx="7228571" cy="14190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743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Суммирование методом с перегрузкой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92523" y="685145"/>
            <a:ext cx="86409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сложения не двух комплексных чисел, а текущего комплексного числа с мнимой частью другого комплексного числа (является вещественной величиной).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762" y="1823153"/>
            <a:ext cx="7390476" cy="38380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266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Суммирование методом с перегрузкой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92523" y="685145"/>
            <a:ext cx="86409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Результат такой операции возможен, благодаря перегрузке метода (наличию определения для метода с тем же именем, но с другой сигнатурой).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00" y="2154621"/>
            <a:ext cx="7400000" cy="38666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979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290578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Суммирование оператором</a:t>
            </a:r>
          </a:p>
        </p:txBody>
      </p:sp>
    </p:spTree>
    <p:extLst>
      <p:ext uri="{BB962C8B-B14F-4D97-AF65-F5344CB8AC3E}">
        <p14:creationId xmlns:p14="http://schemas.microsoft.com/office/powerpoint/2010/main" val="283264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Тип данных «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</a:t>
            </a:r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92523" y="685145"/>
            <a:ext cx="86409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Экземпляр класса «объект» поставляет методы:</a:t>
            </a:r>
          </a:p>
          <a:p>
            <a:pPr algn="just"/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Equals();</a:t>
            </a:r>
          </a:p>
          <a:p>
            <a:pPr lvl="1" algn="just"/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GetHashCode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();</a:t>
            </a:r>
          </a:p>
          <a:p>
            <a:pPr lvl="1" algn="just"/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GetType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();</a:t>
            </a:r>
          </a:p>
          <a:p>
            <a:pPr lvl="1" algn="just"/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ToString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57" y="2755074"/>
            <a:ext cx="8714286" cy="39142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222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Суммирование оператором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92523" y="620688"/>
            <a:ext cx="86409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Благодаря возможности перегрузки операторов не обязательно подменять арифметические операции методами. Возможно прямое использование переопределённых операторов для классов.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008" y="1692429"/>
            <a:ext cx="6389983" cy="50292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571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Суммирование оператором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92523" y="685145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Результат работы оператора аналогичен работе метода.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002" y="1204183"/>
            <a:ext cx="6445996" cy="55394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805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290578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Суммирование оператором с перегрузкой</a:t>
            </a:r>
          </a:p>
        </p:txBody>
      </p:sp>
    </p:spTree>
    <p:extLst>
      <p:ext uri="{BB962C8B-B14F-4D97-AF65-F5344CB8AC3E}">
        <p14:creationId xmlns:p14="http://schemas.microsoft.com/office/powerpoint/2010/main" val="390276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Суммирование оператором с перегрузкой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92523" y="685145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операторов так же возможны перегрузки внутри класса.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176" y="1208365"/>
            <a:ext cx="6317648" cy="53931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180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290578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Переопределение унаследованных методов</a:t>
            </a:r>
          </a:p>
        </p:txBody>
      </p:sp>
    </p:spTree>
    <p:extLst>
      <p:ext uri="{BB962C8B-B14F-4D97-AF65-F5344CB8AC3E}">
        <p14:creationId xmlns:p14="http://schemas.microsoft.com/office/powerpoint/2010/main" val="213980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Переопределение унаследованных методов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92523" y="685145"/>
            <a:ext cx="86409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 класса можно задавать строковый формат вывода, не прибегая к созданию новых методов с новыми именами. Можно воспользоваться известным именем известного метода, переопределив его для класса.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812" y="1894708"/>
            <a:ext cx="6752381" cy="20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143" y="4182740"/>
            <a:ext cx="5885714" cy="11904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906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Переопределение унаследованных методов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92523" y="685145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Код взаимодействия с авторским классом получится привычный.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476" y="2132856"/>
            <a:ext cx="6019048" cy="36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776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Переопределение унаследованных методов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92523" y="685145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вывод результата будет соответствовать ожиданиям.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95" y="1268760"/>
            <a:ext cx="8723809" cy="52761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253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Переопределение унаследованных методов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92523" y="685145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Даже если необходима дополнительная обёртка формата </a:t>
            </a:r>
            <a:r>
              <a:rPr lang="ru-RU" sz="2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результата логикой.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57" y="1556792"/>
            <a:ext cx="8454685" cy="50820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434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Тип данных «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</a:t>
            </a:r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92523" y="685145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Безуспешная попытка поиска в интегрированной среде разработки (</a:t>
            </a:r>
            <a:r>
              <a:rPr lang="en-US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какого-либо намёка на класс «Комплексное число».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143" y="2348880"/>
            <a:ext cx="6485714" cy="32285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197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290578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класса в консольном режиме</a:t>
            </a:r>
          </a:p>
        </p:txBody>
      </p:sp>
    </p:spTree>
    <p:extLst>
      <p:ext uri="{BB962C8B-B14F-4D97-AF65-F5344CB8AC3E}">
        <p14:creationId xmlns:p14="http://schemas.microsoft.com/office/powerpoint/2010/main" val="327572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класса в консольном режиме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92523" y="685145"/>
            <a:ext cx="864096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Дурным тоном в программировании считается определение нового класса внутри другого и/или основного.</a:t>
            </a:r>
          </a:p>
          <a:p>
            <a:pPr algn="just"/>
            <a:endParaRPr lang="ru-RU" sz="20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Это сделано для нужд ознакомления с</a:t>
            </a: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объектно-классовой структурой кода.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1700808"/>
            <a:ext cx="2800000" cy="16095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62" y="2636912"/>
            <a:ext cx="5380880" cy="38884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274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5395</TotalTime>
  <Words>1051</Words>
  <Application>Microsoft Office PowerPoint</Application>
  <PresentationFormat>Экран (4:3)</PresentationFormat>
  <Paragraphs>163</Paragraphs>
  <Slides>68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68</vt:i4>
      </vt:variant>
    </vt:vector>
  </HeadingPairs>
  <TitlesOfParts>
    <vt:vector size="72" baseType="lpstr">
      <vt:lpstr>Arial</vt:lpstr>
      <vt:lpstr>Calibri</vt:lpstr>
      <vt:lpstr>Tahoma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Дом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Антон Игоревич Сафронов</dc:creator>
  <cp:lastModifiedBy>Антон Сафронов</cp:lastModifiedBy>
  <cp:revision>492</cp:revision>
  <dcterms:created xsi:type="dcterms:W3CDTF">2016-01-30T16:19:22Z</dcterms:created>
  <dcterms:modified xsi:type="dcterms:W3CDTF">2024-05-12T21:27:41Z</dcterms:modified>
</cp:coreProperties>
</file>