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3" r:id="rId3"/>
    <p:sldId id="304" r:id="rId4"/>
    <p:sldId id="405" r:id="rId5"/>
    <p:sldId id="305" r:id="rId6"/>
    <p:sldId id="409" r:id="rId7"/>
    <p:sldId id="411" r:id="rId8"/>
    <p:sldId id="412" r:id="rId9"/>
    <p:sldId id="413" r:id="rId10"/>
    <p:sldId id="308" r:id="rId11"/>
    <p:sldId id="307" r:id="rId12"/>
    <p:sldId id="309" r:id="rId13"/>
    <p:sldId id="414" r:id="rId14"/>
    <p:sldId id="310" r:id="rId15"/>
    <p:sldId id="415" r:id="rId16"/>
    <p:sldId id="311" r:id="rId17"/>
    <p:sldId id="312" r:id="rId18"/>
    <p:sldId id="313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436" autoAdjust="0"/>
  </p:normalViewPr>
  <p:slideViewPr>
    <p:cSldViewPr>
      <p:cViewPr varScale="1">
        <p:scale>
          <a:sx n="107" d="100"/>
          <a:sy n="107" d="100"/>
        </p:scale>
        <p:origin x="165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23.02.2024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497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23.02.2024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956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23.02.2024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5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23.02.2024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853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23.02.2024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278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23.02.2024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128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23.02.2024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80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23.02.2024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44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23.02.2024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57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23.02.2024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97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23.02.2024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11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52217-20CA-4721-8ADE-2CF43E6C40A4}" type="datetimeFigureOut">
              <a:rPr lang="ru-RU" smtClean="0"/>
              <a:pPr/>
              <a:t>23.02.2024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71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09726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Методы программирования</a:t>
            </a:r>
          </a:p>
          <a:p>
            <a:pPr algn="ctr"/>
            <a:r>
              <a:rPr lang="ru-RU" sz="2800" b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(МП)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8864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Кафедра «Управление и защита информации»</a:t>
            </a:r>
            <a:endParaRPr lang="ru-RU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251520" y="692696"/>
            <a:ext cx="871296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245282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Учебная дисциплина:</a:t>
            </a:r>
            <a:endParaRPr lang="ru-RU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253026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Курс лекций. Раздел «Эргономика ГПИ. Общие положения»</a:t>
            </a:r>
          </a:p>
          <a:p>
            <a:pPr algn="r"/>
            <a:endParaRPr lang="ru-RU" sz="20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Сафронов А.И.</a:t>
            </a:r>
            <a:endParaRPr lang="ru-RU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30932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Москва – 2024 г.</a:t>
            </a:r>
            <a:endParaRPr lang="ru-RU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89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эргономике ГПИ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Подход к формализации эргономики ПО и ГПИ раскрывается посредством следующих параметров и свойств: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Эргономичность: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ru-RU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управляемость,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endParaRPr lang="ru-RU" sz="2000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ru-RU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обслуживаемость,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endParaRPr lang="ru-RU" sz="2000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ru-RU" sz="20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осваиваемость</a:t>
            </a:r>
            <a:r>
              <a:rPr lang="ru-RU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endParaRPr lang="ru-RU" sz="2000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ru-RU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обитаемость.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283968" y="2348880"/>
            <a:ext cx="43204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настоящий момент – не числовые критерии, но с внутренними численными качественными показателями.</a:t>
            </a:r>
          </a:p>
        </p:txBody>
      </p:sp>
    </p:spTree>
    <p:extLst>
      <p:ext uri="{BB962C8B-B14F-4D97-AF65-F5344CB8AC3E}">
        <p14:creationId xmlns:p14="http://schemas.microsoft.com/office/powerpoint/2010/main" val="428579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эргономике ГПИ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Человеческие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факторы всесторонне проявляются и фикси­руются в такой целостной эргономической характеристике СЧМ, как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эргономичность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Эргономичность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свойство тех­ники изменять эффективность трудовой деятельности в СЧМ в зависимости от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степени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её </a:t>
            </a:r>
            <a:r>
              <a:rPr lang="ru-RU" sz="20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соответствия</a:t>
            </a:r>
          </a:p>
          <a:p>
            <a:pPr algn="just"/>
            <a:endParaRPr lang="ru-RU" sz="2000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физическим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биологи­ческим, </a:t>
            </a:r>
          </a:p>
          <a:p>
            <a:pPr lvl="1"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психическим</a:t>
            </a:r>
          </a:p>
          <a:p>
            <a:pPr algn="just"/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свойствам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человека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Эргономичность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формируется на базе таких свойств техники, как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управляемость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обслуживаемость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sz="2000" u="sng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осваиваемость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обитаемость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168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эргономике ГПИ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i="1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Управляемость</a:t>
            </a:r>
            <a:r>
              <a:rPr lang="ru-RU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свойство техники изменять эффектив­ность выполнения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человеком основной и вспомогательной рабо­ты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 обеспечении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необходимых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технологических операций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над предметом труда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7174" name="Picture 6" descr="https://technologieradar.de/storage/6802/mensch-maschine-interaktion-fotolia-chombosan-98047967-1_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76872"/>
            <a:ext cx="6170149" cy="3739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85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эргономике ГПИ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i="1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Обслуживаемость</a:t>
            </a:r>
            <a:r>
              <a:rPr lang="ru-RU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свойство техники изменять эффек­тивность выполнения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человеком трудовых операций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 приве­дению техники в состояние готовности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к функционированию и поддержанию этого состояния во времени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7170" name="Picture 2" descr="https://elangal.ru/upload/iblock/40d/40d5dcde4c768825536e7f4508ceaf1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23" y="2823623"/>
            <a:ext cx="3832983" cy="255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avrorra.com/wp-content/uploads/2019/09/post_5d68a35e0995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527" y="2780928"/>
            <a:ext cx="3888432" cy="263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20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эргономике ГПИ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i="1" u="sng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Осваиваемость</a:t>
            </a:r>
            <a:r>
              <a:rPr lang="ru-RU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свойство,</a:t>
            </a:r>
            <a:r>
              <a:rPr lang="ru-RU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характеризующее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эффективность приспособ­ления техники к быстрому и качественному овладению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ею об­служивающим и управляющим персоналом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10242" name="Picture 2" descr="https://www.wikihow.com/images_en/thumb/c/c9/Learn-Many-Chords-on-Piano-Using-Two-Shapes-and-the-Numbers-1-to-5-Step-18.jpg/v4-1200px-Learn-Many-Chords-on-Piano-Using-Two-Shapes-and-the-Numbers-1-to-5-Step-1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573016"/>
            <a:ext cx="3952591" cy="296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unigrant.ru/wp-content/uploads/2022/06/grant-na-razrabotky-programmnogo-obespecheniya-2022-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16832"/>
            <a:ext cx="5400600" cy="303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71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эргономике ГПИ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i="1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Обитаемость</a:t>
            </a:r>
            <a:r>
              <a:rPr lang="ru-RU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эргономическое свойство техники, при­ближающее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условия её функционирования к оптимальным био­логическим параметрам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внешней среды, при которых работаю­щему человеку обеспечивается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нормальное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развитие,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хорошее здоровье, </a:t>
            </a:r>
          </a:p>
          <a:p>
            <a:pPr lvl="1"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высокая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работоспособность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8194" name="Picture 2" descr="https://i.pinimg.com/originals/10/a7/e1/10a7e11116748ed7ed677aa2f2974f2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708920"/>
            <a:ext cx="3868186" cy="3822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mybasicllc.com/wp-content/uploads/2020/10/gear-vr-virtual-reality-samsung.0.1505426113.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42" y="3573016"/>
            <a:ext cx="4403217" cy="2935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52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эргономике ГПИ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Качественными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показателями эргономичности  являются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1) </a:t>
            </a:r>
            <a:r>
              <a:rPr lang="ru-RU" sz="20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области управляемости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среднее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время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или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коэффициент занятости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человека-оператора выполнением определенной единицы технологиче­ского процесса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lvl="1"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вероятность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выполнения человеком-оператором еди­ницы технологического процесса с заданным качеством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lvl="1"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производительность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(норма времени на единицу труда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6444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эргономике ГПИ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Качественными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показателями эргономичности  являются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2)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 уровню обслуживаемости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среднее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оперативное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время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занятия человека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подго­товкой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техники к её применению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lvl="1"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среднее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оперативное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время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занятостью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восстановле­нием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или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профилактикой / диагностикой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техники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7205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эргономике ГПИ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Качественными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показателями эргономичности  являются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3)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 степени </a:t>
            </a:r>
            <a:r>
              <a:rPr lang="ru-RU" sz="2000" u="sng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осваиваемости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среднее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календарное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время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профессиональной подго­товки человека-оператора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lvl="1"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уровень квалификации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человека, необходимый для обслуживания техники.</a:t>
            </a:r>
          </a:p>
        </p:txBody>
      </p:sp>
    </p:spTree>
    <p:extLst>
      <p:ext uri="{BB962C8B-B14F-4D97-AF65-F5344CB8AC3E}">
        <p14:creationId xmlns:p14="http://schemas.microsoft.com/office/powerpoint/2010/main" val="216730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эргономике ГПИ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рассматривает СЧМ как сложное функцио­нирующее целое, в котором ведущая роль принадлежит челове­ку.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Человека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работающего с помощью машины, принято назы­вать </a:t>
            </a:r>
            <a:r>
              <a:rPr lang="ru-RU" sz="2000" b="1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оператором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рассматривает технический и человеческий ас­пекты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неразрывной связи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Сочетание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способностей человека и возможностей машины существенно повышает эффективность функционирования СЧМ.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24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эргономике ГПИ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Решение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прикладных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про­блем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эргономики предполагает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движение одновременно в двух </a:t>
            </a:r>
            <a:r>
              <a:rPr lang="ru-RU" sz="20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направлениях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требований человека к машине и условиям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её функционирования;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требований машины и условий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её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функционирования к человеку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u="sng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u="sng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u="sng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Оптимальные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реше­ния </a:t>
            </a:r>
            <a:r>
              <a:rPr lang="ru-RU" sz="20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находятся на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пересечении этих направлений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80928"/>
            <a:ext cx="1656184" cy="1665385"/>
          </a:xfrm>
          <a:prstGeom prst="rect">
            <a:avLst/>
          </a:prstGeom>
        </p:spPr>
      </p:pic>
      <p:cxnSp>
        <p:nvCxnSpPr>
          <p:cNvPr id="4" name="Прямая со стрелкой 3"/>
          <p:cNvCxnSpPr/>
          <p:nvPr/>
        </p:nvCxnSpPr>
        <p:spPr>
          <a:xfrm flipV="1">
            <a:off x="3923928" y="2852936"/>
            <a:ext cx="720080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>
            <a:off x="4067944" y="3326118"/>
            <a:ext cx="260412" cy="1028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58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эргономике ГПИ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решает задачи рациональной организа­ции деятельности людей в СЧМ, целесообразного распределе­ния функций между человеком и машиной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изучает опре­деленные свойства СЧМ, получившие название </a:t>
            </a:r>
            <a:r>
              <a:rPr lang="ru-RU" sz="20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человеческих факторов</a:t>
            </a:r>
            <a:r>
              <a:rPr lang="ru-RU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https://slideplayer.com/slide/12669436/76/images/11/There+are+two+main+activities+that+we+will+be+discussing%3A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29" t="14437" r="5582" b="4189"/>
          <a:stretch/>
        </p:blipFill>
        <p:spPr bwMode="auto">
          <a:xfrm>
            <a:off x="1691680" y="2852936"/>
            <a:ext cx="5749026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29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эргономике ГПИ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Человеческие факторы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представляют собой интегральные характери­стики связи человека и машины, проявляющиеся в конкретных условиях их взаимодействия при функционировании системы.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Важным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факто­ром является эргономика рабочего места пользовате­ля при работе с компьютером. </a:t>
            </a:r>
          </a:p>
        </p:txBody>
      </p:sp>
      <p:pic>
        <p:nvPicPr>
          <p:cNvPr id="2050" name="Picture 2" descr="https://topuch.com/issledovanie-poluchennoj-modeli-49/4996_html_2d063f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708920"/>
            <a:ext cx="4896544" cy="3988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39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эргономике ГПИ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Знание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человеческих факторов позволяет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формулировать требования 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just"/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профессиональному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отбору и обучению персонала,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074" name="Picture 2" descr="https://deepp.ru/wp-content/uploads/unnamed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94"/>
          <a:stretch/>
        </p:blipFill>
        <p:spPr bwMode="auto">
          <a:xfrm>
            <a:off x="323528" y="2132856"/>
            <a:ext cx="4625546" cy="272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digitallearn.xebiaacademyglobal.com/theme/remui/pix/landing/Illustration_indust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003" y="3553837"/>
            <a:ext cx="4447084" cy="315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71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эргономике ГПИ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Знание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человеческих факторов позволяет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формулировать требования 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just"/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тех­ническим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средствам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подготовки персонала (тренажёрам),</a:t>
            </a:r>
          </a:p>
        </p:txBody>
      </p:sp>
      <p:pic>
        <p:nvPicPr>
          <p:cNvPr id="4098" name="Picture 2" descr="https://mikeovcc.files.wordpress.com/2016/10/dpa_pushback_simula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704" y="2204864"/>
            <a:ext cx="6554592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49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эргономике ГПИ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Знание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человеческих факторов позволяет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формулировать требования 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just"/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согласованию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внешних средств трудовой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деятельности,</a:t>
            </a:r>
          </a:p>
        </p:txBody>
      </p:sp>
      <p:pic>
        <p:nvPicPr>
          <p:cNvPr id="5122" name="Picture 2" descr="https://cf3.ppt-online.org/files3/slide/r/rW0vKJYweOSaC8Pm9oinxt6q3NyfQjZIzclUbp/slide-1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6" t="18727" r="5502" b="11292"/>
          <a:stretch/>
        </p:blipFill>
        <p:spPr bwMode="auto">
          <a:xfrm>
            <a:off x="971600" y="2204864"/>
            <a:ext cx="7200800" cy="4260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11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эргономике ГПИ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Знание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человеческих факторов позволяет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формулировать требования 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just"/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согласованию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способов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осуществления трудовой деятельности. </a:t>
            </a:r>
          </a:p>
        </p:txBody>
      </p:sp>
      <p:pic>
        <p:nvPicPr>
          <p:cNvPr id="6146" name="Picture 2" descr="https://catherineasquithgallery.com/uploads/posts/2021-02/1613545553_224-p-kartinki-na-belom-fone-dlya-prezentatsii-25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76872"/>
            <a:ext cx="5250323" cy="3937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56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3048</TotalTime>
  <Words>632</Words>
  <Application>Microsoft Office PowerPoint</Application>
  <PresentationFormat>Экран (4:3)</PresentationFormat>
  <Paragraphs>116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Tahoma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Дом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Антон Игоревич Сафронов</dc:creator>
  <cp:lastModifiedBy>Антон Сафронов</cp:lastModifiedBy>
  <cp:revision>263</cp:revision>
  <dcterms:created xsi:type="dcterms:W3CDTF">2016-01-30T16:19:22Z</dcterms:created>
  <dcterms:modified xsi:type="dcterms:W3CDTF">2024-02-22T22:20:06Z</dcterms:modified>
</cp:coreProperties>
</file>