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sldIdLst>
    <p:sldId id="256" r:id="rId2"/>
    <p:sldId id="537" r:id="rId3"/>
    <p:sldId id="485" r:id="rId4"/>
    <p:sldId id="488" r:id="rId5"/>
    <p:sldId id="489" r:id="rId6"/>
    <p:sldId id="490" r:id="rId7"/>
    <p:sldId id="491" r:id="rId8"/>
    <p:sldId id="492" r:id="rId9"/>
    <p:sldId id="493" r:id="rId10"/>
    <p:sldId id="545" r:id="rId11"/>
    <p:sldId id="546" r:id="rId12"/>
    <p:sldId id="552" r:id="rId13"/>
    <p:sldId id="555" r:id="rId14"/>
    <p:sldId id="559" r:id="rId15"/>
    <p:sldId id="560" r:id="rId16"/>
    <p:sldId id="558" r:id="rId17"/>
    <p:sldId id="557" r:id="rId18"/>
    <p:sldId id="561" r:id="rId19"/>
    <p:sldId id="562" r:id="rId20"/>
    <p:sldId id="563" r:id="rId21"/>
    <p:sldId id="564" r:id="rId22"/>
    <p:sldId id="565" r:id="rId23"/>
    <p:sldId id="566" r:id="rId24"/>
    <p:sldId id="567" r:id="rId25"/>
    <p:sldId id="568" r:id="rId26"/>
    <p:sldId id="569" r:id="rId27"/>
    <p:sldId id="570" r:id="rId28"/>
    <p:sldId id="571" r:id="rId29"/>
    <p:sldId id="572" r:id="rId30"/>
    <p:sldId id="573" r:id="rId31"/>
    <p:sldId id="574" r:id="rId32"/>
    <p:sldId id="577" r:id="rId33"/>
    <p:sldId id="575" r:id="rId34"/>
    <p:sldId id="591" r:id="rId35"/>
    <p:sldId id="578" r:id="rId36"/>
    <p:sldId id="579" r:id="rId37"/>
    <p:sldId id="580" r:id="rId38"/>
    <p:sldId id="581" r:id="rId39"/>
    <p:sldId id="582" r:id="rId40"/>
    <p:sldId id="583" r:id="rId41"/>
    <p:sldId id="584" r:id="rId42"/>
    <p:sldId id="585" r:id="rId43"/>
    <p:sldId id="592" r:id="rId44"/>
    <p:sldId id="593" r:id="rId45"/>
    <p:sldId id="594" r:id="rId46"/>
    <p:sldId id="595" r:id="rId47"/>
    <p:sldId id="556" r:id="rId48"/>
    <p:sldId id="553" r:id="rId49"/>
    <p:sldId id="554" r:id="rId50"/>
    <p:sldId id="586" r:id="rId51"/>
    <p:sldId id="587" r:id="rId52"/>
    <p:sldId id="588" r:id="rId53"/>
    <p:sldId id="589" r:id="rId54"/>
    <p:sldId id="590" r:id="rId55"/>
    <p:sldId id="596" r:id="rId56"/>
    <p:sldId id="597" r:id="rId57"/>
    <p:sldId id="598" r:id="rId58"/>
    <p:sldId id="599" r:id="rId59"/>
    <p:sldId id="600" r:id="rId60"/>
    <p:sldId id="601" r:id="rId61"/>
    <p:sldId id="602" r:id="rId62"/>
    <p:sldId id="603" r:id="rId63"/>
    <p:sldId id="604" r:id="rId64"/>
    <p:sldId id="605" r:id="rId65"/>
    <p:sldId id="606" r:id="rId66"/>
    <p:sldId id="607" r:id="rId67"/>
    <p:sldId id="608" r:id="rId68"/>
    <p:sldId id="609" r:id="rId69"/>
    <p:sldId id="610" r:id="rId70"/>
    <p:sldId id="611" r:id="rId71"/>
    <p:sldId id="612" r:id="rId72"/>
    <p:sldId id="613" r:id="rId73"/>
    <p:sldId id="614" r:id="rId74"/>
    <p:sldId id="615" r:id="rId7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7436" autoAdjust="0"/>
  </p:normalViewPr>
  <p:slideViewPr>
    <p:cSldViewPr>
      <p:cViewPr varScale="1">
        <p:scale>
          <a:sx n="107" d="100"/>
          <a:sy n="107" d="100"/>
        </p:scale>
        <p:origin x="161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A419F6-AE99-4B84-BE34-A4D1567B70F6}" type="datetimeFigureOut">
              <a:rPr lang="ru-RU" smtClean="0"/>
              <a:t>10.03.2024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E8626-DCF0-45C1-AC85-63E0B6034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952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10.03.2024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497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10.03.2024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956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10.03.2024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5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10.03.2024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853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10.03.2024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278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10.03.2024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128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10.03.2024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80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10.03.2024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44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10.03.2024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57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10.03.2024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97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10.03.2024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11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52217-20CA-4721-8ADE-2CF43E6C40A4}" type="datetimeFigureOut">
              <a:rPr lang="ru-RU" smtClean="0"/>
              <a:pPr/>
              <a:t>10.03.2024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71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4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8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8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09726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Методы программирования</a:t>
            </a:r>
          </a:p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(МП)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8864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Кафедра «Управление и защита информации»</a:t>
            </a:r>
            <a:endParaRPr lang="ru-RU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251520" y="692696"/>
            <a:ext cx="871296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245282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Учебная дисциплина:</a:t>
            </a:r>
            <a:endParaRPr lang="ru-RU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253026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Курс лекций. Раздел </a:t>
            </a:r>
            <a:r>
              <a:rPr lang="ru-RU" sz="2000" b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«Конструирование ГПИ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меню»</a:t>
            </a:r>
          </a:p>
          <a:p>
            <a:pPr algn="r"/>
            <a:endParaRPr lang="ru-RU" sz="20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Сафронов А.И.</a:t>
            </a:r>
            <a:endParaRPr lang="ru-RU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30932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Москва – 2024 г.</a:t>
            </a:r>
            <a:endParaRPr lang="ru-RU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89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18" y="1875910"/>
            <a:ext cx="7948914" cy="47214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107504" y="188640"/>
            <a:ext cx="89289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Отрисовка</a:t>
            </a:r>
            <a:r>
              <a:rPr lang="en-US" sz="2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стирание текста на экранной форме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различаются левая, правая </a:t>
            </a:r>
          </a:p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остальные кнопки мыши (колесо)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195736" y="4797152"/>
            <a:ext cx="1728192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051720" y="3789040"/>
            <a:ext cx="259228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2051720" y="3501007"/>
            <a:ext cx="1224136" cy="1440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06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Отрисовка</a:t>
            </a:r>
            <a:r>
              <a:rPr lang="en-US" sz="2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стирание текста на экранной форме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различные изменения устойчивого состояния </a:t>
            </a:r>
          </a:p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экранной формы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669529"/>
            <a:ext cx="3543300" cy="2695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1669529"/>
            <a:ext cx="3543300" cy="2695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9420" y="3901777"/>
            <a:ext cx="3543300" cy="2695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349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2564904"/>
            <a:ext cx="8928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Жизненный цикл графики интерфейсного элемента управления (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7789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Жизненный цикл графики элемента управления</a:t>
            </a: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701172"/>
            <a:ext cx="4464496" cy="60571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2276872"/>
            <a:ext cx="3543300" cy="2695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1" name="Прямая соединительная линия 20"/>
          <p:cNvCxnSpPr/>
          <p:nvPr/>
        </p:nvCxnSpPr>
        <p:spPr>
          <a:xfrm>
            <a:off x="6948264" y="1844824"/>
            <a:ext cx="0" cy="180020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4932040" y="3645024"/>
            <a:ext cx="4104456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 24"/>
          <p:cNvSpPr/>
          <p:nvPr/>
        </p:nvSpPr>
        <p:spPr>
          <a:xfrm>
            <a:off x="4917050" y="1378677"/>
            <a:ext cx="39734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Левая кнопка мыши: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5292080" y="2946884"/>
            <a:ext cx="14401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Текст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7092280" y="2946884"/>
            <a:ext cx="14401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Эллипс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6228184" y="4021779"/>
            <a:ext cx="14401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Линия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68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Жизненный цикл графики элемента управления</a:t>
            </a: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701172"/>
            <a:ext cx="4464496" cy="60571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2276872"/>
            <a:ext cx="3543300" cy="2695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5" name="Прямоугольник 24"/>
          <p:cNvSpPr/>
          <p:nvPr/>
        </p:nvSpPr>
        <p:spPr>
          <a:xfrm>
            <a:off x="4917050" y="1378677"/>
            <a:ext cx="39734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Правая кнопка мыши: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5148064" y="3424604"/>
            <a:ext cx="3543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Прямоугольник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05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Жизненный цикл графики элемента управления</a:t>
            </a: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701172"/>
            <a:ext cx="4464496" cy="60571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2276872"/>
            <a:ext cx="3543300" cy="2695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5" name="Прямоугольник 24"/>
          <p:cNvSpPr/>
          <p:nvPr/>
        </p:nvSpPr>
        <p:spPr>
          <a:xfrm>
            <a:off x="4917050" y="1378677"/>
            <a:ext cx="39734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Другие кнопки мыши: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5148064" y="3424604"/>
            <a:ext cx="3543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Очистка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96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Жизненный цикл графики элемента управления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изменение размеров экранной формы без учёта </a:t>
            </a:r>
          </a:p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перерисовки графических объектов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978" y="3933056"/>
            <a:ext cx="1162050" cy="533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4941168"/>
            <a:ext cx="2524125" cy="1676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1614756"/>
            <a:ext cx="2744955" cy="20882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6" name="Picture 2" descr="https://cdn-icons-png.flaticon.com/512/11067/1106726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828292" y="3390789"/>
            <a:ext cx="624398" cy="62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Прямая со стрелкой 10"/>
          <p:cNvCxnSpPr/>
          <p:nvPr/>
        </p:nvCxnSpPr>
        <p:spPr>
          <a:xfrm flipH="1" flipV="1">
            <a:off x="971600" y="2071097"/>
            <a:ext cx="1856692" cy="13196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https://cdn-icons-png.flaticon.com/512/11067/1106726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781829" y="4154257"/>
            <a:ext cx="624398" cy="62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Прямая со стрелкой 14"/>
          <p:cNvCxnSpPr/>
          <p:nvPr/>
        </p:nvCxnSpPr>
        <p:spPr>
          <a:xfrm>
            <a:off x="5415443" y="4725144"/>
            <a:ext cx="524709" cy="4320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3452690" y="1567048"/>
            <a:ext cx="515560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Вывод по ситуации:</a:t>
            </a:r>
          </a:p>
          <a:p>
            <a:pPr algn="just"/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необходима перерисовка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98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Жизненный цикл графики элемента управления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варианты сокращения количества строк кода, </a:t>
            </a:r>
          </a:p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приходящихся на конструктор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844824"/>
            <a:ext cx="4027142" cy="15121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169" y="5157192"/>
            <a:ext cx="5730647" cy="3600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6" name="Прямая со стрелкой 15"/>
          <p:cNvCxnSpPr/>
          <p:nvPr/>
        </p:nvCxnSpPr>
        <p:spPr>
          <a:xfrm>
            <a:off x="737407" y="3212976"/>
            <a:ext cx="2466441" cy="20162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10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Жизненный цикл графики элемента управления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ввод логических признаков, необходимых для фиксации различаемых состояний графики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b="13750"/>
          <a:stretch/>
        </p:blipFill>
        <p:spPr>
          <a:xfrm>
            <a:off x="2123728" y="2636912"/>
            <a:ext cx="4893708" cy="15841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883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Жизненный цикл графики элемента управления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701172"/>
            <a:ext cx="4027378" cy="54641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1988840"/>
            <a:ext cx="4425899" cy="37444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Прямоугольник 6"/>
          <p:cNvSpPr/>
          <p:nvPr/>
        </p:nvSpPr>
        <p:spPr>
          <a:xfrm>
            <a:off x="4716015" y="2276872"/>
            <a:ext cx="4209875" cy="3024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506139" y="2204864"/>
            <a:ext cx="3705821" cy="34563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477163" y="757153"/>
            <a:ext cx="444872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Вся обработка графики покинула обработчик «щелчка» кнопкой мыши по экранной форме:</a:t>
            </a:r>
            <a:endParaRPr lang="en-US" sz="2000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53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290578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Настройка элементов графики</a:t>
            </a:r>
          </a:p>
        </p:txBody>
      </p:sp>
    </p:spTree>
    <p:extLst>
      <p:ext uri="{BB962C8B-B14F-4D97-AF65-F5344CB8AC3E}">
        <p14:creationId xmlns:p14="http://schemas.microsoft.com/office/powerpoint/2010/main" val="98923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Жизненный цикл графики элемента управления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701172"/>
            <a:ext cx="4027378" cy="54641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1988840"/>
            <a:ext cx="4425899" cy="37444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Прямоугольник 6"/>
          <p:cNvSpPr/>
          <p:nvPr/>
        </p:nvSpPr>
        <p:spPr>
          <a:xfrm>
            <a:off x="4722983" y="5373216"/>
            <a:ext cx="1073153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477163" y="757153"/>
            <a:ext cx="444872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обработки графики создан новый </a:t>
            </a:r>
            <a:r>
              <a:rPr lang="ru-RU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нетипизированный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(пустой) метод:</a:t>
            </a:r>
            <a:endParaRPr lang="en-US" sz="2000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Стрелка вниз 2"/>
          <p:cNvSpPr/>
          <p:nvPr/>
        </p:nvSpPr>
        <p:spPr>
          <a:xfrm>
            <a:off x="6084168" y="5373216"/>
            <a:ext cx="720080" cy="1224136"/>
          </a:xfrm>
          <a:prstGeom prst="down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26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Жизненный цикл графики элемента управления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840789"/>
            <a:ext cx="4257143" cy="48285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19" y="1205228"/>
            <a:ext cx="4027378" cy="54641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Прямоугольник 11"/>
          <p:cNvSpPr/>
          <p:nvPr/>
        </p:nvSpPr>
        <p:spPr>
          <a:xfrm>
            <a:off x="412297" y="1502013"/>
            <a:ext cx="3151591" cy="12451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4932040" y="2200829"/>
            <a:ext cx="3897103" cy="1656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467545" y="6275537"/>
            <a:ext cx="1008112" cy="237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4928810" y="6233277"/>
            <a:ext cx="1227366" cy="237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1043608" y="5675773"/>
            <a:ext cx="1368152" cy="2370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4928774" y="4018054"/>
            <a:ext cx="1875474" cy="2370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4572000" y="1012628"/>
            <a:ext cx="42571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Важно!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Очистка теперь будет производиться в любом случае.</a:t>
            </a:r>
          </a:p>
        </p:txBody>
      </p:sp>
    </p:spTree>
    <p:extLst>
      <p:ext uri="{BB962C8B-B14F-4D97-AF65-F5344CB8AC3E}">
        <p14:creationId xmlns:p14="http://schemas.microsoft.com/office/powerpoint/2010/main" val="388700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Жизненный цикл графики элемента управления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323528" y="620688"/>
            <a:ext cx="84249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 возникновении необходимости в </a:t>
            </a:r>
            <a:r>
              <a:rPr lang="ru-RU" sz="20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отрисовке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различные, ранее </a:t>
            </a:r>
            <a:r>
              <a:rPr lang="ru-RU" sz="20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отрисованные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фигуры снова будут </a:t>
            </a:r>
          </a:p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появляться на своих местах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290" y="2297786"/>
            <a:ext cx="6307420" cy="29284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9" name="Прямоугольник 18"/>
          <p:cNvSpPr/>
          <p:nvPr/>
        </p:nvSpPr>
        <p:spPr>
          <a:xfrm>
            <a:off x="1799690" y="4653136"/>
            <a:ext cx="1692189" cy="309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1907704" y="3222177"/>
            <a:ext cx="2520279" cy="296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 вниз 20"/>
          <p:cNvSpPr/>
          <p:nvPr/>
        </p:nvSpPr>
        <p:spPr>
          <a:xfrm>
            <a:off x="3648950" y="3573016"/>
            <a:ext cx="720080" cy="648072"/>
          </a:xfrm>
          <a:prstGeom prst="down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83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Жизненный цикл графики элемента управления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323528" y="620688"/>
            <a:ext cx="84249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изменение размеров экранной формы с учётом </a:t>
            </a:r>
          </a:p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перерисовки графических объектов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57" y="1484784"/>
            <a:ext cx="3543300" cy="2695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4669242"/>
            <a:ext cx="1162050" cy="523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288" y="5589240"/>
            <a:ext cx="1457325" cy="923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2" descr="https://cdn-icons-png.flaticon.com/512/11067/1106726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572558" y="3868160"/>
            <a:ext cx="624398" cy="62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s://cdn-icons-png.flaticon.com/512/11067/1106726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637875" y="4931179"/>
            <a:ext cx="624398" cy="62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Прямая со стрелкой 12"/>
          <p:cNvCxnSpPr/>
          <p:nvPr/>
        </p:nvCxnSpPr>
        <p:spPr>
          <a:xfrm flipH="1" flipV="1">
            <a:off x="1043608" y="2060848"/>
            <a:ext cx="2528950" cy="18285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6300192" y="5554416"/>
            <a:ext cx="524709" cy="4320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02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290578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Относительная </a:t>
            </a:r>
            <a:r>
              <a:rPr lang="ru-RU" sz="28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отрисовка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графики</a:t>
            </a:r>
          </a:p>
        </p:txBody>
      </p:sp>
    </p:spTree>
    <p:extLst>
      <p:ext uri="{BB962C8B-B14F-4D97-AF65-F5344CB8AC3E}">
        <p14:creationId xmlns:p14="http://schemas.microsoft.com/office/powerpoint/2010/main" val="179668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Относительная </a:t>
            </a:r>
            <a:r>
              <a:rPr lang="ru-RU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отрисовка</a:t>
            </a:r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графики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формирование представления о точках привязки</a:t>
            </a:r>
          </a:p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(руководство «чистыми» параметрами экранной формы)</a:t>
            </a:r>
            <a:endParaRPr lang="en-US" sz="20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293" y="1844824"/>
            <a:ext cx="4259413" cy="32403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Прямоугольник 6"/>
          <p:cNvSpPr/>
          <p:nvPr/>
        </p:nvSpPr>
        <p:spPr>
          <a:xfrm>
            <a:off x="6701706" y="5085184"/>
            <a:ext cx="2131777" cy="50405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6593694" y="4977172"/>
            <a:ext cx="216024" cy="216024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7209532" y="4685074"/>
            <a:ext cx="12241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rWidth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369558" y="5137157"/>
            <a:ext cx="12241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rHeight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" name="Прямая со стрелкой 11"/>
          <p:cNvCxnSpPr/>
          <p:nvPr/>
        </p:nvCxnSpPr>
        <p:spPr>
          <a:xfrm flipV="1">
            <a:off x="6701706" y="5093986"/>
            <a:ext cx="0" cy="999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5550978" y="6093296"/>
            <a:ext cx="22267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(Width,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Height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110145" y="3264949"/>
            <a:ext cx="12241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Height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959931" y="1372706"/>
            <a:ext cx="12241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Width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24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Относительная </a:t>
            </a:r>
            <a:r>
              <a:rPr lang="ru-RU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отрисовка</a:t>
            </a:r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графики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формирование представления о точках привязки</a:t>
            </a:r>
          </a:p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(смещение на ширину и высоту прямоугольной области)</a:t>
            </a:r>
            <a:endParaRPr lang="en-US" sz="20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293" y="1844824"/>
            <a:ext cx="4259413" cy="32403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Прямоугольник 6"/>
          <p:cNvSpPr/>
          <p:nvPr/>
        </p:nvSpPr>
        <p:spPr>
          <a:xfrm>
            <a:off x="4600463" y="4613066"/>
            <a:ext cx="2131777" cy="50405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4492451" y="4505054"/>
            <a:ext cx="216024" cy="216024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108289" y="4212956"/>
            <a:ext cx="12241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rWidth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268315" y="4665039"/>
            <a:ext cx="12241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rHeight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" name="Прямая со стрелкой 11"/>
          <p:cNvCxnSpPr/>
          <p:nvPr/>
        </p:nvCxnSpPr>
        <p:spPr>
          <a:xfrm flipV="1">
            <a:off x="4600463" y="4621868"/>
            <a:ext cx="0" cy="999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2195736" y="5621178"/>
            <a:ext cx="48965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(Width - </a:t>
            </a:r>
            <a:r>
              <a:rPr lang="en-US" sz="20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rWidth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Height - </a:t>
            </a:r>
            <a:r>
              <a:rPr lang="en-US" sz="20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rHeight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110145" y="3264949"/>
            <a:ext cx="12241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Height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959931" y="1372706"/>
            <a:ext cx="12241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Width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05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Относительная </a:t>
            </a:r>
            <a:r>
              <a:rPr lang="ru-RU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отрисовка</a:t>
            </a:r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графики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формирование представления о точках привязки</a:t>
            </a:r>
          </a:p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(смещение на ширину и высоту прямоугольной </a:t>
            </a:r>
          </a:p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области с отступом от границ экранной формы)</a:t>
            </a:r>
            <a:endParaRPr lang="en-US" sz="20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293" y="2204864"/>
            <a:ext cx="4259413" cy="32403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Прямоугольник 6"/>
          <p:cNvSpPr/>
          <p:nvPr/>
        </p:nvSpPr>
        <p:spPr>
          <a:xfrm>
            <a:off x="4384439" y="4765214"/>
            <a:ext cx="2131777" cy="50405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4276427" y="4657202"/>
            <a:ext cx="216024" cy="216024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892265" y="4365104"/>
            <a:ext cx="12241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rWidth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052291" y="4817187"/>
            <a:ext cx="12241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rHeight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" name="Прямая со стрелкой 11"/>
          <p:cNvCxnSpPr>
            <a:stCxn id="14" idx="0"/>
          </p:cNvCxnSpPr>
          <p:nvPr/>
        </p:nvCxnSpPr>
        <p:spPr>
          <a:xfrm flipH="1" flipV="1">
            <a:off x="4384439" y="4774016"/>
            <a:ext cx="7541" cy="15672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1475656" y="6341258"/>
            <a:ext cx="58326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(Width - </a:t>
            </a:r>
            <a:r>
              <a:rPr lang="en-US" sz="20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rWidth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- 30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Height - </a:t>
            </a:r>
            <a:r>
              <a:rPr lang="en-US" sz="20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rHeight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- 50)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" name="Прямая со стрелкой 2"/>
          <p:cNvCxnSpPr/>
          <p:nvPr/>
        </p:nvCxnSpPr>
        <p:spPr>
          <a:xfrm>
            <a:off x="6516216" y="5269270"/>
            <a:ext cx="0" cy="247962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6516216" y="5269270"/>
            <a:ext cx="185490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6660232" y="5045114"/>
            <a:ext cx="539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30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6246610" y="5433339"/>
            <a:ext cx="539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50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959931" y="1732746"/>
            <a:ext cx="12241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Width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110145" y="3624989"/>
            <a:ext cx="12241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Height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46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Относительная </a:t>
            </a:r>
            <a:r>
              <a:rPr lang="ru-RU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отрисовка</a:t>
            </a:r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графики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ширина и высота прямоугольной области обосабливается </a:t>
            </a:r>
          </a:p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переменные для удобства использования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480011"/>
            <a:ext cx="3876875" cy="43972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310" y="1480011"/>
            <a:ext cx="4078154" cy="51173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Прямоугольник 17"/>
          <p:cNvSpPr/>
          <p:nvPr/>
        </p:nvSpPr>
        <p:spPr>
          <a:xfrm>
            <a:off x="3491881" y="2924944"/>
            <a:ext cx="648072" cy="296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5030350" y="2492896"/>
            <a:ext cx="2448272" cy="296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7046574" y="3645233"/>
            <a:ext cx="1368152" cy="2158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6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Относительная </a:t>
            </a:r>
            <a:r>
              <a:rPr lang="ru-RU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отрисовка</a:t>
            </a:r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графики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переход от абсолютной </a:t>
            </a:r>
            <a:r>
              <a:rPr lang="ru-RU" sz="20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отрисовки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к относительной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3789040"/>
            <a:ext cx="3543300" cy="2695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484784"/>
            <a:ext cx="3543300" cy="2695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2" name="Прямая со стрелкой 11"/>
          <p:cNvCxnSpPr/>
          <p:nvPr/>
        </p:nvCxnSpPr>
        <p:spPr>
          <a:xfrm>
            <a:off x="2167186" y="1684287"/>
            <a:ext cx="3268910" cy="26916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80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Активация инструментов для работы с графикой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класс </a:t>
            </a:r>
            <a:r>
              <a:rPr lang="en-US" sz="20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Graphics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содержится в библиотеке классов </a:t>
            </a:r>
            <a:r>
              <a:rPr lang="en-US" sz="20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Drawing</a:t>
            </a:r>
          </a:p>
          <a:p>
            <a:pPr algn="just"/>
            <a:r>
              <a:rPr lang="en-US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избыточно, но более явно показывает принадлежность метода </a:t>
            </a:r>
            <a:r>
              <a:rPr lang="en-US" sz="20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CreateGraphics</a:t>
            </a:r>
            <a:r>
              <a:rPr lang="en-US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главной экранной форме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95" y="1844824"/>
            <a:ext cx="8193616" cy="48400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Прямоугольник 8"/>
          <p:cNvSpPr/>
          <p:nvPr/>
        </p:nvSpPr>
        <p:spPr>
          <a:xfrm>
            <a:off x="2195736" y="5445224"/>
            <a:ext cx="24482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403648" y="2996952"/>
            <a:ext cx="151216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2051720" y="5677889"/>
            <a:ext cx="6264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Работать с графикой здесь не целесообразно</a:t>
            </a:r>
            <a:endParaRPr lang="ru-RU" sz="20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20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Относительная </a:t>
            </a:r>
            <a:r>
              <a:rPr lang="ru-RU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отрисовка</a:t>
            </a:r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графики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 увеличении размеров экранной формы сохраняется относительное положение иллюстрации графики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412776"/>
            <a:ext cx="3543300" cy="2695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3140968"/>
            <a:ext cx="4824871" cy="35283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2" descr="https://cdn-icons-png.flaticon.com/512/11067/1106726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626637" y="3796152"/>
            <a:ext cx="624398" cy="62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Прямая со стрелкой 7"/>
          <p:cNvCxnSpPr/>
          <p:nvPr/>
        </p:nvCxnSpPr>
        <p:spPr>
          <a:xfrm>
            <a:off x="4309645" y="4473116"/>
            <a:ext cx="918241" cy="7560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19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Относительная </a:t>
            </a:r>
            <a:r>
              <a:rPr lang="ru-RU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отрисовка</a:t>
            </a:r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графики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 сокращении размеров экранной формы – </a:t>
            </a:r>
          </a:p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привязка теряется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532625"/>
            <a:ext cx="4824871" cy="35283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8" name="Прямая со стрелкой 7"/>
          <p:cNvCxnSpPr/>
          <p:nvPr/>
        </p:nvCxnSpPr>
        <p:spPr>
          <a:xfrm flipH="1" flipV="1">
            <a:off x="4252881" y="3946690"/>
            <a:ext cx="1051619" cy="9148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https://cdn-icons-png.flaticon.com/512/11067/1106726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836200" y="4748818"/>
            <a:ext cx="624398" cy="62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176" y="4831358"/>
            <a:ext cx="2314575" cy="17240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Прямоугольник 12"/>
          <p:cNvSpPr/>
          <p:nvPr/>
        </p:nvSpPr>
        <p:spPr>
          <a:xfrm>
            <a:off x="5508104" y="1299900"/>
            <a:ext cx="28679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Вывод по ситуации:</a:t>
            </a:r>
          </a:p>
          <a:p>
            <a:pPr algn="just"/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другое событие происходит при сокращении размеров экранной формы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41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Относительная </a:t>
            </a:r>
            <a:r>
              <a:rPr lang="ru-RU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отрисовка</a:t>
            </a:r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графики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323528" y="620688"/>
            <a:ext cx="84249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Существенны различия событий экранной формы </a:t>
            </a:r>
          </a:p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 перерисовке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556792"/>
            <a:ext cx="5688632" cy="26411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9" name="Прямоугольник 18"/>
          <p:cNvSpPr/>
          <p:nvPr/>
        </p:nvSpPr>
        <p:spPr>
          <a:xfrm>
            <a:off x="848944" y="3654345"/>
            <a:ext cx="1526177" cy="2787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899592" y="2420888"/>
            <a:ext cx="2273028" cy="2676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 вниз 20"/>
          <p:cNvSpPr/>
          <p:nvPr/>
        </p:nvSpPr>
        <p:spPr>
          <a:xfrm>
            <a:off x="2411760" y="2772499"/>
            <a:ext cx="649437" cy="584493"/>
          </a:xfrm>
          <a:prstGeom prst="down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700" y="3775934"/>
            <a:ext cx="5380952" cy="29238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Прямоугольник 8"/>
          <p:cNvSpPr/>
          <p:nvPr/>
        </p:nvSpPr>
        <p:spPr>
          <a:xfrm>
            <a:off x="3883148" y="4725144"/>
            <a:ext cx="2273028" cy="2676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791998" y="5661248"/>
            <a:ext cx="1526177" cy="2242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низ 11"/>
          <p:cNvSpPr/>
          <p:nvPr/>
        </p:nvSpPr>
        <p:spPr>
          <a:xfrm>
            <a:off x="5299084" y="5045579"/>
            <a:ext cx="649437" cy="399646"/>
          </a:xfrm>
          <a:prstGeom prst="down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6372200" y="1548973"/>
            <a:ext cx="25922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растяжения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28123" y="4426161"/>
            <a:ext cx="25922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сжатия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5" name="Прямая со стрелкой 14"/>
          <p:cNvCxnSpPr/>
          <p:nvPr/>
        </p:nvCxnSpPr>
        <p:spPr>
          <a:xfrm flipH="1" flipV="1">
            <a:off x="5868144" y="2208776"/>
            <a:ext cx="1309713" cy="145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1365970" y="4858975"/>
            <a:ext cx="242602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56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Относительная </a:t>
            </a:r>
            <a:r>
              <a:rPr lang="ru-RU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отрисовка</a:t>
            </a:r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графики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проверка сжатия размеров экранной формы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302967"/>
            <a:ext cx="4824871" cy="35283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8" name="Прямая со стрелкой 7"/>
          <p:cNvCxnSpPr/>
          <p:nvPr/>
        </p:nvCxnSpPr>
        <p:spPr>
          <a:xfrm flipH="1" flipV="1">
            <a:off x="4252881" y="3717032"/>
            <a:ext cx="1051619" cy="9148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https://cdn-icons-png.flaticon.com/512/11067/1106726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836200" y="4519160"/>
            <a:ext cx="624398" cy="62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21" y="4293096"/>
            <a:ext cx="2405462" cy="23122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310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2708920"/>
            <a:ext cx="8928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Относительная </a:t>
            </a:r>
            <a:r>
              <a:rPr lang="ru-RU" sz="28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отрисовка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графики </a:t>
            </a:r>
          </a:p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иных элементах управления</a:t>
            </a:r>
          </a:p>
        </p:txBody>
      </p:sp>
    </p:spTree>
    <p:extLst>
      <p:ext uri="{BB962C8B-B14F-4D97-AF65-F5344CB8AC3E}">
        <p14:creationId xmlns:p14="http://schemas.microsoft.com/office/powerpoint/2010/main" val="383407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Относительная </a:t>
            </a:r>
            <a:r>
              <a:rPr lang="ru-RU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отрисовка</a:t>
            </a:r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графики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начало работы с элементом отображения графики 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PictureBox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268760"/>
            <a:ext cx="4600000" cy="32952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Прямоугольник 18"/>
          <p:cNvSpPr/>
          <p:nvPr/>
        </p:nvSpPr>
        <p:spPr>
          <a:xfrm>
            <a:off x="607304" y="3348428"/>
            <a:ext cx="1526177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304" y="1242981"/>
            <a:ext cx="3761905" cy="28476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2" name="Прямая со стрелкой 7"/>
          <p:cNvCxnSpPr/>
          <p:nvPr/>
        </p:nvCxnSpPr>
        <p:spPr>
          <a:xfrm flipV="1">
            <a:off x="2119430" y="2474893"/>
            <a:ext cx="3532690" cy="10205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0821" y="4292595"/>
            <a:ext cx="4398388" cy="23000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Прямоугольник 18"/>
          <p:cNvSpPr/>
          <p:nvPr/>
        </p:nvSpPr>
        <p:spPr>
          <a:xfrm>
            <a:off x="4716016" y="5157192"/>
            <a:ext cx="2448273" cy="2039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8"/>
          <p:cNvSpPr/>
          <p:nvPr/>
        </p:nvSpPr>
        <p:spPr>
          <a:xfrm>
            <a:off x="4695530" y="6388676"/>
            <a:ext cx="2684782" cy="2039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335948" y="4725144"/>
            <a:ext cx="30839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Далее рассматривается обрамлённый элемент </a:t>
            </a:r>
            <a:r>
              <a:rPr lang="en-US" sz="20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PictureBox</a:t>
            </a:r>
            <a:endParaRPr lang="ru-RU" sz="20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4" name="Прямая со стрелкой 7"/>
          <p:cNvCxnSpPr/>
          <p:nvPr/>
        </p:nvCxnSpPr>
        <p:spPr>
          <a:xfrm>
            <a:off x="1798722" y="5574028"/>
            <a:ext cx="2896808" cy="9166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03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Относительная </a:t>
            </a:r>
            <a:r>
              <a:rPr lang="ru-RU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отрисовка</a:t>
            </a:r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графики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перенос функциональной области с экранной формы </a:t>
            </a:r>
          </a:p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область для размещения графики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95" y="1568145"/>
            <a:ext cx="3761905" cy="28476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3" name="Прямая соединительная линия 20"/>
          <p:cNvCxnSpPr/>
          <p:nvPr/>
        </p:nvCxnSpPr>
        <p:spPr>
          <a:xfrm>
            <a:off x="2178247" y="1947839"/>
            <a:ext cx="0" cy="576064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22"/>
          <p:cNvCxnSpPr/>
          <p:nvPr/>
        </p:nvCxnSpPr>
        <p:spPr>
          <a:xfrm>
            <a:off x="467544" y="2523903"/>
            <a:ext cx="3384376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25"/>
          <p:cNvSpPr/>
          <p:nvPr/>
        </p:nvSpPr>
        <p:spPr>
          <a:xfrm>
            <a:off x="585981" y="2066269"/>
            <a:ext cx="14401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Текст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Прямоугольник 26"/>
          <p:cNvSpPr/>
          <p:nvPr/>
        </p:nvSpPr>
        <p:spPr>
          <a:xfrm>
            <a:off x="2265853" y="2009087"/>
            <a:ext cx="14401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Эллипс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Прямоугольник 28"/>
          <p:cNvSpPr/>
          <p:nvPr/>
        </p:nvSpPr>
        <p:spPr>
          <a:xfrm>
            <a:off x="1458167" y="2553260"/>
            <a:ext cx="14401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Линия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Прямоугольник 28"/>
          <p:cNvSpPr/>
          <p:nvPr/>
        </p:nvSpPr>
        <p:spPr>
          <a:xfrm>
            <a:off x="467544" y="3364955"/>
            <a:ext cx="33843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Нет отклика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Прямоугольник 24"/>
          <p:cNvSpPr/>
          <p:nvPr/>
        </p:nvSpPr>
        <p:spPr>
          <a:xfrm>
            <a:off x="192523" y="4541058"/>
            <a:ext cx="38666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Левая кнопка мыши: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578" y="3789040"/>
            <a:ext cx="3761905" cy="28476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5" name="Прямоугольник 24"/>
          <p:cNvSpPr/>
          <p:nvPr/>
        </p:nvSpPr>
        <p:spPr>
          <a:xfrm>
            <a:off x="4971472" y="3212976"/>
            <a:ext cx="38666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Правая кнопка мыши: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Прямоугольник 28"/>
          <p:cNvSpPr/>
          <p:nvPr/>
        </p:nvSpPr>
        <p:spPr>
          <a:xfrm>
            <a:off x="5260342" y="5589240"/>
            <a:ext cx="33843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Нет отклика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Прямоугольник 28"/>
          <p:cNvSpPr/>
          <p:nvPr/>
        </p:nvSpPr>
        <p:spPr>
          <a:xfrm>
            <a:off x="5180880" y="4541821"/>
            <a:ext cx="3543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Прямоугольник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05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Относительная </a:t>
            </a:r>
            <a:r>
              <a:rPr lang="ru-RU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отрисовка</a:t>
            </a:r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графики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переход от границ экранной формы к границам </a:t>
            </a:r>
          </a:p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области для размещения графики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1988840"/>
            <a:ext cx="3439847" cy="37444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988840"/>
            <a:ext cx="4425899" cy="37444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Прямоугольник 18"/>
          <p:cNvSpPr/>
          <p:nvPr/>
        </p:nvSpPr>
        <p:spPr>
          <a:xfrm>
            <a:off x="1187624" y="3068960"/>
            <a:ext cx="3633811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18"/>
          <p:cNvSpPr/>
          <p:nvPr/>
        </p:nvSpPr>
        <p:spPr>
          <a:xfrm>
            <a:off x="5940152" y="2924944"/>
            <a:ext cx="2791775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15"/>
          <p:cNvSpPr/>
          <p:nvPr/>
        </p:nvSpPr>
        <p:spPr>
          <a:xfrm>
            <a:off x="2411760" y="3068960"/>
            <a:ext cx="720080" cy="1440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15"/>
          <p:cNvSpPr/>
          <p:nvPr/>
        </p:nvSpPr>
        <p:spPr>
          <a:xfrm>
            <a:off x="7236296" y="2974944"/>
            <a:ext cx="1080120" cy="16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15"/>
          <p:cNvSpPr/>
          <p:nvPr/>
        </p:nvSpPr>
        <p:spPr>
          <a:xfrm>
            <a:off x="1259632" y="1986812"/>
            <a:ext cx="936104" cy="1850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15"/>
          <p:cNvSpPr/>
          <p:nvPr/>
        </p:nvSpPr>
        <p:spPr>
          <a:xfrm>
            <a:off x="6075899" y="1986812"/>
            <a:ext cx="872365" cy="1850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67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Относительная </a:t>
            </a:r>
            <a:r>
              <a:rPr lang="ru-RU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отрисовка</a:t>
            </a:r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графики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переход от событий экранной формы к событиям </a:t>
            </a:r>
          </a:p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области для отображения графики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461844"/>
            <a:ext cx="4680520" cy="25432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4111130"/>
            <a:ext cx="4752528" cy="25582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Прямоугольник 18"/>
          <p:cNvSpPr/>
          <p:nvPr/>
        </p:nvSpPr>
        <p:spPr>
          <a:xfrm>
            <a:off x="1430479" y="2135372"/>
            <a:ext cx="537467" cy="1571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8"/>
          <p:cNvSpPr/>
          <p:nvPr/>
        </p:nvSpPr>
        <p:spPr>
          <a:xfrm>
            <a:off x="1442244" y="2902003"/>
            <a:ext cx="537467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8"/>
          <p:cNvSpPr/>
          <p:nvPr/>
        </p:nvSpPr>
        <p:spPr>
          <a:xfrm>
            <a:off x="1442244" y="3622083"/>
            <a:ext cx="537467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5796137" y="4975226"/>
            <a:ext cx="50405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8"/>
          <p:cNvSpPr/>
          <p:nvPr/>
        </p:nvSpPr>
        <p:spPr>
          <a:xfrm>
            <a:off x="1466381" y="2329488"/>
            <a:ext cx="585339" cy="1404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18"/>
          <p:cNvSpPr/>
          <p:nvPr/>
        </p:nvSpPr>
        <p:spPr>
          <a:xfrm>
            <a:off x="5724128" y="4831210"/>
            <a:ext cx="50405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18"/>
          <p:cNvSpPr/>
          <p:nvPr/>
        </p:nvSpPr>
        <p:spPr>
          <a:xfrm>
            <a:off x="5203441" y="5606269"/>
            <a:ext cx="50405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18"/>
          <p:cNvSpPr/>
          <p:nvPr/>
        </p:nvSpPr>
        <p:spPr>
          <a:xfrm>
            <a:off x="5203441" y="6271370"/>
            <a:ext cx="50405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15"/>
          <p:cNvSpPr/>
          <p:nvPr/>
        </p:nvSpPr>
        <p:spPr>
          <a:xfrm>
            <a:off x="755576" y="2161101"/>
            <a:ext cx="517472" cy="3088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15"/>
          <p:cNvSpPr/>
          <p:nvPr/>
        </p:nvSpPr>
        <p:spPr>
          <a:xfrm>
            <a:off x="4450572" y="4820798"/>
            <a:ext cx="1129540" cy="37045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62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Относительная </a:t>
            </a:r>
            <a:r>
              <a:rPr lang="ru-RU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отрисовка</a:t>
            </a:r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графики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переход от перерисовки графики экранной формы </a:t>
            </a:r>
          </a:p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 графике области для отображения графики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7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484784"/>
            <a:ext cx="4078154" cy="51173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1700808"/>
            <a:ext cx="4453210" cy="46805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Прямоугольник 18"/>
          <p:cNvSpPr/>
          <p:nvPr/>
        </p:nvSpPr>
        <p:spPr>
          <a:xfrm>
            <a:off x="467544" y="2708920"/>
            <a:ext cx="3862130" cy="1368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18"/>
          <p:cNvSpPr/>
          <p:nvPr/>
        </p:nvSpPr>
        <p:spPr>
          <a:xfrm>
            <a:off x="4716015" y="2852936"/>
            <a:ext cx="4117467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15"/>
          <p:cNvSpPr/>
          <p:nvPr/>
        </p:nvSpPr>
        <p:spPr>
          <a:xfrm>
            <a:off x="539552" y="3789040"/>
            <a:ext cx="2520280" cy="2520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15"/>
          <p:cNvSpPr/>
          <p:nvPr/>
        </p:nvSpPr>
        <p:spPr>
          <a:xfrm>
            <a:off x="4741774" y="3861048"/>
            <a:ext cx="2926569" cy="18499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21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Подключение дополнительного обработчика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события «щелчок мышью по экранной форме»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95" y="1844825"/>
            <a:ext cx="8173444" cy="48400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Прямоугольник 12"/>
          <p:cNvSpPr/>
          <p:nvPr/>
        </p:nvSpPr>
        <p:spPr>
          <a:xfrm>
            <a:off x="2195736" y="5445224"/>
            <a:ext cx="309634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81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Относительная </a:t>
            </a:r>
            <a:r>
              <a:rPr lang="ru-RU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отрисовка</a:t>
            </a:r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графики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изменение размеров экранной формы </a:t>
            </a:r>
          </a:p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 изменении позиционирования графики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516" y="1533283"/>
            <a:ext cx="3543300" cy="2695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544" y="1533283"/>
            <a:ext cx="2590800" cy="2695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469" y="4413604"/>
            <a:ext cx="5539755" cy="22557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2" descr="https://cdn-icons-png.flaticon.com/512/11067/1106726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489518">
            <a:off x="4259801" y="3218493"/>
            <a:ext cx="624398" cy="62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Прямая со стрелкой 7"/>
          <p:cNvCxnSpPr/>
          <p:nvPr/>
        </p:nvCxnSpPr>
        <p:spPr>
          <a:xfrm flipH="1">
            <a:off x="3647793" y="3765531"/>
            <a:ext cx="71061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7"/>
          <p:cNvCxnSpPr/>
          <p:nvPr/>
        </p:nvCxnSpPr>
        <p:spPr>
          <a:xfrm>
            <a:off x="3563888" y="3189467"/>
            <a:ext cx="259228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https://cdn-icons-png.flaticon.com/512/11067/1106726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489518">
            <a:off x="7369942" y="3502612"/>
            <a:ext cx="624398" cy="62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Прямая со стрелкой 7"/>
          <p:cNvCxnSpPr/>
          <p:nvPr/>
        </p:nvCxnSpPr>
        <p:spPr>
          <a:xfrm flipV="1">
            <a:off x="7774435" y="3948509"/>
            <a:ext cx="781273" cy="83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7"/>
          <p:cNvCxnSpPr/>
          <p:nvPr/>
        </p:nvCxnSpPr>
        <p:spPr>
          <a:xfrm flipH="1">
            <a:off x="4925003" y="3765531"/>
            <a:ext cx="1527943" cy="1800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59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Относительная </a:t>
            </a:r>
            <a:r>
              <a:rPr lang="ru-RU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отрисовка</a:t>
            </a:r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графики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связка изменения размеров экранной формы </a:t>
            </a:r>
          </a:p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размерами элемента для отображения графики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185" y="1700808"/>
            <a:ext cx="5093629" cy="39604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Прямоугольник 18"/>
          <p:cNvSpPr/>
          <p:nvPr/>
        </p:nvSpPr>
        <p:spPr>
          <a:xfrm>
            <a:off x="2339752" y="2564904"/>
            <a:ext cx="230425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низ 11"/>
          <p:cNvSpPr/>
          <p:nvPr/>
        </p:nvSpPr>
        <p:spPr>
          <a:xfrm>
            <a:off x="3707904" y="2852936"/>
            <a:ext cx="649437" cy="471654"/>
          </a:xfrm>
          <a:prstGeom prst="down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8"/>
          <p:cNvSpPr/>
          <p:nvPr/>
        </p:nvSpPr>
        <p:spPr>
          <a:xfrm>
            <a:off x="2037872" y="3288586"/>
            <a:ext cx="4550352" cy="10045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06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Относительная </a:t>
            </a:r>
            <a:r>
              <a:rPr lang="ru-RU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отрисовка</a:t>
            </a:r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графики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изменение размеров экранной формы при совместном изменении элемента для отображения графики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398640"/>
            <a:ext cx="3543300" cy="2695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916" y="1398639"/>
            <a:ext cx="2190750" cy="2695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7365" y="4338445"/>
            <a:ext cx="5394875" cy="23309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2" descr="https://cdn-icons-png.flaticon.com/512/11067/1106726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489518">
            <a:off x="4513096" y="3022859"/>
            <a:ext cx="624398" cy="62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Прямая со стрелкой 7"/>
          <p:cNvCxnSpPr/>
          <p:nvPr/>
        </p:nvCxnSpPr>
        <p:spPr>
          <a:xfrm flipH="1">
            <a:off x="4033207" y="3569897"/>
            <a:ext cx="71061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7"/>
          <p:cNvCxnSpPr/>
          <p:nvPr/>
        </p:nvCxnSpPr>
        <p:spPr>
          <a:xfrm>
            <a:off x="4599804" y="2993833"/>
            <a:ext cx="259228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https://cdn-icons-png.flaticon.com/512/11067/1106726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489518">
            <a:off x="7374482" y="3306978"/>
            <a:ext cx="624398" cy="62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Прямая со стрелкой 7"/>
          <p:cNvCxnSpPr/>
          <p:nvPr/>
        </p:nvCxnSpPr>
        <p:spPr>
          <a:xfrm flipV="1">
            <a:off x="7552132" y="3785921"/>
            <a:ext cx="781273" cy="83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7"/>
          <p:cNvCxnSpPr/>
          <p:nvPr/>
        </p:nvCxnSpPr>
        <p:spPr>
          <a:xfrm flipH="1">
            <a:off x="4612392" y="3569897"/>
            <a:ext cx="1731380" cy="25922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56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290578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Построение диаграммы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127838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Построение диаграммы классов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установка дополнительных компонентов для построения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примере </a:t>
            </a:r>
            <a:r>
              <a:rPr lang="en-US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 Visual Studio 2019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84" y="1733270"/>
            <a:ext cx="3736489" cy="6876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2348880"/>
            <a:ext cx="3495238" cy="35047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120" y="5590048"/>
            <a:ext cx="3057143" cy="8571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7" name="Прямая со стрелкой 6"/>
          <p:cNvCxnSpPr/>
          <p:nvPr/>
        </p:nvCxnSpPr>
        <p:spPr>
          <a:xfrm flipH="1">
            <a:off x="4067944" y="1916832"/>
            <a:ext cx="252028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267038" y="1458101"/>
            <a:ext cx="20155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Главное меню</a:t>
            </a:r>
            <a:endParaRPr lang="ru-RU" sz="20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1547664" y="2348880"/>
            <a:ext cx="2817958" cy="2880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>
            <a:off x="4644008" y="2912228"/>
            <a:ext cx="864096" cy="26778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4447411" y="5799626"/>
            <a:ext cx="3146329" cy="4251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1637043" y="5952393"/>
            <a:ext cx="38877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Фрагменты одного и того же диалогового окна</a:t>
            </a:r>
            <a:endParaRPr lang="ru-RU" sz="20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29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Построение диаграммы классов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переход к инструментам для построения диаграммы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46" y="2937019"/>
            <a:ext cx="8477637" cy="26522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7" name="Прямая со стрелкой 6"/>
          <p:cNvCxnSpPr/>
          <p:nvPr/>
        </p:nvCxnSpPr>
        <p:spPr>
          <a:xfrm flipH="1">
            <a:off x="5076056" y="4377179"/>
            <a:ext cx="1080120" cy="9361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>
            <a:off x="3059832" y="5385291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1390962" y="2911646"/>
            <a:ext cx="201557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Щелчок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правой кнопкой </a:t>
            </a:r>
            <a:endParaRPr lang="en-US" sz="20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мыши </a:t>
            </a:r>
            <a:endParaRPr lang="en-US" sz="20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Right Click)</a:t>
            </a:r>
            <a:endParaRPr lang="ru-RU" sz="20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3" name="Прямая со стрелкой 12"/>
          <p:cNvCxnSpPr/>
          <p:nvPr/>
        </p:nvCxnSpPr>
        <p:spPr>
          <a:xfrm>
            <a:off x="3059832" y="3727254"/>
            <a:ext cx="1584176" cy="5358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18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Построение диаграммы классов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демонстрация основных методов внутри решения,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сокрытие служебных и неиспользуемых </a:t>
            </a:r>
            <a:endParaRPr lang="ru-RU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085" y="1988840"/>
            <a:ext cx="6771830" cy="36530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116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290578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Панель управления экранной формы</a:t>
            </a:r>
          </a:p>
        </p:txBody>
      </p:sp>
    </p:spTree>
    <p:extLst>
      <p:ext uri="{BB962C8B-B14F-4D97-AF65-F5344CB8AC3E}">
        <p14:creationId xmlns:p14="http://schemas.microsoft.com/office/powerpoint/2010/main" val="199599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Панель управления экранной формы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включение / отключение инструментов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407409"/>
            <a:ext cx="3733333" cy="5333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237" y="2197152"/>
            <a:ext cx="2266667" cy="26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1373727"/>
            <a:ext cx="3733333" cy="5142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3685" y="2197152"/>
            <a:ext cx="2266667" cy="26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Прямоугольник 18"/>
          <p:cNvSpPr/>
          <p:nvPr/>
        </p:nvSpPr>
        <p:spPr>
          <a:xfrm>
            <a:off x="1542122" y="3789040"/>
            <a:ext cx="209377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8"/>
          <p:cNvSpPr/>
          <p:nvPr/>
        </p:nvSpPr>
        <p:spPr>
          <a:xfrm>
            <a:off x="5560131" y="3789040"/>
            <a:ext cx="209377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55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Панель управления экранной формы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обработка нажатия на стандартные экранные кнопки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1412776"/>
            <a:ext cx="3733333" cy="5333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7" name="Прямая со стрелкой 6"/>
          <p:cNvCxnSpPr/>
          <p:nvPr/>
        </p:nvCxnSpPr>
        <p:spPr>
          <a:xfrm flipH="1">
            <a:off x="395536" y="1679442"/>
            <a:ext cx="4824536" cy="43705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5650305" y="2456782"/>
            <a:ext cx="24810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дочерних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ru-RU" sz="20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6127626" y="1679442"/>
            <a:ext cx="557019" cy="8134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6465164" y="4083227"/>
            <a:ext cx="25713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Application.Exit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();</a:t>
            </a:r>
            <a:endParaRPr lang="ru-RU" sz="20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0" y="6049948"/>
            <a:ext cx="71287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this.WindowState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sz="20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FormWindowState.Minimized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ru-RU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2339752" y="1679442"/>
            <a:ext cx="3331132" cy="31177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1881082" y="4812270"/>
            <a:ext cx="71287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this.WindowState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sz="20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FormWindowState.Maximized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algn="ctr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или</a:t>
            </a:r>
          </a:p>
          <a:p>
            <a:pPr algn="ctr"/>
            <a:r>
              <a:rPr lang="en-US" sz="20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this.WindowState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</a:t>
            </a:r>
            <a:r>
              <a:rPr lang="en-US" sz="20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FormWindowState.Normal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6162322" y="2820778"/>
            <a:ext cx="236457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8775"/>
            <a:r>
              <a:rPr lang="en-US" sz="20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this.Close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endParaRPr lang="ru-RU" sz="20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далее</a:t>
            </a:r>
          </a:p>
          <a:p>
            <a:pPr marL="358775"/>
            <a:r>
              <a:rPr lang="en-US" sz="20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this.Dispose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endParaRPr lang="ru-RU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5477707" y="3754294"/>
            <a:ext cx="24810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главной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ru-RU" sz="20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20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Подключение дополнительного обработчика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 дополнительных обработчик для экранной формы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95" y="1844824"/>
            <a:ext cx="8156561" cy="47525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2195736" y="5589240"/>
            <a:ext cx="158417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907704" y="4293096"/>
            <a:ext cx="3600400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629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290578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Изменение состояния курсора</a:t>
            </a:r>
          </a:p>
        </p:txBody>
      </p:sp>
    </p:spTree>
    <p:extLst>
      <p:ext uri="{BB962C8B-B14F-4D97-AF65-F5344CB8AC3E}">
        <p14:creationId xmlns:p14="http://schemas.microsoft.com/office/powerpoint/2010/main" val="339477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Изменение состояния курсора</a:t>
            </a:r>
            <a:endParaRPr lang="ru-RU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формирования скриншотов с курсором рекомендуется к использованию программное обеспечение </a:t>
            </a:r>
            <a:r>
              <a:rPr lang="en-US" sz="20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SnagIt!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638" y="2420888"/>
            <a:ext cx="1619250" cy="1295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2420888"/>
            <a:ext cx="3723809" cy="35714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Прямоугольник 1"/>
          <p:cNvSpPr/>
          <p:nvPr/>
        </p:nvSpPr>
        <p:spPr>
          <a:xfrm>
            <a:off x="395536" y="1471715"/>
            <a:ext cx="72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https://www.techsmith.com/screen-capture.html</a:t>
            </a:r>
          </a:p>
        </p:txBody>
      </p:sp>
      <p:pic>
        <p:nvPicPr>
          <p:cNvPr id="1026" name="Picture 2" descr="https://i.stack.imgur.com/JL7am.png?s=256&amp;g=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7707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16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Изменение состояния курсора</a:t>
            </a:r>
            <a:endParaRPr lang="ru-RU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548680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курсор, выставленный по умолчанию, для экранной формы </a:t>
            </a:r>
          </a:p>
          <a:p>
            <a:pPr algn="ctr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элемента для размещения графики</a:t>
            </a:r>
            <a:endParaRPr lang="en-US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268760"/>
            <a:ext cx="3561905" cy="27142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1578" y="1268760"/>
            <a:ext cx="3561905" cy="27142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179" y="4293097"/>
            <a:ext cx="4459586" cy="10801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3003" y="5589240"/>
            <a:ext cx="4463237" cy="10852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1" name="Прямая со стрелкой 10"/>
          <p:cNvCxnSpPr/>
          <p:nvPr/>
        </p:nvCxnSpPr>
        <p:spPr>
          <a:xfrm flipV="1">
            <a:off x="2195736" y="2348881"/>
            <a:ext cx="0" cy="26642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7236296" y="3429000"/>
            <a:ext cx="0" cy="29523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76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Изменение состояния курсора</a:t>
            </a:r>
            <a:endParaRPr lang="ru-RU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548680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курсор изменённый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экранной формы </a:t>
            </a:r>
          </a:p>
          <a:p>
            <a:pPr algn="ctr"/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элемента для размещения графики</a:t>
            </a:r>
            <a:endParaRPr lang="en-US" sz="20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340768"/>
            <a:ext cx="3561905" cy="27142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1578" y="1305617"/>
            <a:ext cx="3561905" cy="27142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120" y="4365104"/>
            <a:ext cx="5190476" cy="12571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5856" y="5303725"/>
            <a:ext cx="5219048" cy="12571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8" name="Прямая со стрелкой 7"/>
          <p:cNvCxnSpPr/>
          <p:nvPr/>
        </p:nvCxnSpPr>
        <p:spPr>
          <a:xfrm flipV="1">
            <a:off x="2051720" y="2531891"/>
            <a:ext cx="0" cy="27718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V="1">
            <a:off x="6948264" y="3501008"/>
            <a:ext cx="0" cy="27718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05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Изменение состояния курсора</a:t>
            </a:r>
            <a:endParaRPr lang="ru-RU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если выполнять изменение состояния кодом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703073"/>
            <a:ext cx="4600000" cy="22380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4005064"/>
            <a:ext cx="3561905" cy="27142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64" y="1137217"/>
            <a:ext cx="3561905" cy="27142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2" name="Прямая со стрелкой 11"/>
          <p:cNvCxnSpPr/>
          <p:nvPr/>
        </p:nvCxnSpPr>
        <p:spPr>
          <a:xfrm>
            <a:off x="3707904" y="4653136"/>
            <a:ext cx="3096344" cy="2880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V="1">
            <a:off x="2708037" y="3212976"/>
            <a:ext cx="4096211" cy="12193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76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290578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Прозрачность</a:t>
            </a:r>
          </a:p>
        </p:txBody>
      </p:sp>
    </p:spTree>
    <p:extLst>
      <p:ext uri="{BB962C8B-B14F-4D97-AF65-F5344CB8AC3E}">
        <p14:creationId xmlns:p14="http://schemas.microsoft.com/office/powerpoint/2010/main" val="120853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Прозрачность</a:t>
            </a:r>
            <a:endParaRPr lang="ru-RU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548680"/>
            <a:ext cx="864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ряде ситуаций прозрачность интерфейсных элементов </a:t>
            </a:r>
          </a:p>
          <a:p>
            <a:pPr algn="ctr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управления может выступать в качестве </a:t>
            </a:r>
          </a:p>
          <a:p>
            <a:pPr algn="ctr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дополнительного привлечения внимания</a:t>
            </a:r>
            <a:endParaRPr lang="en-US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700808"/>
            <a:ext cx="3543300" cy="2695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948" y="4797152"/>
            <a:ext cx="2790476" cy="14571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7644" y="1700808"/>
            <a:ext cx="3543300" cy="2695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4532" y="4797152"/>
            <a:ext cx="2809524" cy="14476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505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290578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Изменение цвета подложки</a:t>
            </a:r>
          </a:p>
        </p:txBody>
      </p:sp>
    </p:spTree>
    <p:extLst>
      <p:ext uri="{BB962C8B-B14F-4D97-AF65-F5344CB8AC3E}">
        <p14:creationId xmlns:p14="http://schemas.microsoft.com/office/powerpoint/2010/main" val="36383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Изменение цвета подложки</a:t>
            </a:r>
            <a:endParaRPr lang="ru-RU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11396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фиксация исходного цвета подложки, заданного </a:t>
            </a:r>
          </a:p>
          <a:p>
            <a:pPr algn="ctr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через графический конструктор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420888"/>
            <a:ext cx="5155272" cy="24538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Прямоугольник 18"/>
          <p:cNvSpPr/>
          <p:nvPr/>
        </p:nvSpPr>
        <p:spPr>
          <a:xfrm>
            <a:off x="1979712" y="3110559"/>
            <a:ext cx="283371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8"/>
          <p:cNvSpPr/>
          <p:nvPr/>
        </p:nvSpPr>
        <p:spPr>
          <a:xfrm>
            <a:off x="2388457" y="4154675"/>
            <a:ext cx="26642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21659" y="1384020"/>
            <a:ext cx="864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Важно!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 забыть подключить библиотеку классов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System.Drawing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1547664" y="2290165"/>
            <a:ext cx="1152128" cy="9284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11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Изменение цвета подложки</a:t>
            </a:r>
            <a:endParaRPr lang="ru-RU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11396"/>
            <a:ext cx="864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усмотрение и вкус разработчика приложений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91" y="1073061"/>
            <a:ext cx="8384250" cy="26533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905" y="3068960"/>
            <a:ext cx="2570578" cy="34563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Прямоугольник 18"/>
          <p:cNvSpPr/>
          <p:nvPr/>
        </p:nvSpPr>
        <p:spPr>
          <a:xfrm>
            <a:off x="5267057" y="2522513"/>
            <a:ext cx="3265383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18"/>
          <p:cNvSpPr/>
          <p:nvPr/>
        </p:nvSpPr>
        <p:spPr>
          <a:xfrm>
            <a:off x="6890821" y="5301208"/>
            <a:ext cx="156961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7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Отрисовка</a:t>
            </a:r>
            <a:r>
              <a:rPr lang="ru-RU" sz="2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текста на экранной форме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константной подстановкой параметров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95" y="1844824"/>
            <a:ext cx="8156561" cy="47525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Прямоугольник 11"/>
          <p:cNvSpPr/>
          <p:nvPr/>
        </p:nvSpPr>
        <p:spPr>
          <a:xfrm>
            <a:off x="1907704" y="4581128"/>
            <a:ext cx="3744416" cy="108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51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Изменение цвета подложки</a:t>
            </a:r>
            <a:endParaRPr lang="ru-RU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11396"/>
            <a:ext cx="864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усмотрение и вкус разработчика приложений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16641"/>
            <a:ext cx="5152381" cy="10380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541737"/>
            <a:ext cx="3543300" cy="2695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3541737"/>
            <a:ext cx="3543300" cy="2695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Выгнутая вверх стрелка 12"/>
          <p:cNvSpPr/>
          <p:nvPr/>
        </p:nvSpPr>
        <p:spPr>
          <a:xfrm>
            <a:off x="2779254" y="3703755"/>
            <a:ext cx="3528392" cy="720080"/>
          </a:xfrm>
          <a:prstGeom prst="curvedDown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Выгнутая вниз стрелка 15"/>
          <p:cNvSpPr/>
          <p:nvPr/>
        </p:nvSpPr>
        <p:spPr>
          <a:xfrm flipH="1">
            <a:off x="2779254" y="5373216"/>
            <a:ext cx="3528392" cy="792088"/>
          </a:xfrm>
          <a:prstGeom prst="curvedUp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2555776" y="4475773"/>
            <a:ext cx="26642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Двойной щелчок (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Double Click)</a:t>
            </a:r>
            <a:endParaRPr lang="ru-RU" sz="20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70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Изменение цвета подложки</a:t>
            </a:r>
            <a:endParaRPr lang="ru-RU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11396"/>
            <a:ext cx="864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усмотрение и вкус разработчика приложений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48" y="4573683"/>
            <a:ext cx="2325483" cy="17691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360" y="4591517"/>
            <a:ext cx="2302040" cy="17512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Выгнутая вверх стрелка 12"/>
          <p:cNvSpPr/>
          <p:nvPr/>
        </p:nvSpPr>
        <p:spPr>
          <a:xfrm>
            <a:off x="2781470" y="4110552"/>
            <a:ext cx="1713284" cy="720080"/>
          </a:xfrm>
          <a:prstGeom prst="curvedDown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Выгнутая вниз стрелка 15"/>
          <p:cNvSpPr/>
          <p:nvPr/>
        </p:nvSpPr>
        <p:spPr>
          <a:xfrm flipH="1">
            <a:off x="2630000" y="5694728"/>
            <a:ext cx="1864754" cy="792088"/>
          </a:xfrm>
          <a:prstGeom prst="curvedUp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49880" y="4957654"/>
            <a:ext cx="26642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Двойной щелчок (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Double Click)</a:t>
            </a:r>
            <a:endParaRPr lang="ru-RU" sz="20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8232" y="2636912"/>
            <a:ext cx="2302040" cy="17512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742" y="1172404"/>
            <a:ext cx="8800000" cy="12380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7" name="Соединительная линия уступом 6"/>
          <p:cNvCxnSpPr>
            <a:stCxn id="8" idx="0"/>
            <a:endCxn id="2" idx="1"/>
          </p:cNvCxnSpPr>
          <p:nvPr/>
        </p:nvCxnSpPr>
        <p:spPr>
          <a:xfrm rot="5400000" flipH="1" flipV="1">
            <a:off x="3040847" y="2896298"/>
            <a:ext cx="1061129" cy="2293642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570965" y="2759129"/>
            <a:ext cx="37072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Shift + 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Двойной щелчок </a:t>
            </a:r>
            <a:endParaRPr lang="en-US" sz="20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Shift + Double Click)</a:t>
            </a:r>
            <a:endParaRPr lang="ru-RU" sz="20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1" name="Соединительная линия уступом 20"/>
          <p:cNvCxnSpPr>
            <a:stCxn id="2" idx="3"/>
            <a:endCxn id="8" idx="2"/>
          </p:cNvCxnSpPr>
          <p:nvPr/>
        </p:nvCxnSpPr>
        <p:spPr>
          <a:xfrm flipH="1">
            <a:off x="2424590" y="3512554"/>
            <a:ext cx="4595682" cy="2830246"/>
          </a:xfrm>
          <a:prstGeom prst="bentConnector4">
            <a:avLst>
              <a:gd name="adj1" fmla="val -8290"/>
              <a:gd name="adj2" fmla="val 113462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7460291" y="4265957"/>
            <a:ext cx="15672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Двойной щелчок (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Double Click)</a:t>
            </a:r>
            <a:endParaRPr lang="ru-RU" sz="20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39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Изменение цвета подложки</a:t>
            </a:r>
            <a:endParaRPr lang="ru-RU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11396"/>
            <a:ext cx="864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если понравился цвет на некотором изображении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50" name="Picture 2" descr="https://mykaleidoscope.ru/x/uploads/posts/2022-10/1666289140_6-mykaleidoscope-ru-p-sirenevii-i-fioletovii-vkontakte-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264" y="1433989"/>
            <a:ext cx="6783472" cy="45223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33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Изменение цвета подложки</a:t>
            </a:r>
            <a:endParaRPr lang="ru-RU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11396"/>
            <a:ext cx="864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если понравился цвет на некотором изображении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50" name="Picture 2" descr="https://mykaleidoscope.ru/x/uploads/posts/2022-10/1666289140_6-mykaleidoscope-ru-p-sirenevii-i-fioletovii-vkontakte-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264" y="1433989"/>
            <a:ext cx="6783472" cy="45223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Прямоугольник 18"/>
          <p:cNvSpPr/>
          <p:nvPr/>
        </p:nvSpPr>
        <p:spPr>
          <a:xfrm>
            <a:off x="2771800" y="4077072"/>
            <a:ext cx="24142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 стрелкой 19"/>
          <p:cNvCxnSpPr/>
          <p:nvPr/>
        </p:nvCxnSpPr>
        <p:spPr>
          <a:xfrm flipV="1">
            <a:off x="1812393" y="4185084"/>
            <a:ext cx="1080120" cy="10745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80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Изменение цвета подложки</a:t>
            </a:r>
            <a:endParaRPr lang="ru-RU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11396"/>
            <a:ext cx="864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если понравился цвет на некотором изображении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124744"/>
            <a:ext cx="6184295" cy="53282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Прямоугольник 18"/>
          <p:cNvSpPr/>
          <p:nvPr/>
        </p:nvSpPr>
        <p:spPr>
          <a:xfrm>
            <a:off x="2771800" y="1700808"/>
            <a:ext cx="24142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18"/>
          <p:cNvSpPr/>
          <p:nvPr/>
        </p:nvSpPr>
        <p:spPr>
          <a:xfrm>
            <a:off x="3131840" y="4653136"/>
            <a:ext cx="24142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/>
          <p:nvPr/>
        </p:nvCxnSpPr>
        <p:spPr>
          <a:xfrm flipV="1">
            <a:off x="683568" y="1843883"/>
            <a:ext cx="2181724" cy="15131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683568" y="4076131"/>
            <a:ext cx="2448272" cy="6850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32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Изменение цвета подложки</a:t>
            </a:r>
            <a:endParaRPr lang="ru-RU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11396"/>
            <a:ext cx="864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если понравился цвет на некотором изображении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1390037"/>
            <a:ext cx="3638095" cy="7333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915" y="2780928"/>
            <a:ext cx="4448175" cy="3133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Прямоугольник 18"/>
          <p:cNvSpPr/>
          <p:nvPr/>
        </p:nvSpPr>
        <p:spPr>
          <a:xfrm>
            <a:off x="5508103" y="1442846"/>
            <a:ext cx="685767" cy="6805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8"/>
          <p:cNvSpPr/>
          <p:nvPr/>
        </p:nvSpPr>
        <p:spPr>
          <a:xfrm>
            <a:off x="2555775" y="1407803"/>
            <a:ext cx="576065" cy="6805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899592" y="1673330"/>
            <a:ext cx="1944215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3128682" y="1988840"/>
            <a:ext cx="2595446" cy="174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6117957" y="1988839"/>
            <a:ext cx="254243" cy="29523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18"/>
          <p:cNvSpPr/>
          <p:nvPr/>
        </p:nvSpPr>
        <p:spPr>
          <a:xfrm>
            <a:off x="5876530" y="4966446"/>
            <a:ext cx="860559" cy="667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93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Изменение цвета подложки</a:t>
            </a:r>
            <a:endParaRPr lang="ru-RU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11396"/>
            <a:ext cx="864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если понравился цвет на некотором изображении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13" y="1073061"/>
            <a:ext cx="5209524" cy="18571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Прямоугольник 18"/>
          <p:cNvSpPr/>
          <p:nvPr/>
        </p:nvSpPr>
        <p:spPr>
          <a:xfrm>
            <a:off x="922156" y="1865149"/>
            <a:ext cx="24482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900" y="2001632"/>
            <a:ext cx="4589583" cy="45980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Прямоугольник 18"/>
          <p:cNvSpPr/>
          <p:nvPr/>
        </p:nvSpPr>
        <p:spPr>
          <a:xfrm>
            <a:off x="5148064" y="4440907"/>
            <a:ext cx="316835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15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Изменение цвета подложки</a:t>
            </a:r>
            <a:endParaRPr lang="ru-RU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11396"/>
            <a:ext cx="864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если понравился цвет на некотором изображении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248" y="1196752"/>
            <a:ext cx="2325483" cy="17691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907" y="4750594"/>
            <a:ext cx="2332887" cy="1774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6328" y="1205668"/>
            <a:ext cx="2302040" cy="17512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4351" y="4750594"/>
            <a:ext cx="2302040" cy="17512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Прямоугольник 11"/>
          <p:cNvSpPr/>
          <p:nvPr/>
        </p:nvSpPr>
        <p:spPr>
          <a:xfrm>
            <a:off x="1243734" y="1469309"/>
            <a:ext cx="26642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Двойной щелчок (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Double Click)</a:t>
            </a:r>
            <a:endParaRPr lang="ru-RU" sz="20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3" name="Прямая со стрелкой 12"/>
          <p:cNvCxnSpPr/>
          <p:nvPr/>
        </p:nvCxnSpPr>
        <p:spPr>
          <a:xfrm>
            <a:off x="2925308" y="1469309"/>
            <a:ext cx="1944215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3923728" y="1848531"/>
            <a:ext cx="26642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Двойной щелчок (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Double Click)</a:t>
            </a:r>
            <a:endParaRPr lang="ru-RU" sz="20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5" name="Прямая со стрелкой 14"/>
          <p:cNvCxnSpPr/>
          <p:nvPr/>
        </p:nvCxnSpPr>
        <p:spPr>
          <a:xfrm flipH="1">
            <a:off x="2987688" y="2636912"/>
            <a:ext cx="1810937" cy="27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1430993" y="2592315"/>
            <a:ext cx="149431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Shift + 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Двойной щелчок </a:t>
            </a:r>
            <a:endParaRPr lang="en-US" sz="20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Shift + Double Click)</a:t>
            </a:r>
            <a:endParaRPr lang="ru-RU" sz="20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4" name="Прямая со стрелкой 23"/>
          <p:cNvCxnSpPr/>
          <p:nvPr/>
        </p:nvCxnSpPr>
        <p:spPr>
          <a:xfrm>
            <a:off x="1486256" y="2749274"/>
            <a:ext cx="0" cy="25647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1280021" y="5568796"/>
            <a:ext cx="26642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Двойной щелчок (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Double Click)</a:t>
            </a:r>
            <a:endParaRPr lang="ru-RU" sz="20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7" name="Прямая со стрелкой 26"/>
          <p:cNvCxnSpPr/>
          <p:nvPr/>
        </p:nvCxnSpPr>
        <p:spPr>
          <a:xfrm flipV="1">
            <a:off x="3142440" y="2796931"/>
            <a:ext cx="0" cy="28410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>
            <a:off x="3725048" y="2897600"/>
            <a:ext cx="929560" cy="22087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32"/>
          <p:cNvSpPr/>
          <p:nvPr/>
        </p:nvSpPr>
        <p:spPr>
          <a:xfrm>
            <a:off x="4067944" y="3700096"/>
            <a:ext cx="45365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Shift + Ctrl + 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Двойной щелчок </a:t>
            </a:r>
            <a:endParaRPr lang="en-US" sz="20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Shift + Ctrl + Double Click)</a:t>
            </a:r>
            <a:endParaRPr lang="ru-RU" sz="20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4003223" y="5448972"/>
            <a:ext cx="26642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Двойной щелчок (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Double Click)</a:t>
            </a:r>
            <a:endParaRPr lang="ru-RU" sz="20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5" name="Прямая со стрелкой 34"/>
          <p:cNvCxnSpPr/>
          <p:nvPr/>
        </p:nvCxnSpPr>
        <p:spPr>
          <a:xfrm flipH="1" flipV="1">
            <a:off x="3400824" y="2820058"/>
            <a:ext cx="1109768" cy="27487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62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290578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Добавление дочерней экранной формы</a:t>
            </a:r>
          </a:p>
        </p:txBody>
      </p:sp>
    </p:spTree>
    <p:extLst>
      <p:ext uri="{BB962C8B-B14F-4D97-AF65-F5344CB8AC3E}">
        <p14:creationId xmlns:p14="http://schemas.microsoft.com/office/powerpoint/2010/main" val="173158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Добавление дочерней экранной формы</a:t>
            </a:r>
            <a:endParaRPr lang="ru-RU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11396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заготовка для вызова дополнительной </a:t>
            </a:r>
          </a:p>
          <a:p>
            <a:pPr algn="ctr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экранной формы по двойному щелчку мышью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96" y="2183446"/>
            <a:ext cx="5495238" cy="26857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435" y="2177548"/>
            <a:ext cx="2819048" cy="17523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2" name="Прямоугольник 18"/>
          <p:cNvSpPr/>
          <p:nvPr/>
        </p:nvSpPr>
        <p:spPr>
          <a:xfrm>
            <a:off x="653506" y="4030359"/>
            <a:ext cx="5172227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827584" y="4247816"/>
            <a:ext cx="48245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Здесь будет код вызова</a:t>
            </a:r>
            <a:endParaRPr lang="ru-RU" sz="20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8" name="Прямая со стрелкой 27"/>
          <p:cNvCxnSpPr/>
          <p:nvPr/>
        </p:nvCxnSpPr>
        <p:spPr>
          <a:xfrm flipH="1" flipV="1">
            <a:off x="7164288" y="3243124"/>
            <a:ext cx="1" cy="15744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28"/>
          <p:cNvSpPr/>
          <p:nvPr/>
        </p:nvSpPr>
        <p:spPr>
          <a:xfrm>
            <a:off x="6192180" y="4869160"/>
            <a:ext cx="194421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Щелчок правой кнопкой мыши</a:t>
            </a:r>
            <a:endParaRPr lang="ru-RU" sz="20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41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95" y="1875910"/>
            <a:ext cx="8103209" cy="47214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107504" y="188640"/>
            <a:ext cx="89289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Отрисовка</a:t>
            </a:r>
            <a:r>
              <a:rPr lang="ru-RU" sz="2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текста на экранной форме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обобщённой подстановкой параметров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07704" y="4245758"/>
            <a:ext cx="3600400" cy="17035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26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Добавление дочерней экранной формы</a:t>
            </a:r>
            <a:endParaRPr lang="ru-RU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11396"/>
            <a:ext cx="864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переход к созданию новой экранной формы в проекте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991247"/>
            <a:ext cx="6907026" cy="56781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Прямоугольник 18"/>
          <p:cNvSpPr/>
          <p:nvPr/>
        </p:nvSpPr>
        <p:spPr>
          <a:xfrm>
            <a:off x="5148065" y="1772816"/>
            <a:ext cx="122413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18"/>
          <p:cNvSpPr/>
          <p:nvPr/>
        </p:nvSpPr>
        <p:spPr>
          <a:xfrm>
            <a:off x="4139952" y="3675769"/>
            <a:ext cx="1224136" cy="1852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18"/>
          <p:cNvSpPr/>
          <p:nvPr/>
        </p:nvSpPr>
        <p:spPr>
          <a:xfrm>
            <a:off x="1115616" y="5805264"/>
            <a:ext cx="1656184" cy="1852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/>
          <p:nvPr/>
        </p:nvCxnSpPr>
        <p:spPr>
          <a:xfrm flipH="1">
            <a:off x="5220072" y="2060848"/>
            <a:ext cx="936106" cy="16149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2627784" y="3861048"/>
            <a:ext cx="1728192" cy="19336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06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Добавление дочерней экранной формы</a:t>
            </a:r>
            <a:endParaRPr lang="ru-RU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11396"/>
            <a:ext cx="864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новой экранной формы в проекте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052" y="1072898"/>
            <a:ext cx="7937896" cy="55084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Прямоугольник 18"/>
          <p:cNvSpPr/>
          <p:nvPr/>
        </p:nvSpPr>
        <p:spPr>
          <a:xfrm>
            <a:off x="827585" y="1628800"/>
            <a:ext cx="108012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18"/>
          <p:cNvSpPr/>
          <p:nvPr/>
        </p:nvSpPr>
        <p:spPr>
          <a:xfrm>
            <a:off x="2699792" y="2276872"/>
            <a:ext cx="165618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18"/>
          <p:cNvSpPr/>
          <p:nvPr/>
        </p:nvSpPr>
        <p:spPr>
          <a:xfrm>
            <a:off x="1871700" y="6021288"/>
            <a:ext cx="75608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14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Добавление дочерней экранной формы</a:t>
            </a:r>
            <a:endParaRPr lang="ru-RU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11396"/>
            <a:ext cx="864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отображение новой экранной формы в графическом конструкторе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24744"/>
            <a:ext cx="7123809" cy="44952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4648553"/>
            <a:ext cx="2819048" cy="19428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Прямоугольник 18"/>
          <p:cNvSpPr/>
          <p:nvPr/>
        </p:nvSpPr>
        <p:spPr>
          <a:xfrm>
            <a:off x="6057238" y="5994835"/>
            <a:ext cx="1539098" cy="2424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18"/>
          <p:cNvSpPr/>
          <p:nvPr/>
        </p:nvSpPr>
        <p:spPr>
          <a:xfrm>
            <a:off x="683568" y="2170004"/>
            <a:ext cx="100811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79310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Добавление дочерней экранной формы</a:t>
            </a:r>
            <a:endParaRPr lang="ru-RU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11396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базовый набор для вызова дочерней экранной формы </a:t>
            </a:r>
          </a:p>
          <a:p>
            <a:pPr algn="ctr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модальном режиме (режиме диалога)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562" y="1484025"/>
            <a:ext cx="2819048" cy="19428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484025"/>
            <a:ext cx="5476190" cy="34571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Прямоугольник 18"/>
          <p:cNvSpPr/>
          <p:nvPr/>
        </p:nvSpPr>
        <p:spPr>
          <a:xfrm>
            <a:off x="6033816" y="2876483"/>
            <a:ext cx="141850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18"/>
          <p:cNvSpPr/>
          <p:nvPr/>
        </p:nvSpPr>
        <p:spPr>
          <a:xfrm>
            <a:off x="827584" y="3668571"/>
            <a:ext cx="2520280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831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Добавление дочерней экранной формы</a:t>
            </a:r>
            <a:endParaRPr lang="ru-RU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11396"/>
            <a:ext cx="864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проверка вызова дочерней экранной формы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96752"/>
            <a:ext cx="3543300" cy="2695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933" y="3356992"/>
            <a:ext cx="5162550" cy="3276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763030" y="1997417"/>
            <a:ext cx="26642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Двойной щелчок (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Double Click)</a:t>
            </a:r>
            <a:endParaRPr lang="ru-RU" sz="20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2483768" y="2780928"/>
            <a:ext cx="2016224" cy="19442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72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Отрисовка</a:t>
            </a:r>
            <a:r>
              <a:rPr lang="ru-RU" sz="2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текста на экранной форме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обобщённой подстановкой параметров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340768"/>
            <a:ext cx="3543300" cy="2695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3861048"/>
            <a:ext cx="3543300" cy="2695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Прямоугольник 8"/>
          <p:cNvSpPr/>
          <p:nvPr/>
        </p:nvSpPr>
        <p:spPr>
          <a:xfrm>
            <a:off x="691022" y="4210207"/>
            <a:ext cx="29523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 щелчка по экранной форме</a:t>
            </a:r>
            <a:endParaRPr lang="ru-RU" sz="20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112060" y="2996952"/>
            <a:ext cx="36153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После щелчка по экранной форме</a:t>
            </a:r>
            <a:endParaRPr lang="ru-RU" sz="20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3" name="Прямая со стрелкой 12"/>
          <p:cNvCxnSpPr/>
          <p:nvPr/>
        </p:nvCxnSpPr>
        <p:spPr>
          <a:xfrm>
            <a:off x="2051720" y="2702823"/>
            <a:ext cx="4968552" cy="27424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74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Отрисовка</a:t>
            </a:r>
            <a:r>
              <a:rPr lang="en-US" sz="2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стирание текста на экранной форме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различаются левая кнопка мыши и остальные кнопки мыши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98" y="1875910"/>
            <a:ext cx="8103209" cy="47214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Прямоугольник 10"/>
          <p:cNvSpPr/>
          <p:nvPr/>
        </p:nvSpPr>
        <p:spPr>
          <a:xfrm>
            <a:off x="2195736" y="4149080"/>
            <a:ext cx="2520280" cy="1440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79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4289</TotalTime>
  <Words>1121</Words>
  <Application>Microsoft Office PowerPoint</Application>
  <PresentationFormat>Экран (4:3)</PresentationFormat>
  <Paragraphs>251</Paragraphs>
  <Slides>74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74</vt:i4>
      </vt:variant>
    </vt:vector>
  </HeadingPairs>
  <TitlesOfParts>
    <vt:vector size="78" baseType="lpstr">
      <vt:lpstr>Arial</vt:lpstr>
      <vt:lpstr>Calibri</vt:lpstr>
      <vt:lpstr>Tahoma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Дом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Антон Игоревич Сафронов</dc:creator>
  <cp:lastModifiedBy>Антон Сафронов</cp:lastModifiedBy>
  <cp:revision>390</cp:revision>
  <dcterms:created xsi:type="dcterms:W3CDTF">2016-01-30T16:19:22Z</dcterms:created>
  <dcterms:modified xsi:type="dcterms:W3CDTF">2024-03-09T21:31:40Z</dcterms:modified>
</cp:coreProperties>
</file>