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679" r:id="rId3"/>
    <p:sldId id="453" r:id="rId4"/>
    <p:sldId id="455" r:id="rId5"/>
    <p:sldId id="456" r:id="rId6"/>
    <p:sldId id="550" r:id="rId7"/>
    <p:sldId id="551" r:id="rId8"/>
    <p:sldId id="621" r:id="rId9"/>
    <p:sldId id="705" r:id="rId10"/>
    <p:sldId id="707" r:id="rId11"/>
    <p:sldId id="708" r:id="rId12"/>
    <p:sldId id="714" r:id="rId13"/>
    <p:sldId id="709" r:id="rId14"/>
    <p:sldId id="706" r:id="rId15"/>
    <p:sldId id="711" r:id="rId16"/>
    <p:sldId id="710" r:id="rId17"/>
    <p:sldId id="459" r:id="rId18"/>
    <p:sldId id="460" r:id="rId19"/>
    <p:sldId id="462" r:id="rId20"/>
    <p:sldId id="464" r:id="rId21"/>
    <p:sldId id="712" r:id="rId22"/>
    <p:sldId id="713" r:id="rId23"/>
    <p:sldId id="715" r:id="rId24"/>
    <p:sldId id="716" r:id="rId25"/>
    <p:sldId id="717" r:id="rId26"/>
    <p:sldId id="466" r:id="rId27"/>
    <p:sldId id="467" r:id="rId28"/>
    <p:sldId id="472" r:id="rId29"/>
    <p:sldId id="474" r:id="rId30"/>
    <p:sldId id="476" r:id="rId31"/>
    <p:sldId id="718" r:id="rId32"/>
    <p:sldId id="719" r:id="rId33"/>
    <p:sldId id="721" r:id="rId34"/>
    <p:sldId id="720" r:id="rId35"/>
    <p:sldId id="722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5116" autoAdjust="0"/>
  </p:normalViewPr>
  <p:slideViewPr>
    <p:cSldViewPr>
      <p:cViewPr varScale="1">
        <p:scale>
          <a:sx n="106" d="100"/>
          <a:sy n="106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419F6-AE99-4B84-BE34-A4D1567B70F6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E8626-DCF0-45C1-AC85-63E0B6034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952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9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95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5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27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12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44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57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97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11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52217-20CA-4721-8ADE-2CF43E6C40A4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71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0972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 программирования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(МП)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Кафедра «Управление и защита информации»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51520" y="692696"/>
            <a:ext cx="871296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245282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Учебная дисциплина: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25302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 лекций. Раздел </a:t>
            </a:r>
            <a:r>
              <a:rPr lang="ru-RU" sz="20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«Конструирование ГПИ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меню»</a:t>
            </a:r>
          </a:p>
          <a:p>
            <a:pPr algn="r"/>
            <a:endParaRPr lang="ru-RU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Сафронов А.И.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30932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Москва – 2024 г.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9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Компоновка меню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отображение настроенных горячих клавиш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2152537"/>
            <a:ext cx="2819048" cy="1647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12776"/>
            <a:ext cx="4390476" cy="30190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Прямоугольник 13"/>
          <p:cNvSpPr/>
          <p:nvPr/>
        </p:nvSpPr>
        <p:spPr>
          <a:xfrm>
            <a:off x="1475657" y="1864505"/>
            <a:ext cx="5760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824097" y="3356992"/>
            <a:ext cx="5760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2051721" y="2152537"/>
            <a:ext cx="4772376" cy="120445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58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Компоновка меню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разделитель обеспечивает смысловое разделение подпунктов меню, относящихся к одному и тому же пункту главного меню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23" y="1767704"/>
            <a:ext cx="4091445" cy="2813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206" y="4869160"/>
            <a:ext cx="2809524" cy="1257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1767704"/>
            <a:ext cx="4091446" cy="2813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Прямоугольник 14"/>
          <p:cNvSpPr/>
          <p:nvPr/>
        </p:nvSpPr>
        <p:spPr>
          <a:xfrm>
            <a:off x="611561" y="3030400"/>
            <a:ext cx="10801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1691681" y="2492896"/>
            <a:ext cx="2952327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2987824" y="2492896"/>
            <a:ext cx="1800200" cy="26642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2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Компоновка меню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обрабатываемое событие по умолчанию –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щелчок кнопкой мыши по пункту меню 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37" y="1659692"/>
            <a:ext cx="4091446" cy="2813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3842804"/>
            <a:ext cx="5172134" cy="2768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7" name="Прямая со стрелкой 16"/>
          <p:cNvCxnSpPr/>
          <p:nvPr/>
        </p:nvCxnSpPr>
        <p:spPr>
          <a:xfrm>
            <a:off x="1979712" y="2525275"/>
            <a:ext cx="3744416" cy="3351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6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Контекстное меню</a:t>
            </a:r>
          </a:p>
        </p:txBody>
      </p:sp>
    </p:spTree>
    <p:extLst>
      <p:ext uri="{BB962C8B-B14F-4D97-AF65-F5344CB8AC3E}">
        <p14:creationId xmlns:p14="http://schemas.microsoft.com/office/powerpoint/2010/main" val="335051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Контекстное меню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появляется в графическом конструкторе в области экранной формы только после взятия в фокус элемента, расположенного снизу рабочей области конструктора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15" y="1808088"/>
            <a:ext cx="4838095" cy="1980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/>
          <a:srcRect b="42757"/>
          <a:stretch/>
        </p:blipFill>
        <p:spPr>
          <a:xfrm>
            <a:off x="4430415" y="4725144"/>
            <a:ext cx="4390476" cy="1728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63" y="4998764"/>
            <a:ext cx="2238095" cy="590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0" name="Прямая со стрелкой 19"/>
          <p:cNvCxnSpPr/>
          <p:nvPr/>
        </p:nvCxnSpPr>
        <p:spPr>
          <a:xfrm>
            <a:off x="1691680" y="2474102"/>
            <a:ext cx="2844524" cy="27623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4536204" y="5236406"/>
            <a:ext cx="1835995" cy="712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2339752" y="5301209"/>
            <a:ext cx="2196452" cy="144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16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Контекстное меню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прикреплённые компоненты снизу рабочей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области графического конструктора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68" y="1916832"/>
            <a:ext cx="7954664" cy="4582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Прямоугольник 10"/>
          <p:cNvSpPr/>
          <p:nvPr/>
        </p:nvSpPr>
        <p:spPr>
          <a:xfrm>
            <a:off x="827584" y="5373216"/>
            <a:ext cx="1835995" cy="496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62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Контекстное меню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запуске будет вести себя как любой контекст –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правой кнопке мыши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18064"/>
            <a:ext cx="4390476" cy="30190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424365"/>
            <a:ext cx="2800000" cy="1428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182" y="3043612"/>
            <a:ext cx="2819048" cy="16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5"/>
          <a:srcRect b="39025"/>
          <a:stretch/>
        </p:blipFill>
        <p:spPr>
          <a:xfrm>
            <a:off x="237430" y="4816954"/>
            <a:ext cx="4257143" cy="18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Прямая со стрелкой 10"/>
          <p:cNvCxnSpPr/>
          <p:nvPr/>
        </p:nvCxnSpPr>
        <p:spPr>
          <a:xfrm flipV="1">
            <a:off x="3676235" y="1755453"/>
            <a:ext cx="1687853" cy="11694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653452" y="3057423"/>
            <a:ext cx="1710636" cy="330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5364088" y="3848374"/>
            <a:ext cx="2592288" cy="637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28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экранных списков</a:t>
            </a:r>
          </a:p>
        </p:txBody>
      </p:sp>
    </p:spTree>
    <p:extLst>
      <p:ext uri="{BB962C8B-B14F-4D97-AF65-F5344CB8AC3E}">
        <p14:creationId xmlns:p14="http://schemas.microsoft.com/office/powerpoint/2010/main" val="20792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экранных списков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выбор списка из перечня стандартных элементов управления 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Определяем элемент управления по названию класса – </a:t>
            </a:r>
            <a:r>
              <a:rPr lang="en-US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ListBox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t="2868" r="59914" b="65793"/>
          <a:stretch/>
        </p:blipFill>
        <p:spPr bwMode="auto">
          <a:xfrm>
            <a:off x="323528" y="1916833"/>
            <a:ext cx="4752528" cy="29085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t="2868" r="58952" b="54527"/>
          <a:stretch/>
        </p:blipFill>
        <p:spPr bwMode="auto">
          <a:xfrm>
            <a:off x="4944858" y="3387531"/>
            <a:ext cx="4055207" cy="32948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593307" y="3429000"/>
            <a:ext cx="109842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364088" y="4579297"/>
            <a:ext cx="1512168" cy="1960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1691732" y="3718862"/>
            <a:ext cx="3672356" cy="860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4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экранных списков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наполнение списка элементами через графический конструктор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перечне свойств необходимо найти позицию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Items (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элементы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представляющую собой коллекцию (структурный, типизированный список)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l="77445" t="53462" b="31176"/>
          <a:stretch/>
        </p:blipFill>
        <p:spPr bwMode="auto">
          <a:xfrm>
            <a:off x="395536" y="2708920"/>
            <a:ext cx="3406340" cy="1816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4292703" y="3717032"/>
            <a:ext cx="4540780" cy="28832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Прямая со стрелкой 7"/>
          <p:cNvCxnSpPr/>
          <p:nvPr/>
        </p:nvCxnSpPr>
        <p:spPr>
          <a:xfrm>
            <a:off x="3419872" y="4005064"/>
            <a:ext cx="1872208" cy="7920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06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Компоновка меню</a:t>
            </a:r>
          </a:p>
        </p:txBody>
      </p:sp>
    </p:spTree>
    <p:extLst>
      <p:ext uri="{BB962C8B-B14F-4D97-AF65-F5344CB8AC3E}">
        <p14:creationId xmlns:p14="http://schemas.microsoft.com/office/powerpoint/2010/main" val="11441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экранных списков</a:t>
            </a:r>
          </a:p>
          <a:p>
            <a:pPr algn="ctr"/>
            <a:endParaRPr lang="ru-RU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связь содержимого списка с постановкой задачи курса, посвящённой проектированию ГПИ с меню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через графический конструктор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задаче на интерфейсных элементах управления, способных содержать графику, необходимо изобразить геометрические фигуры программным способом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3140968"/>
            <a:ext cx="4762281" cy="3024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l="-1" t="3072" r="68471" b="53503"/>
          <a:stretch/>
        </p:blipFill>
        <p:spPr bwMode="auto">
          <a:xfrm>
            <a:off x="5500549" y="2938361"/>
            <a:ext cx="3312368" cy="3571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8" name="Прямая со стрелкой 7"/>
          <p:cNvCxnSpPr/>
          <p:nvPr/>
        </p:nvCxnSpPr>
        <p:spPr>
          <a:xfrm>
            <a:off x="974328" y="3915912"/>
            <a:ext cx="5037832" cy="5932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96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экранных списков</a:t>
            </a:r>
          </a:p>
          <a:p>
            <a:pPr algn="ctr"/>
            <a:endParaRPr lang="ru-RU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часто проще бывает набирать элементы экранного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списка из массива</a:t>
            </a:r>
            <a:endParaRPr lang="ru-RU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420888"/>
            <a:ext cx="7238095" cy="42190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596712"/>
            <a:ext cx="4238625" cy="2933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Прямая со стрелкой 7"/>
          <p:cNvCxnSpPr/>
          <p:nvPr/>
        </p:nvCxnSpPr>
        <p:spPr>
          <a:xfrm flipV="1">
            <a:off x="3089032" y="2852936"/>
            <a:ext cx="1771000" cy="30169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28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экранных списков</a:t>
            </a:r>
          </a:p>
          <a:p>
            <a:pPr algn="ctr"/>
            <a:endParaRPr lang="ru-RU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использование индексации для обращения к элементам</a:t>
            </a:r>
            <a:endParaRPr lang="ru-RU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4238625" cy="2933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792" y="1340768"/>
            <a:ext cx="4238625" cy="2933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Прямая со стрелкой 10"/>
          <p:cNvCxnSpPr/>
          <p:nvPr/>
        </p:nvCxnSpPr>
        <p:spPr>
          <a:xfrm flipV="1">
            <a:off x="5421872" y="1916832"/>
            <a:ext cx="936104" cy="2086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095" y="5157192"/>
            <a:ext cx="5923809" cy="8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Прямая со стрелкой 11"/>
          <p:cNvCxnSpPr/>
          <p:nvPr/>
        </p:nvCxnSpPr>
        <p:spPr>
          <a:xfrm flipH="1">
            <a:off x="899592" y="1645699"/>
            <a:ext cx="360040" cy="3872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323528" y="2025471"/>
            <a:ext cx="720080" cy="99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043608" y="2144264"/>
            <a:ext cx="2592288" cy="30573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6732240" y="1974426"/>
            <a:ext cx="0" cy="36132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14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экранных списков</a:t>
            </a:r>
          </a:p>
          <a:p>
            <a:pPr algn="ctr"/>
            <a:endParaRPr lang="ru-RU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выбор, сделанный по умолчанию</a:t>
            </a:r>
            <a:endParaRPr lang="ru-RU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4237567" cy="2933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05" y="4486473"/>
            <a:ext cx="6428571" cy="2038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340768"/>
            <a:ext cx="4238625" cy="2933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7" name="Прямая со стрелкой 16"/>
          <p:cNvCxnSpPr/>
          <p:nvPr/>
        </p:nvCxnSpPr>
        <p:spPr>
          <a:xfrm flipV="1">
            <a:off x="2915816" y="1988840"/>
            <a:ext cx="1928934" cy="40324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611560" y="6021288"/>
            <a:ext cx="2304256" cy="318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9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экранных списков</a:t>
            </a:r>
          </a:p>
          <a:p>
            <a:pPr algn="ctr"/>
            <a:endParaRPr lang="ru-RU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сброс выбора в списке (частичная увязка)</a:t>
            </a:r>
            <a:endParaRPr lang="ru-RU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79" y="1174360"/>
            <a:ext cx="4238625" cy="2933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8" y="1174360"/>
            <a:ext cx="4238625" cy="2933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79" y="4293096"/>
            <a:ext cx="6114286" cy="2390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Прямая со стрелкой 12"/>
          <p:cNvCxnSpPr/>
          <p:nvPr/>
        </p:nvCxnSpPr>
        <p:spPr>
          <a:xfrm flipH="1">
            <a:off x="2490041" y="3415901"/>
            <a:ext cx="360040" cy="3872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1742808" y="3716291"/>
            <a:ext cx="884976" cy="285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2390991" y="4001304"/>
            <a:ext cx="0" cy="18039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403648" y="6165304"/>
            <a:ext cx="1656184" cy="285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/>
          <p:nvPr/>
        </p:nvCxnSpPr>
        <p:spPr>
          <a:xfrm flipV="1">
            <a:off x="3059832" y="4001304"/>
            <a:ext cx="1709454" cy="2164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3025735" y="4653136"/>
            <a:ext cx="466145" cy="1512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7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79" y="4318408"/>
            <a:ext cx="5201583" cy="23244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07504" y="18864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экранных списков</a:t>
            </a:r>
          </a:p>
          <a:p>
            <a:pPr algn="ctr"/>
            <a:endParaRPr lang="ru-RU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сброс выбора в списке (полная увязка)</a:t>
            </a:r>
            <a:endParaRPr lang="ru-RU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79" y="1174360"/>
            <a:ext cx="4238625" cy="2933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Прямая со стрелкой 12"/>
          <p:cNvCxnSpPr/>
          <p:nvPr/>
        </p:nvCxnSpPr>
        <p:spPr>
          <a:xfrm flipH="1">
            <a:off x="2490041" y="3415901"/>
            <a:ext cx="360040" cy="3872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1742808" y="3716291"/>
            <a:ext cx="884976" cy="285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1742808" y="4001304"/>
            <a:ext cx="0" cy="1971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175606" y="6202593"/>
            <a:ext cx="1452178" cy="285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 стрелкой 25"/>
          <p:cNvCxnSpPr/>
          <p:nvPr/>
        </p:nvCxnSpPr>
        <p:spPr>
          <a:xfrm flipV="1">
            <a:off x="2627784" y="4653136"/>
            <a:ext cx="288032" cy="15494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847" y="1174360"/>
            <a:ext cx="4238625" cy="2933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1" name="Прямая со стрелкой 20"/>
          <p:cNvCxnSpPr/>
          <p:nvPr/>
        </p:nvCxnSpPr>
        <p:spPr>
          <a:xfrm flipV="1">
            <a:off x="2627784" y="4001304"/>
            <a:ext cx="2234508" cy="2201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857833" y="4908315"/>
            <a:ext cx="3495" cy="5195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4215456" y="1772816"/>
            <a:ext cx="2516784" cy="36004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31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комбинированных списков</a:t>
            </a:r>
          </a:p>
        </p:txBody>
      </p:sp>
    </p:spTree>
    <p:extLst>
      <p:ext uri="{BB962C8B-B14F-4D97-AF65-F5344CB8AC3E}">
        <p14:creationId xmlns:p14="http://schemas.microsoft.com/office/powerpoint/2010/main" val="31952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комбинированных списков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выбор комбинированного списка из перечня стандартных элементов управления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t="3073" r="59914" b="65383"/>
          <a:stretch/>
        </p:blipFill>
        <p:spPr bwMode="auto">
          <a:xfrm>
            <a:off x="323528" y="1772816"/>
            <a:ext cx="5040560" cy="3104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l="-1" t="2868" r="68889" b="53503"/>
          <a:stretch/>
        </p:blipFill>
        <p:spPr bwMode="auto">
          <a:xfrm>
            <a:off x="5056818" y="2420888"/>
            <a:ext cx="3835661" cy="42106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683568" y="2924944"/>
            <a:ext cx="109842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781993" y="3235058"/>
            <a:ext cx="3878673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660666" y="3883130"/>
            <a:ext cx="1287598" cy="337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2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комбинированных списков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стиля оформления комбинированного списка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целью ограничений свобод оператора, взаимодействующего с комбинированным списком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l="77445" t="52712" b="5799"/>
          <a:stretch/>
        </p:blipFill>
        <p:spPr bwMode="auto">
          <a:xfrm>
            <a:off x="323528" y="2132856"/>
            <a:ext cx="3083460" cy="4536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721242" y="4257092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/>
          <p:nvPr/>
        </p:nvPicPr>
        <p:blipFill rotWithShape="1">
          <a:blip r:embed="rId3"/>
          <a:srcRect l="1" t="3482" r="68765" b="54322"/>
          <a:stretch/>
        </p:blipFill>
        <p:spPr bwMode="auto">
          <a:xfrm>
            <a:off x="4513003" y="2384884"/>
            <a:ext cx="3813200" cy="40324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 flipV="1">
            <a:off x="3161402" y="4085361"/>
            <a:ext cx="1914654" cy="4597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076056" y="3797329"/>
            <a:ext cx="13681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8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комбинированных списков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переход к заполнению комбинированного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списка содержимым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l="77285" t="53052" b="29537"/>
          <a:stretch/>
        </p:blipFill>
        <p:spPr bwMode="auto">
          <a:xfrm>
            <a:off x="395536" y="1700808"/>
            <a:ext cx="3600400" cy="2160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4139951" y="3544256"/>
            <a:ext cx="4693531" cy="2981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Прямая со стрелкой 7"/>
          <p:cNvCxnSpPr/>
          <p:nvPr/>
        </p:nvCxnSpPr>
        <p:spPr>
          <a:xfrm>
            <a:off x="3614673" y="3128831"/>
            <a:ext cx="741303" cy="10335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81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Компоновка меню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выбор полосы меню «</a:t>
            </a:r>
            <a:r>
              <a:rPr lang="en-US" sz="2000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MenuStrip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t="2868" r="59594" b="65178"/>
          <a:stretch/>
        </p:blipFill>
        <p:spPr bwMode="auto">
          <a:xfrm>
            <a:off x="323528" y="1231495"/>
            <a:ext cx="5235231" cy="3240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683568" y="2924944"/>
            <a:ext cx="1098425" cy="219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/>
          <p:nvPr/>
        </p:nvPicPr>
        <p:blipFill rotWithShape="1">
          <a:blip r:embed="rId3"/>
          <a:srcRect t="3073" r="68252" b="53707"/>
          <a:stretch/>
        </p:blipFill>
        <p:spPr bwMode="auto">
          <a:xfrm>
            <a:off x="5198891" y="2708920"/>
            <a:ext cx="3634592" cy="3873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5694519" y="4005065"/>
            <a:ext cx="2189849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1781993" y="3144629"/>
            <a:ext cx="3912526" cy="860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4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комбинированных списков</a:t>
            </a:r>
            <a:endParaRPr lang="ru-RU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комбинированного списка наименованиями,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связанными с задачей курса, посвящённой составлению через графический конструктов ГПИ с меню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2060848"/>
            <a:ext cx="5101427" cy="3240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580112" y="3301701"/>
            <a:ext cx="3328941" cy="32956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Прямая со стрелкой 7"/>
          <p:cNvCxnSpPr/>
          <p:nvPr/>
        </p:nvCxnSpPr>
        <p:spPr>
          <a:xfrm>
            <a:off x="1259632" y="2924944"/>
            <a:ext cx="4464496" cy="12961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65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комбинированных списков</a:t>
            </a:r>
            <a:endParaRPr lang="ru-RU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набирать элементы списка бывает удобно из файла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23" y="1214811"/>
            <a:ext cx="5099557" cy="54344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357" y="1295516"/>
            <a:ext cx="4581140" cy="10533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Прямая со стрелкой 8"/>
          <p:cNvCxnSpPr/>
          <p:nvPr/>
        </p:nvCxnSpPr>
        <p:spPr>
          <a:xfrm>
            <a:off x="4860032" y="1484784"/>
            <a:ext cx="0" cy="27363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3059832" y="2276872"/>
            <a:ext cx="4824536" cy="2160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9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комбинированных списков</a:t>
            </a:r>
            <a:endParaRPr lang="ru-RU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набирать элементы списка бывает удобно из файла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23" y="1214811"/>
            <a:ext cx="5099557" cy="54344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357" y="1295516"/>
            <a:ext cx="4581140" cy="10533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Прямая со стрелкой 12"/>
          <p:cNvCxnSpPr/>
          <p:nvPr/>
        </p:nvCxnSpPr>
        <p:spPr>
          <a:xfrm flipH="1">
            <a:off x="3563888" y="1988840"/>
            <a:ext cx="1584176" cy="29523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455357" y="1719972"/>
            <a:ext cx="2780938" cy="340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1619673" y="2043835"/>
            <a:ext cx="2842639" cy="2897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353" y="4962947"/>
            <a:ext cx="4257143" cy="1571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Прямая со стрелкой 14"/>
          <p:cNvCxnSpPr/>
          <p:nvPr/>
        </p:nvCxnSpPr>
        <p:spPr>
          <a:xfrm>
            <a:off x="3491880" y="5445224"/>
            <a:ext cx="14401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2843808" y="5517232"/>
            <a:ext cx="2088232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3072843" y="5805264"/>
            <a:ext cx="1859197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83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комбинированных списков</a:t>
            </a:r>
            <a:endParaRPr lang="ru-RU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некоторые полезные свойства расширенного поиска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23" y="1214812"/>
            <a:ext cx="5014318" cy="54833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214812"/>
            <a:ext cx="4859254" cy="54833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Прямоугольник 15"/>
          <p:cNvSpPr/>
          <p:nvPr/>
        </p:nvSpPr>
        <p:spPr>
          <a:xfrm>
            <a:off x="4788024" y="1916832"/>
            <a:ext cx="29523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комбинированных списков</a:t>
            </a:r>
            <a:endParaRPr lang="ru-RU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переключение по индексам списка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46" y="1340768"/>
            <a:ext cx="8499114" cy="51556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/>
          <a:srcRect r="57510"/>
          <a:stretch/>
        </p:blipFill>
        <p:spPr>
          <a:xfrm>
            <a:off x="7227625" y="1104427"/>
            <a:ext cx="1808871" cy="1571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7" name="Прямая со стрелкой 16"/>
          <p:cNvCxnSpPr/>
          <p:nvPr/>
        </p:nvCxnSpPr>
        <p:spPr>
          <a:xfrm flipH="1">
            <a:off x="1547664" y="1890141"/>
            <a:ext cx="5833280" cy="314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1547664" y="2060227"/>
            <a:ext cx="5833280" cy="10807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1547664" y="2204864"/>
            <a:ext cx="5833280" cy="1512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471005" y="2349501"/>
            <a:ext cx="5909939" cy="23036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65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комбинированных списков</a:t>
            </a:r>
            <a:endParaRPr lang="ru-RU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переключение по индексам списка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22" y="1315258"/>
            <a:ext cx="4238625" cy="1552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8" y="1315257"/>
            <a:ext cx="4238625" cy="1552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22" y="3169118"/>
            <a:ext cx="4238625" cy="1552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858" y="3169118"/>
            <a:ext cx="4238625" cy="1552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3690" y="4931169"/>
            <a:ext cx="4238625" cy="1552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706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Компоновка меню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пунктов главного меню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Пункты меню могут быть различных типов, основным среди которых является класс «</a:t>
            </a:r>
            <a:r>
              <a:rPr lang="en-US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MenuIte</a:t>
            </a:r>
            <a:r>
              <a:rPr lang="en-US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t="2806" r="67932" b="54904"/>
          <a:stretch/>
        </p:blipFill>
        <p:spPr bwMode="auto">
          <a:xfrm>
            <a:off x="2555776" y="2204864"/>
            <a:ext cx="4032448" cy="4254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131840" y="3861048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02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Компоновка меню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азмещение двух пунктов главного меню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 стандартными именами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 стандартных имён следует избавляться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Полосу меню, как правило, называют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mnuMain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пункты главного меню и вложенные так же, начиная с префикса </a:t>
            </a:r>
            <a:r>
              <a:rPr lang="en-US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t="3073" r="68252" b="73706"/>
          <a:stretch/>
        </p:blipFill>
        <p:spPr bwMode="auto">
          <a:xfrm>
            <a:off x="4532413" y="2630584"/>
            <a:ext cx="3784003" cy="21665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056263" y="3933056"/>
            <a:ext cx="26642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3635896" y="4199278"/>
            <a:ext cx="1704235" cy="11739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4826109" y="4199278"/>
            <a:ext cx="1704235" cy="11739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958344" y="545117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пункты главного меню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82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Компоновка меню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перед физическим заполнением меню его рекомендуется макетировать, например, таблично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990093"/>
              </p:ext>
            </p:extLst>
          </p:nvPr>
        </p:nvGraphicFramePr>
        <p:xfrm>
          <a:off x="899592" y="2420888"/>
          <a:ext cx="7488832" cy="165618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48441">
                  <a:extLst>
                    <a:ext uri="{9D8B030D-6E8A-4147-A177-3AD203B41FA5}">
                      <a16:colId xmlns:a16="http://schemas.microsoft.com/office/drawing/2014/main" val="3232603920"/>
                    </a:ext>
                  </a:extLst>
                </a:gridCol>
                <a:gridCol w="2298839">
                  <a:extLst>
                    <a:ext uri="{9D8B030D-6E8A-4147-A177-3AD203B41FA5}">
                      <a16:colId xmlns:a16="http://schemas.microsoft.com/office/drawing/2014/main" val="1688930970"/>
                    </a:ext>
                  </a:extLst>
                </a:gridCol>
                <a:gridCol w="2641552">
                  <a:extLst>
                    <a:ext uri="{9D8B030D-6E8A-4147-A177-3AD203B41FA5}">
                      <a16:colId xmlns:a16="http://schemas.microsoft.com/office/drawing/2014/main" val="454765061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Файл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Справка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427994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Старт </a:t>
                      </a: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</a:t>
                      </a: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Начало работы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Показать справку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692632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</a:t>
                      </a: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Сброс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6611065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Выйти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7435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98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Компоновка меню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 имена переменных, связанных с пунктами меню,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 же следует думать заранее и дублировать их в макете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07197"/>
              </p:ext>
            </p:extLst>
          </p:nvPr>
        </p:nvGraphicFramePr>
        <p:xfrm>
          <a:off x="683568" y="2348880"/>
          <a:ext cx="7776864" cy="14401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46458">
                  <a:extLst>
                    <a:ext uri="{9D8B030D-6E8A-4147-A177-3AD203B41FA5}">
                      <a16:colId xmlns:a16="http://schemas.microsoft.com/office/drawing/2014/main" val="831486196"/>
                    </a:ext>
                  </a:extLst>
                </a:gridCol>
                <a:gridCol w="2387256">
                  <a:extLst>
                    <a:ext uri="{9D8B030D-6E8A-4147-A177-3AD203B41FA5}">
                      <a16:colId xmlns:a16="http://schemas.microsoft.com/office/drawing/2014/main" val="488028048"/>
                    </a:ext>
                  </a:extLst>
                </a:gridCol>
                <a:gridCol w="2743150">
                  <a:extLst>
                    <a:ext uri="{9D8B030D-6E8A-4147-A177-3AD203B41FA5}">
                      <a16:colId xmlns:a16="http://schemas.microsoft.com/office/drawing/2014/main" val="135557231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mnuFile</a:t>
                      </a:r>
                      <a:endParaRPr lang="ru-RU" sz="16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mnuHelp</a:t>
                      </a:r>
                      <a:endParaRPr lang="ru-RU" sz="16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381886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mnuStart</a:t>
                      </a:r>
                      <a:endParaRPr lang="ru-RU" sz="16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mnuStartRun</a:t>
                      </a:r>
                      <a:endParaRPr lang="ru-RU" sz="16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mnuHelpShow</a:t>
                      </a:r>
                      <a:endParaRPr lang="ru-RU" sz="16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990874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mnuStartReset</a:t>
                      </a:r>
                      <a:endParaRPr lang="ru-RU" sz="16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461174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mnuExit</a:t>
                      </a:r>
                      <a:endParaRPr lang="ru-RU" sz="16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2422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23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Компоновка меню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Обратите внимание!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Меню как компонент 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C#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кране неустойчив, в связи с чем в большинстве ситуаций его рекомендуется компоновать кодом.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Отработке навыков компоновки ГПИ кодом посвящена работа №3 курса «Методы программирования».</a:t>
            </a:r>
          </a:p>
        </p:txBody>
      </p:sp>
    </p:spTree>
    <p:extLst>
      <p:ext uri="{BB962C8B-B14F-4D97-AF65-F5344CB8AC3E}">
        <p14:creationId xmlns:p14="http://schemas.microsoft.com/office/powerpoint/2010/main" val="227958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Компоновка меню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горячих клавиш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4390476" cy="30190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797152"/>
            <a:ext cx="2809524" cy="1628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662" y="4901913"/>
            <a:ext cx="2466667" cy="14190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4626" y="1600605"/>
            <a:ext cx="2685714" cy="4742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Прямая со стрелкой 14"/>
          <p:cNvCxnSpPr/>
          <p:nvPr/>
        </p:nvCxnSpPr>
        <p:spPr>
          <a:xfrm flipH="1" flipV="1">
            <a:off x="1006598" y="2132856"/>
            <a:ext cx="901106" cy="7920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44016" y="292494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Подпункты пункта главного меню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95069" y="5977034"/>
            <a:ext cx="2520747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/>
          <p:nvPr/>
        </p:nvCxnSpPr>
        <p:spPr>
          <a:xfrm flipV="1">
            <a:off x="2919354" y="5507360"/>
            <a:ext cx="860558" cy="4696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5153371" y="1773486"/>
            <a:ext cx="1650877" cy="41414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3747769" y="5860965"/>
            <a:ext cx="147230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8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5510</TotalTime>
  <Words>536</Words>
  <Application>Microsoft Office PowerPoint</Application>
  <PresentationFormat>Экран (4:3)</PresentationFormat>
  <Paragraphs>122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Arial</vt:lpstr>
      <vt:lpstr>Calibri</vt:lpstr>
      <vt:lpstr>Tahoma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Дом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Игоревич Сафронов</dc:creator>
  <cp:lastModifiedBy>Антон Сафронов</cp:lastModifiedBy>
  <cp:revision>493</cp:revision>
  <dcterms:created xsi:type="dcterms:W3CDTF">2016-01-30T16:19:22Z</dcterms:created>
  <dcterms:modified xsi:type="dcterms:W3CDTF">2024-03-27T07:17:41Z</dcterms:modified>
</cp:coreProperties>
</file>