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6" r:id="rId2"/>
    <p:sldId id="298" r:id="rId3"/>
    <p:sldId id="379" r:id="rId4"/>
    <p:sldId id="348" r:id="rId5"/>
    <p:sldId id="331" r:id="rId6"/>
    <p:sldId id="332" r:id="rId7"/>
    <p:sldId id="335" r:id="rId8"/>
    <p:sldId id="333" r:id="rId9"/>
    <p:sldId id="334" r:id="rId10"/>
    <p:sldId id="349" r:id="rId11"/>
    <p:sldId id="336" r:id="rId12"/>
    <p:sldId id="337" r:id="rId13"/>
    <p:sldId id="338" r:id="rId14"/>
    <p:sldId id="340" r:id="rId15"/>
    <p:sldId id="341" r:id="rId16"/>
    <p:sldId id="342" r:id="rId17"/>
    <p:sldId id="343" r:id="rId18"/>
    <p:sldId id="339" r:id="rId19"/>
    <p:sldId id="344" r:id="rId20"/>
    <p:sldId id="345" r:id="rId21"/>
    <p:sldId id="346" r:id="rId22"/>
    <p:sldId id="361" r:id="rId23"/>
    <p:sldId id="359" r:id="rId24"/>
    <p:sldId id="360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81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 varScale="1">
        <p:scale>
          <a:sx n="107" d="100"/>
          <a:sy n="107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EB846-5EAC-4CBC-B7D2-741C014D0FC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A04B-EFC7-4F65-8A9A-3DADD9DEC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9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26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0" y="303585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программирования</a:t>
            </a:r>
          </a:p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(МП)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0" y="21477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51520" y="718827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0" y="24789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0" y="427915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«Автоматизация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0" y="63354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4838095" cy="39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980728"/>
            <a:ext cx="3672408" cy="2525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391" y="4205476"/>
            <a:ext cx="4113097" cy="2448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8"/>
          <p:cNvSpPr/>
          <p:nvPr/>
        </p:nvSpPr>
        <p:spPr>
          <a:xfrm>
            <a:off x="395536" y="3573016"/>
            <a:ext cx="20882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Прямая со стрелкой 3"/>
          <p:cNvCxnSpPr/>
          <p:nvPr/>
        </p:nvCxnSpPr>
        <p:spPr>
          <a:xfrm flipV="1">
            <a:off x="2509211" y="2708920"/>
            <a:ext cx="3142909" cy="873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3"/>
          <p:cNvCxnSpPr/>
          <p:nvPr/>
        </p:nvCxnSpPr>
        <p:spPr>
          <a:xfrm flipV="1">
            <a:off x="5174344" y="3212976"/>
            <a:ext cx="2172962" cy="12339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95536" y="5253007"/>
            <a:ext cx="40016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Размещение сетки электронной таблицы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908720"/>
            <a:ext cx="5823544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3"/>
          <a:srcRect b="44756"/>
          <a:stretch/>
        </p:blipFill>
        <p:spPr>
          <a:xfrm>
            <a:off x="3383167" y="3632596"/>
            <a:ext cx="5527811" cy="3049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Прямая со стрелкой 3"/>
          <p:cNvCxnSpPr/>
          <p:nvPr/>
        </p:nvCxnSpPr>
        <p:spPr>
          <a:xfrm flipH="1" flipV="1">
            <a:off x="755576" y="1052736"/>
            <a:ext cx="6408712" cy="49063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5" y="908720"/>
            <a:ext cx="8690170" cy="2968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6" y="3717033"/>
            <a:ext cx="8690170" cy="2893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Прямая со стрелкой 3"/>
          <p:cNvCxnSpPr/>
          <p:nvPr/>
        </p:nvCxnSpPr>
        <p:spPr>
          <a:xfrm flipH="1">
            <a:off x="1763688" y="764704"/>
            <a:ext cx="1584176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3"/>
          <p:cNvCxnSpPr/>
          <p:nvPr/>
        </p:nvCxnSpPr>
        <p:spPr>
          <a:xfrm>
            <a:off x="1763688" y="4293097"/>
            <a:ext cx="648072" cy="340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995936" y="2866456"/>
            <a:ext cx="45777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шапки электронной таблицы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5743835" cy="5735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1475656" y="4725144"/>
            <a:ext cx="158417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 flipV="1">
            <a:off x="3059832" y="3284984"/>
            <a:ext cx="3384376" cy="144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228184" y="1978441"/>
            <a:ext cx="26642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общем случае перед созданием чего-то нового необходимо избавиться от старого.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228184" y="3680460"/>
            <a:ext cx="266429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ситуации, когда через одну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DataGrid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потребуется просматривать разные таблицы – действия по очистке строк и столбцов точно потребуются.</a:t>
            </a:r>
          </a:p>
        </p:txBody>
      </p:sp>
    </p:spTree>
    <p:extLst>
      <p:ext uri="{BB962C8B-B14F-4D97-AF65-F5344CB8AC3E}">
        <p14:creationId xmlns:p14="http://schemas.microsoft.com/office/powerpoint/2010/main" val="688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5743835" cy="5735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1611269" y="4996924"/>
            <a:ext cx="445609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 flipV="1">
            <a:off x="3229982" y="3284984"/>
            <a:ext cx="3070210" cy="1701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228184" y="1807656"/>
            <a:ext cx="266429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Важно, чтобы столбцы были сформированы до момента, когда начнут формироваться строки.</a:t>
            </a:r>
          </a:p>
        </p:txBody>
      </p:sp>
    </p:spTree>
    <p:extLst>
      <p:ext uri="{BB962C8B-B14F-4D97-AF65-F5344CB8AC3E}">
        <p14:creationId xmlns:p14="http://schemas.microsoft.com/office/powerpoint/2010/main" val="23927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5743835" cy="5735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1611269" y="5301208"/>
            <a:ext cx="216864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 flipV="1">
            <a:off x="3779912" y="3284984"/>
            <a:ext cx="2520280" cy="2016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228184" y="1807656"/>
            <a:ext cx="266429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 в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DataGrid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формируются в количестве, соответствующем текущей прочитанной таблице из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1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690170" cy="2893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276124" y="1484783"/>
            <a:ext cx="504056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378425"/>
            <a:ext cx="4489444" cy="1083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3"/>
          <p:cNvCxnSpPr>
            <a:stCxn id="7" idx="2"/>
          </p:cNvCxnSpPr>
          <p:nvPr/>
        </p:nvCxnSpPr>
        <p:spPr>
          <a:xfrm>
            <a:off x="528152" y="3717031"/>
            <a:ext cx="83408" cy="1656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34719"/>
          <a:stretch/>
        </p:blipFill>
        <p:spPr>
          <a:xfrm>
            <a:off x="4320924" y="3999222"/>
            <a:ext cx="4548758" cy="2320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3"/>
          <p:cNvCxnSpPr/>
          <p:nvPr/>
        </p:nvCxnSpPr>
        <p:spPr>
          <a:xfrm>
            <a:off x="2987824" y="5373216"/>
            <a:ext cx="144016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03402" y="5746030"/>
            <a:ext cx="410855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таблицах, нацеленных на демонстрацию данных заголовки строк часто избыточны.</a:t>
            </a:r>
          </a:p>
        </p:txBody>
      </p:sp>
    </p:spTree>
    <p:extLst>
      <p:ext uri="{BB962C8B-B14F-4D97-AF65-F5344CB8AC3E}">
        <p14:creationId xmlns:p14="http://schemas.microsoft.com/office/powerpoint/2010/main" val="4981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690170" cy="2893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683568" y="2060848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19672" y="2060848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8"/>
          <p:cNvSpPr/>
          <p:nvPr/>
        </p:nvSpPr>
        <p:spPr>
          <a:xfrm>
            <a:off x="2555776" y="2286405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Прямоугольник 8"/>
          <p:cNvSpPr/>
          <p:nvPr/>
        </p:nvSpPr>
        <p:spPr>
          <a:xfrm>
            <a:off x="3491880" y="2394417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Прямоугольник 8"/>
          <p:cNvSpPr/>
          <p:nvPr/>
        </p:nvSpPr>
        <p:spPr>
          <a:xfrm>
            <a:off x="4355976" y="2276872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Прямоугольник 8"/>
          <p:cNvSpPr/>
          <p:nvPr/>
        </p:nvSpPr>
        <p:spPr>
          <a:xfrm>
            <a:off x="5308977" y="2139517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832979"/>
            <a:ext cx="3980952" cy="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797" y="5784503"/>
            <a:ext cx="3733333" cy="3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6278884"/>
            <a:ext cx="5076190" cy="3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4617" y="4117670"/>
            <a:ext cx="4238095" cy="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3"/>
          <p:cNvCxnSpPr/>
          <p:nvPr/>
        </p:nvCxnSpPr>
        <p:spPr>
          <a:xfrm>
            <a:off x="5497151" y="2340323"/>
            <a:ext cx="2315209" cy="1977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8"/>
          <p:cNvSpPr/>
          <p:nvPr/>
        </p:nvSpPr>
        <p:spPr>
          <a:xfrm>
            <a:off x="7812360" y="4317670"/>
            <a:ext cx="360040" cy="208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1" name="Прямая со стрелкой 3"/>
          <p:cNvCxnSpPr/>
          <p:nvPr/>
        </p:nvCxnSpPr>
        <p:spPr>
          <a:xfrm>
            <a:off x="2765918" y="2507223"/>
            <a:ext cx="4686402" cy="3966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8"/>
          <p:cNvSpPr/>
          <p:nvPr/>
        </p:nvSpPr>
        <p:spPr>
          <a:xfrm>
            <a:off x="7452320" y="6474122"/>
            <a:ext cx="360040" cy="208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4" name="Прямоугольник 8"/>
          <p:cNvSpPr/>
          <p:nvPr/>
        </p:nvSpPr>
        <p:spPr>
          <a:xfrm>
            <a:off x="5001107" y="5947684"/>
            <a:ext cx="307870" cy="241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5" name="Прямая со стрелкой 3"/>
          <p:cNvCxnSpPr/>
          <p:nvPr/>
        </p:nvCxnSpPr>
        <p:spPr>
          <a:xfrm>
            <a:off x="1860747" y="2286405"/>
            <a:ext cx="3140219" cy="3648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3"/>
          <p:cNvCxnSpPr/>
          <p:nvPr/>
        </p:nvCxnSpPr>
        <p:spPr>
          <a:xfrm>
            <a:off x="899439" y="2272079"/>
            <a:ext cx="1827108" cy="3165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8"/>
          <p:cNvSpPr/>
          <p:nvPr/>
        </p:nvSpPr>
        <p:spPr>
          <a:xfrm>
            <a:off x="2726547" y="5437965"/>
            <a:ext cx="307870" cy="241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6516216" y="4594106"/>
            <a:ext cx="23534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Директивы \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избыточны – их необходимо фильтровать.</a:t>
            </a:r>
          </a:p>
        </p:txBody>
      </p:sp>
    </p:spTree>
    <p:extLst>
      <p:ext uri="{BB962C8B-B14F-4D97-AF65-F5344CB8AC3E}">
        <p14:creationId xmlns:p14="http://schemas.microsoft.com/office/powerpoint/2010/main" val="38180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5740178" cy="5681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3915"/>
          <a:stretch/>
        </p:blipFill>
        <p:spPr>
          <a:xfrm>
            <a:off x="4652123" y="1052736"/>
            <a:ext cx="4357599" cy="2195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Прямоугольник 8"/>
          <p:cNvSpPr/>
          <p:nvPr/>
        </p:nvSpPr>
        <p:spPr>
          <a:xfrm>
            <a:off x="3779912" y="5157192"/>
            <a:ext cx="208823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8" name="Прямоугольник 8"/>
          <p:cNvSpPr/>
          <p:nvPr/>
        </p:nvSpPr>
        <p:spPr>
          <a:xfrm>
            <a:off x="4708410" y="1558254"/>
            <a:ext cx="4328086" cy="718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0" name="Прямая со стрелкой 3"/>
          <p:cNvCxnSpPr/>
          <p:nvPr/>
        </p:nvCxnSpPr>
        <p:spPr>
          <a:xfrm flipV="1">
            <a:off x="4355976" y="2060848"/>
            <a:ext cx="64807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"/>
          <p:cNvCxnSpPr/>
          <p:nvPr/>
        </p:nvCxnSpPr>
        <p:spPr>
          <a:xfrm flipV="1">
            <a:off x="5032977" y="2060848"/>
            <a:ext cx="64807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"/>
          <p:cNvCxnSpPr/>
          <p:nvPr/>
        </p:nvCxnSpPr>
        <p:spPr>
          <a:xfrm flipV="1">
            <a:off x="5441927" y="2060848"/>
            <a:ext cx="930273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"/>
          <p:cNvCxnSpPr/>
          <p:nvPr/>
        </p:nvCxnSpPr>
        <p:spPr>
          <a:xfrm flipV="1">
            <a:off x="5869892" y="2060848"/>
            <a:ext cx="2590540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6014763" cy="5833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4719"/>
          <a:stretch/>
        </p:blipFill>
        <p:spPr>
          <a:xfrm>
            <a:off x="4023466" y="1700808"/>
            <a:ext cx="4941022" cy="2520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4067944" y="3140968"/>
            <a:ext cx="49685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8"/>
          <p:cNvSpPr/>
          <p:nvPr/>
        </p:nvSpPr>
        <p:spPr>
          <a:xfrm>
            <a:off x="1403647" y="5085184"/>
            <a:ext cx="4790627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9" name="Прямая со стрелкой 3"/>
          <p:cNvCxnSpPr/>
          <p:nvPr/>
        </p:nvCxnSpPr>
        <p:spPr>
          <a:xfrm flipH="1" flipV="1">
            <a:off x="2267744" y="5229200"/>
            <a:ext cx="1152128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3419872" y="6224646"/>
            <a:ext cx="3960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300192" y="4460919"/>
            <a:ext cx="266429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повторного упоминания считываемых заголовков столбцов необходимо выполнить сдвиг по строкам (начать с «1», а не с «0»).</a:t>
            </a:r>
          </a:p>
        </p:txBody>
      </p:sp>
    </p:spTree>
    <p:extLst>
      <p:ext uri="{BB962C8B-B14F-4D97-AF65-F5344CB8AC3E}">
        <p14:creationId xmlns:p14="http://schemas.microsoft.com/office/powerpoint/2010/main" val="37587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4719"/>
          <a:stretch/>
        </p:blipFill>
        <p:spPr>
          <a:xfrm>
            <a:off x="2174669" y="748677"/>
            <a:ext cx="4794659" cy="2445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40" y="3212976"/>
            <a:ext cx="6366519" cy="3475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627784" y="6194301"/>
            <a:ext cx="10801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Разрыв</a:t>
            </a: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4716016" y="3573016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716016" y="3573016"/>
            <a:ext cx="0" cy="2736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3923928" y="6309320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>
            <a:off x="2339752" y="2564904"/>
            <a:ext cx="288032" cy="3528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3"/>
          <p:cNvCxnSpPr/>
          <p:nvPr/>
        </p:nvCxnSpPr>
        <p:spPr>
          <a:xfrm>
            <a:off x="2426683" y="2402214"/>
            <a:ext cx="229651" cy="3331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3"/>
          <p:cNvCxnSpPr/>
          <p:nvPr/>
        </p:nvCxnSpPr>
        <p:spPr>
          <a:xfrm>
            <a:off x="2506160" y="2114182"/>
            <a:ext cx="150174" cy="3259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9375" b="9890"/>
          <a:stretch/>
        </p:blipFill>
        <p:spPr>
          <a:xfrm>
            <a:off x="179511" y="881155"/>
            <a:ext cx="6014763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Прямоугольник 8"/>
          <p:cNvSpPr/>
          <p:nvPr/>
        </p:nvSpPr>
        <p:spPr>
          <a:xfrm>
            <a:off x="1331640" y="2085020"/>
            <a:ext cx="4862634" cy="695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984792"/>
            <a:ext cx="5764422" cy="2665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8"/>
          <p:cNvSpPr/>
          <p:nvPr/>
        </p:nvSpPr>
        <p:spPr>
          <a:xfrm>
            <a:off x="3419872" y="5568968"/>
            <a:ext cx="5548398" cy="961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9" name="Прямая со стрелкой 3"/>
          <p:cNvCxnSpPr/>
          <p:nvPr/>
        </p:nvCxnSpPr>
        <p:spPr>
          <a:xfrm>
            <a:off x="2768897" y="2806206"/>
            <a:ext cx="650975" cy="2762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8"/>
          <p:cNvSpPr/>
          <p:nvPr/>
        </p:nvSpPr>
        <p:spPr>
          <a:xfrm>
            <a:off x="1115616" y="2903296"/>
            <a:ext cx="792088" cy="2255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Прямоугольник 8"/>
          <p:cNvSpPr/>
          <p:nvPr/>
        </p:nvSpPr>
        <p:spPr>
          <a:xfrm>
            <a:off x="3491880" y="6309319"/>
            <a:ext cx="1872208" cy="1884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Прямоугольник 8"/>
          <p:cNvSpPr/>
          <p:nvPr/>
        </p:nvSpPr>
        <p:spPr>
          <a:xfrm>
            <a:off x="4644008" y="6000803"/>
            <a:ext cx="1080120" cy="1884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2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33915"/>
          <a:stretch/>
        </p:blipFill>
        <p:spPr>
          <a:xfrm>
            <a:off x="323528" y="836712"/>
            <a:ext cx="5916910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365104"/>
            <a:ext cx="6700744" cy="216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8"/>
          <p:cNvSpPr/>
          <p:nvPr/>
        </p:nvSpPr>
        <p:spPr>
          <a:xfrm>
            <a:off x="323528" y="2420888"/>
            <a:ext cx="5916910" cy="695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Прямоугольник 8"/>
          <p:cNvSpPr/>
          <p:nvPr/>
        </p:nvSpPr>
        <p:spPr>
          <a:xfrm>
            <a:off x="2195736" y="4383305"/>
            <a:ext cx="6552728" cy="1637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2699792" y="3134996"/>
            <a:ext cx="582191" cy="1230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336958" y="1052736"/>
            <a:ext cx="266429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Первая разновидность перехода через разрыв – пустая строка на месте повторного упоминания заголовка.</a:t>
            </a:r>
          </a:p>
        </p:txBody>
      </p:sp>
    </p:spTree>
    <p:extLst>
      <p:ext uri="{BB962C8B-B14F-4D97-AF65-F5344CB8AC3E}">
        <p14:creationId xmlns:p14="http://schemas.microsoft.com/office/powerpoint/2010/main" val="22367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3655"/>
          <a:stretch/>
        </p:blipFill>
        <p:spPr>
          <a:xfrm>
            <a:off x="251520" y="836712"/>
            <a:ext cx="5940152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509120"/>
            <a:ext cx="6228571" cy="19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8"/>
          <p:cNvSpPr/>
          <p:nvPr/>
        </p:nvSpPr>
        <p:spPr>
          <a:xfrm>
            <a:off x="323528" y="2420888"/>
            <a:ext cx="5868144" cy="695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8"/>
          <p:cNvSpPr/>
          <p:nvPr/>
        </p:nvSpPr>
        <p:spPr>
          <a:xfrm>
            <a:off x="2659251" y="4581128"/>
            <a:ext cx="6197104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336958" y="1052736"/>
            <a:ext cx="26642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Вторая разновидность перехода через разрыв – повторное упоминание заголовка.</a:t>
            </a:r>
          </a:p>
        </p:txBody>
      </p:sp>
      <p:cxnSp>
        <p:nvCxnSpPr>
          <p:cNvPr id="10" name="Прямая со стрелкой 3"/>
          <p:cNvCxnSpPr/>
          <p:nvPr/>
        </p:nvCxnSpPr>
        <p:spPr>
          <a:xfrm>
            <a:off x="2843808" y="3131044"/>
            <a:ext cx="720080" cy="14500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33111"/>
          <a:stretch/>
        </p:blipFill>
        <p:spPr>
          <a:xfrm>
            <a:off x="179512" y="836712"/>
            <a:ext cx="5988918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149080"/>
            <a:ext cx="6219048" cy="24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8"/>
          <p:cNvSpPr/>
          <p:nvPr/>
        </p:nvSpPr>
        <p:spPr>
          <a:xfrm>
            <a:off x="323528" y="2420888"/>
            <a:ext cx="5868144" cy="695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Прямоугольник 8"/>
          <p:cNvSpPr/>
          <p:nvPr/>
        </p:nvSpPr>
        <p:spPr>
          <a:xfrm>
            <a:off x="2627784" y="4129916"/>
            <a:ext cx="6219048" cy="2323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2843808" y="3131044"/>
            <a:ext cx="504056" cy="998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336958" y="1052736"/>
            <a:ext cx="26642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это далеко не всегда чередование подобных ситуаций.</a:t>
            </a:r>
          </a:p>
        </p:txBody>
      </p:sp>
    </p:spTree>
    <p:extLst>
      <p:ext uri="{BB962C8B-B14F-4D97-AF65-F5344CB8AC3E}">
        <p14:creationId xmlns:p14="http://schemas.microsoft.com/office/powerpoint/2010/main" val="26284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5764422" cy="2665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8"/>
          <p:cNvSpPr/>
          <p:nvPr/>
        </p:nvSpPr>
        <p:spPr>
          <a:xfrm>
            <a:off x="467544" y="2348880"/>
            <a:ext cx="5548398" cy="961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Прямоугольник 8"/>
          <p:cNvSpPr/>
          <p:nvPr/>
        </p:nvSpPr>
        <p:spPr>
          <a:xfrm>
            <a:off x="539552" y="3089231"/>
            <a:ext cx="1872208" cy="1884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Прямоугольник 8"/>
          <p:cNvSpPr/>
          <p:nvPr/>
        </p:nvSpPr>
        <p:spPr>
          <a:xfrm>
            <a:off x="1691680" y="2780715"/>
            <a:ext cx="1080120" cy="1884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64" y="3573016"/>
            <a:ext cx="6446426" cy="3084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8"/>
          <p:cNvSpPr/>
          <p:nvPr/>
        </p:nvSpPr>
        <p:spPr>
          <a:xfrm>
            <a:off x="2699792" y="5349582"/>
            <a:ext cx="6184998" cy="1103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9" name="Прямая со стрелкой 3"/>
          <p:cNvCxnSpPr/>
          <p:nvPr/>
        </p:nvCxnSpPr>
        <p:spPr>
          <a:xfrm>
            <a:off x="5997214" y="3289058"/>
            <a:ext cx="469504" cy="2060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8"/>
          <p:cNvSpPr/>
          <p:nvPr/>
        </p:nvSpPr>
        <p:spPr>
          <a:xfrm>
            <a:off x="3923928" y="5349582"/>
            <a:ext cx="1584176" cy="2396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Прямоугольник 8"/>
          <p:cNvSpPr/>
          <p:nvPr/>
        </p:nvSpPr>
        <p:spPr>
          <a:xfrm>
            <a:off x="3563888" y="6291532"/>
            <a:ext cx="1584176" cy="1562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156176" y="935150"/>
            <a:ext cx="266429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Корректировка, направленная на устранение пустой строки при переходе через разрыв.</a:t>
            </a:r>
          </a:p>
        </p:txBody>
      </p:sp>
    </p:spTree>
    <p:extLst>
      <p:ext uri="{BB962C8B-B14F-4D97-AF65-F5344CB8AC3E}">
        <p14:creationId xmlns:p14="http://schemas.microsoft.com/office/powerpoint/2010/main" val="40783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365104"/>
            <a:ext cx="6700744" cy="216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34052"/>
          <a:stretch/>
        </p:blipFill>
        <p:spPr>
          <a:xfrm>
            <a:off x="323528" y="908720"/>
            <a:ext cx="5904656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8"/>
          <p:cNvSpPr/>
          <p:nvPr/>
        </p:nvSpPr>
        <p:spPr>
          <a:xfrm>
            <a:off x="467544" y="2924944"/>
            <a:ext cx="576064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Прямоугольник 8"/>
          <p:cNvSpPr/>
          <p:nvPr/>
        </p:nvSpPr>
        <p:spPr>
          <a:xfrm>
            <a:off x="2339752" y="4437112"/>
            <a:ext cx="6480720" cy="1872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2911932" y="3429000"/>
            <a:ext cx="363924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354307" y="1061154"/>
            <a:ext cx="26642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Пустая строка отработана при отладке.</a:t>
            </a:r>
          </a:p>
        </p:txBody>
      </p:sp>
    </p:spTree>
    <p:extLst>
      <p:ext uri="{BB962C8B-B14F-4D97-AF65-F5344CB8AC3E}">
        <p14:creationId xmlns:p14="http://schemas.microsoft.com/office/powerpoint/2010/main" val="21577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581128"/>
            <a:ext cx="6228571" cy="19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33988"/>
          <a:stretch/>
        </p:blipFill>
        <p:spPr>
          <a:xfrm>
            <a:off x="179512" y="836712"/>
            <a:ext cx="5910400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8"/>
          <p:cNvSpPr/>
          <p:nvPr/>
        </p:nvSpPr>
        <p:spPr>
          <a:xfrm>
            <a:off x="254392" y="2636912"/>
            <a:ext cx="583552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Прямоугольник 8"/>
          <p:cNvSpPr/>
          <p:nvPr/>
        </p:nvSpPr>
        <p:spPr>
          <a:xfrm>
            <a:off x="2699791" y="4682132"/>
            <a:ext cx="6156563" cy="162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2843808" y="3347029"/>
            <a:ext cx="432048" cy="1335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228184" y="1007567"/>
            <a:ext cx="266429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Устранение пустой строки не влияет на аналогичное устранение строки с дублированием шапки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39162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3"/>
            <a:ext cx="4966782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019108"/>
            <a:ext cx="5030806" cy="3676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8"/>
          <p:cNvSpPr/>
          <p:nvPr/>
        </p:nvSpPr>
        <p:spPr>
          <a:xfrm>
            <a:off x="890933" y="2636912"/>
            <a:ext cx="432736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Прямоугольник 8"/>
          <p:cNvSpPr/>
          <p:nvPr/>
        </p:nvSpPr>
        <p:spPr>
          <a:xfrm>
            <a:off x="4816631" y="5232192"/>
            <a:ext cx="4138103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0" name="Прямая со стрелкой 3"/>
          <p:cNvCxnSpPr/>
          <p:nvPr/>
        </p:nvCxnSpPr>
        <p:spPr>
          <a:xfrm>
            <a:off x="3419872" y="2924944"/>
            <a:ext cx="1386880" cy="2307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8"/>
          <p:cNvSpPr/>
          <p:nvPr/>
        </p:nvSpPr>
        <p:spPr>
          <a:xfrm>
            <a:off x="4600194" y="4848159"/>
            <a:ext cx="4220277" cy="2591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Прямоугольник 8"/>
          <p:cNvSpPr/>
          <p:nvPr/>
        </p:nvSpPr>
        <p:spPr>
          <a:xfrm>
            <a:off x="4572001" y="5618093"/>
            <a:ext cx="936104" cy="6912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378184" y="806024"/>
            <a:ext cx="35765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Корректировка, направленная на устранение дубликатов шапки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26970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структуры документа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схема: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47" y="1411919"/>
            <a:ext cx="6934690" cy="53817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92080" y="4293096"/>
            <a:ext cx="1440160" cy="29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99920" y="6021288"/>
            <a:ext cx="1440160" cy="29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720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581128"/>
            <a:ext cx="6228571" cy="19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3561"/>
          <a:stretch/>
        </p:blipFill>
        <p:spPr>
          <a:xfrm>
            <a:off x="251520" y="908720"/>
            <a:ext cx="5948638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8"/>
          <p:cNvSpPr/>
          <p:nvPr/>
        </p:nvSpPr>
        <p:spPr>
          <a:xfrm>
            <a:off x="286762" y="2708920"/>
            <a:ext cx="591339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Прямоугольник 8"/>
          <p:cNvSpPr/>
          <p:nvPr/>
        </p:nvSpPr>
        <p:spPr>
          <a:xfrm>
            <a:off x="2630071" y="4585320"/>
            <a:ext cx="6226284" cy="17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2652646" y="3212976"/>
            <a:ext cx="695218" cy="1368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516215" y="1061154"/>
            <a:ext cx="21602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Дубликат шапки отработан при отладке.</a:t>
            </a:r>
          </a:p>
        </p:txBody>
      </p:sp>
    </p:spTree>
    <p:extLst>
      <p:ext uri="{BB962C8B-B14F-4D97-AF65-F5344CB8AC3E}">
        <p14:creationId xmlns:p14="http://schemas.microsoft.com/office/powerpoint/2010/main" val="4098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908721"/>
            <a:ext cx="3758022" cy="36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4544"/>
          <a:stretch/>
        </p:blipFill>
        <p:spPr>
          <a:xfrm>
            <a:off x="4139620" y="2708920"/>
            <a:ext cx="4787042" cy="4021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395537" y="3212976"/>
            <a:ext cx="244827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8"/>
          <p:cNvSpPr/>
          <p:nvPr/>
        </p:nvSpPr>
        <p:spPr>
          <a:xfrm>
            <a:off x="4427984" y="5805264"/>
            <a:ext cx="64807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139620" y="921551"/>
            <a:ext cx="47870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Размещение стандартного диалогового окна открытия файла.</a:t>
            </a:r>
          </a:p>
        </p:txBody>
      </p:sp>
    </p:spTree>
    <p:extLst>
      <p:ext uri="{BB962C8B-B14F-4D97-AF65-F5344CB8AC3E}">
        <p14:creationId xmlns:p14="http://schemas.microsoft.com/office/powerpoint/2010/main" val="29800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4544"/>
          <a:stretch/>
        </p:blipFill>
        <p:spPr>
          <a:xfrm>
            <a:off x="129817" y="836712"/>
            <a:ext cx="4787042" cy="4021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8"/>
          <p:cNvSpPr/>
          <p:nvPr/>
        </p:nvSpPr>
        <p:spPr>
          <a:xfrm>
            <a:off x="1115616" y="1844824"/>
            <a:ext cx="64807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429000"/>
            <a:ext cx="5655561" cy="3186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3"/>
          <p:cNvCxnSpPr/>
          <p:nvPr/>
        </p:nvCxnSpPr>
        <p:spPr>
          <a:xfrm flipH="1">
            <a:off x="1619672" y="1628800"/>
            <a:ext cx="504056" cy="344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3"/>
          <p:cNvCxnSpPr/>
          <p:nvPr/>
        </p:nvCxnSpPr>
        <p:spPr>
          <a:xfrm>
            <a:off x="1763688" y="2065585"/>
            <a:ext cx="1512168" cy="1363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843" y="2281930"/>
            <a:ext cx="4180952" cy="9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3"/>
          <p:cNvCxnSpPr>
            <a:stCxn id="8" idx="3"/>
          </p:cNvCxnSpPr>
          <p:nvPr/>
        </p:nvCxnSpPr>
        <p:spPr>
          <a:xfrm>
            <a:off x="1763688" y="1952836"/>
            <a:ext cx="4104456" cy="540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3"/>
          <p:cNvCxnSpPr/>
          <p:nvPr/>
        </p:nvCxnSpPr>
        <p:spPr>
          <a:xfrm>
            <a:off x="5868144" y="2996952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023515" y="787198"/>
            <a:ext cx="39062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Перераспределение функций по событиям в связи с появлением новых интерфейсных элементов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5858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5655561" cy="3186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653136"/>
            <a:ext cx="6342857" cy="20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3"/>
          <p:cNvCxnSpPr/>
          <p:nvPr/>
        </p:nvCxnSpPr>
        <p:spPr>
          <a:xfrm flipH="1">
            <a:off x="4427984" y="4029474"/>
            <a:ext cx="648072" cy="839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3"/>
          <p:cNvCxnSpPr/>
          <p:nvPr/>
        </p:nvCxnSpPr>
        <p:spPr>
          <a:xfrm flipH="1">
            <a:off x="4644008" y="3996715"/>
            <a:ext cx="1080120" cy="872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8144" y="3996715"/>
            <a:ext cx="0" cy="16754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 flipH="1">
            <a:off x="4081534" y="5672183"/>
            <a:ext cx="17866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8"/>
          <p:cNvSpPr/>
          <p:nvPr/>
        </p:nvSpPr>
        <p:spPr>
          <a:xfrm>
            <a:off x="3223316" y="6093296"/>
            <a:ext cx="127667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56175" y="882586"/>
            <a:ext cx="277361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разветвления по нажатиям на стандартные экранные кнопки «Открыть» и «Отмена».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87537" y="4638035"/>
            <a:ext cx="239623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Нажатие на кнопку «Отмена» инициирует вызов события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FileOk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выставленным признаком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7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125" y="764704"/>
            <a:ext cx="5981363" cy="59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8"/>
          <p:cNvSpPr/>
          <p:nvPr/>
        </p:nvSpPr>
        <p:spPr>
          <a:xfrm>
            <a:off x="2983125" y="836712"/>
            <a:ext cx="227060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Прямоугольник 8"/>
          <p:cNvSpPr/>
          <p:nvPr/>
        </p:nvSpPr>
        <p:spPr>
          <a:xfrm>
            <a:off x="3165495" y="6309320"/>
            <a:ext cx="108012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11860"/>
            <a:ext cx="274792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Прописанная ранее обработка содержимого таблицы перенесена в метод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wordCore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 метод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Quit()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завершения работы «подложки»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принципу закрытия всех открытых файлов по завершении работы с ними. 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и технология работы со внешними источниками и правила вежливости.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3165494" y="1772816"/>
            <a:ext cx="1910561" cy="209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799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7" y="908720"/>
            <a:ext cx="4285714" cy="10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20888"/>
            <a:ext cx="7027719" cy="4194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8"/>
          <p:cNvSpPr/>
          <p:nvPr/>
        </p:nvSpPr>
        <p:spPr>
          <a:xfrm>
            <a:off x="611559" y="1408767"/>
            <a:ext cx="3943401" cy="220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Прямая со стрелкой 3"/>
          <p:cNvCxnSpPr/>
          <p:nvPr/>
        </p:nvCxnSpPr>
        <p:spPr>
          <a:xfrm>
            <a:off x="4554960" y="1628800"/>
            <a:ext cx="1457200" cy="1157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788024" y="836712"/>
            <a:ext cx="41473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 начальной рабочей директорией при вызове диалогового окна открытия файла.</a:t>
            </a:r>
          </a:p>
        </p:txBody>
      </p:sp>
    </p:spTree>
    <p:extLst>
      <p:ext uri="{BB962C8B-B14F-4D97-AF65-F5344CB8AC3E}">
        <p14:creationId xmlns:p14="http://schemas.microsoft.com/office/powerpoint/2010/main" val="16694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7353697" cy="4389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794181"/>
            <a:ext cx="4247619" cy="12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479267" y="1484785"/>
            <a:ext cx="2868597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2483768" y="1700809"/>
            <a:ext cx="4752528" cy="4464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3"/>
          <p:cNvCxnSpPr/>
          <p:nvPr/>
        </p:nvCxnSpPr>
        <p:spPr>
          <a:xfrm>
            <a:off x="3347864" y="1700809"/>
            <a:ext cx="1512168" cy="1656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572001" y="795347"/>
            <a:ext cx="42330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 фильтра на файлы с конкретным расширением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4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92896"/>
            <a:ext cx="6588224" cy="3938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3" y="764704"/>
            <a:ext cx="4323809" cy="12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8"/>
          <p:cNvSpPr/>
          <p:nvPr/>
        </p:nvSpPr>
        <p:spPr>
          <a:xfrm>
            <a:off x="539552" y="1407560"/>
            <a:ext cx="3312368" cy="293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Прямоугольник 8"/>
          <p:cNvSpPr/>
          <p:nvPr/>
        </p:nvSpPr>
        <p:spPr>
          <a:xfrm>
            <a:off x="7380312" y="5877272"/>
            <a:ext cx="15476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671190" y="831172"/>
            <a:ext cx="42330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нескольких фильтров на файлы.</a:t>
            </a: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3347864" y="1700807"/>
            <a:ext cx="4032448" cy="4176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4380952" cy="14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348880"/>
            <a:ext cx="7317432" cy="4367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8"/>
          <p:cNvSpPr/>
          <p:nvPr/>
        </p:nvSpPr>
        <p:spPr>
          <a:xfrm>
            <a:off x="683568" y="1556792"/>
            <a:ext cx="3312368" cy="293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Прямоугольник 8"/>
          <p:cNvSpPr/>
          <p:nvPr/>
        </p:nvSpPr>
        <p:spPr>
          <a:xfrm>
            <a:off x="1619672" y="2348880"/>
            <a:ext cx="1556792" cy="293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788024" y="831172"/>
            <a:ext cx="41162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надписи в заголовке диалогового окна открытия файла.</a:t>
            </a:r>
          </a:p>
        </p:txBody>
      </p:sp>
      <p:cxnSp>
        <p:nvCxnSpPr>
          <p:cNvPr id="8" name="Прямая со стрелкой 3"/>
          <p:cNvCxnSpPr/>
          <p:nvPr/>
        </p:nvCxnSpPr>
        <p:spPr>
          <a:xfrm flipH="1">
            <a:off x="3176464" y="1830876"/>
            <a:ext cx="813704" cy="518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33111"/>
          <a:stretch/>
        </p:blipFill>
        <p:spPr>
          <a:xfrm>
            <a:off x="251520" y="764704"/>
            <a:ext cx="5988918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27" y="2924944"/>
            <a:ext cx="5682644" cy="36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323528" y="2348880"/>
            <a:ext cx="5832648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779912" y="3798873"/>
            <a:ext cx="4824536" cy="446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79512" y="3845947"/>
            <a:ext cx="295232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структуре документа могут быть созданы фиктивные таблицы, препятствующие работе отлаженного на другом примере алгоритма.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Требуются дополнительные условия.</a:t>
            </a:r>
          </a:p>
        </p:txBody>
      </p:sp>
      <p:cxnSp>
        <p:nvCxnSpPr>
          <p:cNvPr id="15" name="Прямая со стрелкой 3"/>
          <p:cNvCxnSpPr/>
          <p:nvPr/>
        </p:nvCxnSpPr>
        <p:spPr>
          <a:xfrm flipV="1">
            <a:off x="3059832" y="4149081"/>
            <a:ext cx="720080" cy="792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924944"/>
            <a:ext cx="5718923" cy="3623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3779912" y="3798873"/>
            <a:ext cx="4824536" cy="446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1052736"/>
            <a:ext cx="6552728" cy="2175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575556" y="1394211"/>
            <a:ext cx="2196244" cy="446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Прямая со стрелкой 3"/>
          <p:cNvCxnSpPr/>
          <p:nvPr/>
        </p:nvCxnSpPr>
        <p:spPr>
          <a:xfrm>
            <a:off x="2771801" y="1840433"/>
            <a:ext cx="1728191" cy="1958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6813" y="3512409"/>
            <a:ext cx="29523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Простые документы, включающие идентичные таблицы с основным содержимым, можно фильтровать по известному и фиксированному количеству столбцов.</a:t>
            </a:r>
          </a:p>
        </p:txBody>
      </p:sp>
    </p:spTree>
    <p:extLst>
      <p:ext uri="{BB962C8B-B14F-4D97-AF65-F5344CB8AC3E}">
        <p14:creationId xmlns:p14="http://schemas.microsoft.com/office/powerpoint/2010/main" val="29669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r="33111"/>
          <a:stretch/>
        </p:blipFill>
        <p:spPr>
          <a:xfrm>
            <a:off x="251520" y="764704"/>
            <a:ext cx="5988918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283568" y="2280354"/>
            <a:ext cx="1120080" cy="1364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57" y="2924943"/>
            <a:ext cx="5161221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Прямоугольник 13"/>
          <p:cNvSpPr/>
          <p:nvPr/>
        </p:nvSpPr>
        <p:spPr>
          <a:xfrm>
            <a:off x="4466189" y="4025756"/>
            <a:ext cx="360040" cy="2643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5" name="Прямая со стрелкой 3"/>
          <p:cNvCxnSpPr/>
          <p:nvPr/>
        </p:nvCxnSpPr>
        <p:spPr>
          <a:xfrm>
            <a:off x="1403648" y="3645023"/>
            <a:ext cx="3062541" cy="720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83568" y="4084037"/>
            <a:ext cx="342433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Нумерованные списки, интегрированные в структуру таблицы, не распознаются как значения.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Данная проблема решается применением счётчика при выявлении пустых строк в столбце «№ п/п».</a:t>
            </a:r>
          </a:p>
        </p:txBody>
      </p:sp>
    </p:spTree>
    <p:extLst>
      <p:ext uri="{BB962C8B-B14F-4D97-AF65-F5344CB8AC3E}">
        <p14:creationId xmlns:p14="http://schemas.microsoft.com/office/powerpoint/2010/main" val="17498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4133333" cy="21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19716"/>
            <a:ext cx="7018560" cy="4043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467544" y="1772816"/>
            <a:ext cx="1440160" cy="363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23728" y="5733256"/>
            <a:ext cx="864096" cy="363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716016" y="871552"/>
            <a:ext cx="42102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 «Диалоговое окно открытия файла» размещается с целью завершения компоновки экранной формы, но использован будет в последующем подразделе.</a:t>
            </a:r>
          </a:p>
        </p:txBody>
      </p:sp>
    </p:spTree>
    <p:extLst>
      <p:ext uri="{BB962C8B-B14F-4D97-AF65-F5344CB8AC3E}">
        <p14:creationId xmlns:p14="http://schemas.microsoft.com/office/powerpoint/2010/main" val="42324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40952"/>
            <a:ext cx="4457143" cy="30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583809"/>
            <a:ext cx="4885714" cy="40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788024" y="5998615"/>
            <a:ext cx="1728192" cy="238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 flipH="1" flipV="1">
            <a:off x="3131840" y="5373216"/>
            <a:ext cx="1656184" cy="625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51520" y="4725144"/>
            <a:ext cx="28803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Отладочное свойство, которое обеспечивает видимость открываемого документа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75656" y="1409137"/>
            <a:ext cx="864096" cy="363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Прямая со стрелкой 3"/>
          <p:cNvCxnSpPr/>
          <p:nvPr/>
        </p:nvCxnSpPr>
        <p:spPr>
          <a:xfrm>
            <a:off x="2339752" y="1749031"/>
            <a:ext cx="3240360" cy="2745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3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362806"/>
            <a:ext cx="5303958" cy="518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90239"/>
            <a:ext cx="4885714" cy="40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Прямая со стрелкой 3"/>
          <p:cNvCxnSpPr/>
          <p:nvPr/>
        </p:nvCxnSpPr>
        <p:spPr>
          <a:xfrm flipV="1">
            <a:off x="4499992" y="1556792"/>
            <a:ext cx="1224136" cy="3454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1124744"/>
            <a:ext cx="3888432" cy="2691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00270"/>
            <a:ext cx="4343563" cy="4027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2" y="4401085"/>
            <a:ext cx="3542857" cy="8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16" y="5761426"/>
            <a:ext cx="3533333" cy="8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8"/>
          <p:cNvSpPr/>
          <p:nvPr/>
        </p:nvSpPr>
        <p:spPr>
          <a:xfrm>
            <a:off x="2123728" y="4992088"/>
            <a:ext cx="504056" cy="30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Прямая со стрелкой 3"/>
          <p:cNvCxnSpPr/>
          <p:nvPr/>
        </p:nvCxnSpPr>
        <p:spPr>
          <a:xfrm flipH="1" flipV="1">
            <a:off x="1691680" y="1772816"/>
            <a:ext cx="432048" cy="3219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3"/>
          <p:cNvCxnSpPr/>
          <p:nvPr/>
        </p:nvCxnSpPr>
        <p:spPr>
          <a:xfrm flipH="1" flipV="1">
            <a:off x="1043608" y="2852936"/>
            <a:ext cx="1070128" cy="2139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6216" y="2470403"/>
            <a:ext cx="0" cy="8145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36216" y="2470403"/>
            <a:ext cx="4073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216" y="3284984"/>
            <a:ext cx="4073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8"/>
          <p:cNvSpPr/>
          <p:nvPr/>
        </p:nvSpPr>
        <p:spPr>
          <a:xfrm>
            <a:off x="5364088" y="5606866"/>
            <a:ext cx="2880320" cy="414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5" name="Прямая со стрелкой 3"/>
          <p:cNvCxnSpPr/>
          <p:nvPr/>
        </p:nvCxnSpPr>
        <p:spPr>
          <a:xfrm flipH="1" flipV="1">
            <a:off x="4183189" y="2852936"/>
            <a:ext cx="1180899" cy="2753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644008" y="1098594"/>
            <a:ext cx="28803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Директива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перевод курсора на следующую строку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733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4238625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342" y="2391305"/>
            <a:ext cx="4465146" cy="4206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Прямоугольник 8"/>
          <p:cNvSpPr/>
          <p:nvPr/>
        </p:nvSpPr>
        <p:spPr>
          <a:xfrm>
            <a:off x="5292080" y="5445224"/>
            <a:ext cx="288032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7" name="Прямая со стрелкой 3"/>
          <p:cNvCxnSpPr/>
          <p:nvPr/>
        </p:nvCxnSpPr>
        <p:spPr>
          <a:xfrm flipH="1" flipV="1">
            <a:off x="3995936" y="3140968"/>
            <a:ext cx="1279087" cy="230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38260" y="4032663"/>
            <a:ext cx="40016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получения только содержательных строк можно организовать фильтр по директиве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733</Words>
  <Application>Microsoft Office PowerPoint</Application>
  <PresentationFormat>Экран (4:3)</PresentationFormat>
  <Paragraphs>97</Paragraphs>
  <Slides>42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NIL AUDP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flash_a</dc:creator>
  <cp:lastModifiedBy>Антон Сафронов</cp:lastModifiedBy>
  <cp:revision>218</cp:revision>
  <dcterms:created xsi:type="dcterms:W3CDTF">2014-09-04T11:16:41Z</dcterms:created>
  <dcterms:modified xsi:type="dcterms:W3CDTF">2024-03-27T20:48:06Z</dcterms:modified>
</cp:coreProperties>
</file>