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478" r:id="rId3"/>
    <p:sldId id="487" r:id="rId4"/>
    <p:sldId id="521" r:id="rId5"/>
    <p:sldId id="522" r:id="rId6"/>
    <p:sldId id="486" r:id="rId7"/>
    <p:sldId id="347" r:id="rId8"/>
    <p:sldId id="480" r:id="rId9"/>
    <p:sldId id="481" r:id="rId10"/>
    <p:sldId id="482" r:id="rId11"/>
    <p:sldId id="483" r:id="rId12"/>
    <p:sldId id="484" r:id="rId13"/>
    <p:sldId id="479" r:id="rId14"/>
    <p:sldId id="523" r:id="rId15"/>
    <p:sldId id="508" r:id="rId16"/>
    <p:sldId id="509" r:id="rId17"/>
    <p:sldId id="510" r:id="rId18"/>
    <p:sldId id="511" r:id="rId19"/>
    <p:sldId id="512" r:id="rId20"/>
    <p:sldId id="524" r:id="rId21"/>
    <p:sldId id="513" r:id="rId22"/>
    <p:sldId id="514" r:id="rId23"/>
    <p:sldId id="535" r:id="rId24"/>
    <p:sldId id="515" r:id="rId25"/>
    <p:sldId id="516" r:id="rId26"/>
    <p:sldId id="517" r:id="rId27"/>
    <p:sldId id="518" r:id="rId28"/>
    <p:sldId id="519" r:id="rId29"/>
    <p:sldId id="520" r:id="rId30"/>
    <p:sldId id="536" r:id="rId31"/>
    <p:sldId id="529" r:id="rId32"/>
    <p:sldId id="530" r:id="rId33"/>
    <p:sldId id="531" r:id="rId34"/>
    <p:sldId id="532" r:id="rId35"/>
    <p:sldId id="533" r:id="rId36"/>
    <p:sldId id="534" r:id="rId37"/>
    <p:sldId id="411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37" r:id="rId46"/>
    <p:sldId id="485" r:id="rId47"/>
    <p:sldId id="488" r:id="rId48"/>
    <p:sldId id="489" r:id="rId49"/>
    <p:sldId id="490" r:id="rId50"/>
    <p:sldId id="491" r:id="rId51"/>
    <p:sldId id="492" r:id="rId52"/>
    <p:sldId id="493" r:id="rId53"/>
    <p:sldId id="545" r:id="rId54"/>
    <p:sldId id="546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6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19F6-AE99-4B84-BE34-A4D1567B70F6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8626-DCF0-45C1-AC85-63E0B603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8626-DCF0-45C1-AC85-63E0B60343D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</a:t>
            </a:r>
            <a:r>
              <a:rPr lang="ru-RU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«Конструирование ГПИ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меню»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Переименование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заголовка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6" y="1558216"/>
            <a:ext cx="8461558" cy="4499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683568" y="2348880"/>
            <a:ext cx="2952328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07904" y="4437112"/>
            <a:ext cx="360040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Переименование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смены заголовка экранной формы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6" y="1567052"/>
            <a:ext cx="8444941" cy="4490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683568" y="2348880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084168" y="4869160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3275856" y="4172592"/>
            <a:ext cx="1152128" cy="696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211960" y="4207440"/>
            <a:ext cx="1728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Генерация стандартного обработчика событий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экранной формы – завершение её загрузки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6" y="1558795"/>
            <a:ext cx="8444941" cy="4988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1763688" y="4869160"/>
            <a:ext cx="374441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347864" y="5021560"/>
            <a:ext cx="288032" cy="135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 по унификации префиксов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именах переменных, связанных с интерфейсными элементами управления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Экранная форма (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(динамический)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(статический)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class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mdl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lbl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Кнопка (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Рамка (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GroupBox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–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для ввода текста (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TextBox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–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Радиокнопка / опция (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RadioButton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Логический признак / «галочка» (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CheckBox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Экранный список (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ListBox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Комбинированный список (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ComboBox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cmb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для изображений (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PictureBox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Копирование решения (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рамках изучения любого курса, связанного с программированием, частой задачей становится создание нового решения по образу и подобию уже существующего / имеющегося.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Это бывает необходимо, в частности, 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для резервного копирования проекта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в случаях подготовки авторского шаблона (сохраняющего стиль программирования автора), для иных случаев, когда важно сохранить достигнутый результат, а уже в другом решении попытаться что-то улучшить.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Выполняется рассмотрение копирования на примере проекта «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PreCondition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20486" r="50000" b="37100"/>
          <a:stretch>
            <a:fillRect/>
          </a:stretch>
        </p:blipFill>
        <p:spPr bwMode="auto">
          <a:xfrm>
            <a:off x="1682463" y="3789040"/>
            <a:ext cx="5779074" cy="27574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Создаётся его копия посредством привычных операций копирования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Ctrl + 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вставки 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Ctrl + V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выполняемых над каталогом «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PreCondition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».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результате выполнения операций будет создан каталог с аналогичным названием и строковой добавкой «копия» (в разных файловых менеджерах формат строковой добавки «копия» отличается).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Далее необходимо переименовать полученный каталог в соответствии с принятой нотацией, например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«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PreConditionCommented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0833" r="48633" b="31250"/>
          <a:stretch>
            <a:fillRect/>
          </a:stretch>
        </p:blipFill>
        <p:spPr bwMode="auto">
          <a:xfrm>
            <a:off x="1806007" y="2649785"/>
            <a:ext cx="5531986" cy="2902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4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Представлен результат переименования каталога.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0486" r="48438" b="31597"/>
          <a:stretch>
            <a:fillRect/>
          </a:stretch>
        </p:blipFill>
        <p:spPr bwMode="auto">
          <a:xfrm>
            <a:off x="1351656" y="1916832"/>
            <a:ext cx="6440687" cy="3366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4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Содержимое каталога «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PreConditionCommented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должно быть переименовано аналогичным образом.</a:t>
            </a:r>
          </a:p>
          <a:p>
            <a:pPr algn="just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Было:</a:t>
            </a:r>
          </a:p>
          <a:p>
            <a:pPr algn="ctr"/>
            <a:endParaRPr lang="ru-RU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ru-RU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ru-RU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ru-RU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ru-RU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Стало: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0834" r="42383" b="60069"/>
          <a:stretch>
            <a:fillRect/>
          </a:stretch>
        </p:blipFill>
        <p:spPr bwMode="auto">
          <a:xfrm>
            <a:off x="1403322" y="2204864"/>
            <a:ext cx="6640906" cy="1238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0833" r="42188" b="59722"/>
          <a:stretch>
            <a:fillRect/>
          </a:stretch>
        </p:blipFill>
        <p:spPr bwMode="auto">
          <a:xfrm>
            <a:off x="1403648" y="4437112"/>
            <a:ext cx="6640580" cy="1256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Файл 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sln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содержит сведения о версии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интегрированной среды разработки 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IDE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а также содержит путь к основному проектному файлу, который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запускает (развёртывает) всю структуру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проекта (решения) в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Потому как только меняются имена каталогов и файлов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–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соответствующие изменения необходимо внести и в 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sln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в режиме редактирования через блокнот 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Notepad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31978" r="63640" b="64678"/>
          <a:stretch/>
        </p:blipFill>
        <p:spPr bwMode="auto">
          <a:xfrm>
            <a:off x="1091613" y="3573016"/>
            <a:ext cx="6960773" cy="360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6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вопросы:</a:t>
            </a:r>
          </a:p>
        </p:txBody>
      </p:sp>
    </p:spTree>
    <p:extLst>
      <p:ext uri="{BB962C8B-B14F-4D97-AF65-F5344CB8AC3E}">
        <p14:creationId xmlns:p14="http://schemas.microsoft.com/office/powerpoint/2010/main" val="1563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 изображении показано исходное содержимое файла, а на следующем слайде – результат на опережение: с учётом не только выполненных, но и предстоящих изменений в структуре файлов и каталогов проекта.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5972" r="11719" b="17708"/>
          <a:stretch>
            <a:fillRect/>
          </a:stretch>
        </p:blipFill>
        <p:spPr bwMode="auto">
          <a:xfrm>
            <a:off x="266700" y="2238722"/>
            <a:ext cx="8610600" cy="363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770304" y="2941010"/>
            <a:ext cx="38338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После внесённых изменений файл необходимо сохранить.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0764" r="17578" b="17708"/>
          <a:stretch>
            <a:fillRect/>
          </a:stretch>
        </p:blipFill>
        <p:spPr bwMode="auto">
          <a:xfrm>
            <a:off x="443200" y="1404880"/>
            <a:ext cx="8039100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913524" y="2401677"/>
            <a:ext cx="19499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67650" y="2587127"/>
            <a:ext cx="3945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Проследовав далее по структуре каталогов необходимо завершить череду переименований проекта.</a:t>
            </a:r>
          </a:p>
          <a:p>
            <a:pPr algn="just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Было: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Стало: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20486" r="28320" b="55208"/>
          <a:stretch>
            <a:fillRect/>
          </a:stretch>
        </p:blipFill>
        <p:spPr bwMode="auto">
          <a:xfrm>
            <a:off x="467544" y="2132856"/>
            <a:ext cx="8407331" cy="1603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t="20139" r="28516" b="54167"/>
          <a:stretch>
            <a:fillRect/>
          </a:stretch>
        </p:blipFill>
        <p:spPr bwMode="auto">
          <a:xfrm>
            <a:off x="464059" y="4327727"/>
            <a:ext cx="8410815" cy="1700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39552" y="3429000"/>
            <a:ext cx="10404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86349" y="5661248"/>
            <a:ext cx="1925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 Visual Studio 2010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 следующем шаге необходимо запустить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*.sln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файл на исполнение. В том случае, если структура проекта развернётся в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без ошибок, можно констатировать факт, что череда необходимых переименований проведена верно. На иллюстрации ниже отмечается успех выполнения проделанных операций.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421731"/>
            <a:ext cx="7886700" cy="4436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56153" y="3778785"/>
            <a:ext cx="14590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59095" y="3933056"/>
            <a:ext cx="6806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Осталось завершить переименования в рамках проекта, изменив пространство имён 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namespace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Важно выполнить его через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рефакторинг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(функциональная клавиша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F2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зависимости от версии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положение в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меню и схема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рефакторинга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отличается. Здесь она представлена для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 2010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195" t="15405" r="74155" b="57542"/>
          <a:stretch>
            <a:fillRect/>
          </a:stretch>
        </p:blipFill>
        <p:spPr bwMode="auto">
          <a:xfrm>
            <a:off x="3163467" y="2420888"/>
            <a:ext cx="2817066" cy="1812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r="6250" b="56667"/>
          <a:stretch>
            <a:fillRect/>
          </a:stretch>
        </p:blipFill>
        <p:spPr bwMode="auto">
          <a:xfrm>
            <a:off x="285750" y="4380438"/>
            <a:ext cx="8572500" cy="2321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555776" y="3645024"/>
            <a:ext cx="1986717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95536" y="2761300"/>
            <a:ext cx="2270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правой кнопкой мыши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95736" y="5935309"/>
            <a:ext cx="5472608" cy="374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220072" y="3645024"/>
            <a:ext cx="0" cy="2230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 2010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выполнение переименования будет предложено через последовательность диалогов.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Studio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2015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например, переименование будет предложено в маркированной области и не модальном (не поверх всех окон) диалоге.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02" y="2428835"/>
            <a:ext cx="4114800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502" y="2428835"/>
            <a:ext cx="4533900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Прямая со стрелкой 2"/>
          <p:cNvCxnSpPr/>
          <p:nvPr/>
        </p:nvCxnSpPr>
        <p:spPr>
          <a:xfrm>
            <a:off x="3613533" y="3602516"/>
            <a:ext cx="1432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 завершающем этапе смены пространства имён будет вызван диалог, запрашивающий согласие на установку соответствия новому пространству имён параметра «Пространство имён по умолчанию».</a:t>
            </a:r>
          </a:p>
          <a:p>
            <a:pPr algn="just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последующих версиях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этот диалог упразднён и нужно самостоятельно следить за тем, чтобы пространство имён по умолчанию было тем самым – с учётом переименования.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068960"/>
            <a:ext cx="5319424" cy="343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8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Параметр «Пространство имён по умолчанию» размещается в свойствах проекта (решения) и его можно найти, дважды щёлкнув на «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Properties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обозревателе решений (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Explorer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r="6250" b="39583"/>
          <a:stretch>
            <a:fillRect/>
          </a:stretch>
        </p:blipFill>
        <p:spPr bwMode="auto">
          <a:xfrm>
            <a:off x="323528" y="2996952"/>
            <a:ext cx="8541639" cy="309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 стрелкой 4"/>
          <p:cNvCxnSpPr/>
          <p:nvPr/>
        </p:nvCxnSpPr>
        <p:spPr>
          <a:xfrm>
            <a:off x="7092280" y="2564904"/>
            <a:ext cx="0" cy="1780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652120" y="1574244"/>
            <a:ext cx="1728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Помимо пространства имён по умолчанию, необходимо переименовать имя сборки – это то, как будет называться исполняемый (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exe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файл проекта, например, в директории 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И, чтобы всё было совсем красиво в переименованном проекте, можно нажать на кнопку «Сведения о сборке» и выполнить необходимые переименования в открывшемся диалоговом окне.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3125" t="17708" r="36523" b="40972"/>
          <a:stretch>
            <a:fillRect/>
          </a:stretch>
        </p:blipFill>
        <p:spPr bwMode="auto">
          <a:xfrm>
            <a:off x="1628775" y="3481101"/>
            <a:ext cx="5886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>
            <a:off x="3481331" y="2467778"/>
            <a:ext cx="3073705" cy="3062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81211" y="1382446"/>
            <a:ext cx="3073705" cy="3062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различными системами счисления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Запись шестнадцатеричной константы в целочисленную переменную: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hex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ff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Моделируем ситуацию – в переменную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hexValue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записано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</a:t>
            </a:r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hexValue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";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//Вместо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hexValue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Console.ReadLine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hex = Convert.ToInt32(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hexValue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16); //175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Моделируем ситуацию – в переменную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octValue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записано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octValue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"200";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Convert.ToInt32(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octValue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8);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128</a:t>
            </a:r>
          </a:p>
          <a:p>
            <a:pPr algn="just"/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Запись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двоичной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константы в целочисленную переменную: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 =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1010;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 Visual Studio 2019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На следующем шаге необходимо запустить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sln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файл на исполнение. В том случае, если структура проекта развернётся в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без ошибок, можно констатировать факт, что череда необходимых переименований проведена верно. На иллюстрации ниже отмечается успех выполнения проделанных операций.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4904"/>
            <a:ext cx="8513791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6084168" y="4149080"/>
            <a:ext cx="14590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979712" y="4077072"/>
            <a:ext cx="9059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Осталось завершить переименования в рамках проекта, изменив пространство имён (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namespace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Важно выполнить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переименование именно по клавише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F2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зависимости от версии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ru-RU" i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положение в меню и схема </a:t>
            </a:r>
            <a:r>
              <a:rPr lang="ru-RU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рефакторинга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 отличается. Здесь она представлена для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Studio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201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21" y="3018825"/>
            <a:ext cx="6777919" cy="1209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37112"/>
            <a:ext cx="8249990" cy="2238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1835696" y="3526759"/>
            <a:ext cx="1872208" cy="26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2517864"/>
            <a:ext cx="2015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правой кнопкой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мыши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254348" y="3526759"/>
            <a:ext cx="317652" cy="334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131840" y="3886799"/>
            <a:ext cx="2821080" cy="1126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987824" y="5221486"/>
            <a:ext cx="3168352" cy="943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Параметр «Пространство имён по умолчанию» размещается в свойствах проекта (решения) и его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нужно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найти, дважды щёлкнув на «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Properties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в обозревателе решений (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Solution Explorer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и переименовать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3212976"/>
            <a:ext cx="8568952" cy="2078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7452320" y="2708920"/>
            <a:ext cx="0" cy="1394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868144" y="1715288"/>
            <a:ext cx="1728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1644656"/>
            <a:ext cx="0" cy="2216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Помимо пространства имён по умолчанию, необходимо переименовать имя сборки – это то, как будет называться исполняемый (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exe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файл проекта, например, в директории 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Debug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И, чтобы всё было совсем красиво в переименованном проекте, можно нажать на кнопку «Сведения о сборке» и выполнить необходимые переименования в открывшемся диалоговом окне.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6" y="3608741"/>
            <a:ext cx="8522368" cy="2052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>
            <a:off x="3481331" y="2467778"/>
            <a:ext cx="2890869" cy="297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81211" y="1382446"/>
            <a:ext cx="3073705" cy="3062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«Сведения о сборке» в двух полях содержат старое наименование решения.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27" y="2060848"/>
            <a:ext cx="5419145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>
            <a:off x="2987824" y="1148522"/>
            <a:ext cx="0" cy="2136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347864" y="1121978"/>
            <a:ext cx="0" cy="1226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Копирование решения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7919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Эти значения так же подлежат переименованию.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916832"/>
            <a:ext cx="6057900" cy="410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>
            <a:off x="4355976" y="1148522"/>
            <a:ext cx="0" cy="2136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635896" y="1148522"/>
            <a:ext cx="0" cy="112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проекта к отправке</a:t>
            </a:r>
          </a:p>
        </p:txBody>
      </p:sp>
    </p:spTree>
    <p:extLst>
      <p:ext uri="{BB962C8B-B14F-4D97-AF65-F5344CB8AC3E}">
        <p14:creationId xmlns:p14="http://schemas.microsoft.com/office/powerpoint/2010/main" val="31162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проекта к отправке по электронной почте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0486" r="50000" b="11458"/>
          <a:stretch>
            <a:fillRect/>
          </a:stretch>
        </p:blipFill>
        <p:spPr bwMode="auto">
          <a:xfrm>
            <a:off x="2038349" y="1570744"/>
            <a:ext cx="5067301" cy="3879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7503" y="1142747"/>
            <a:ext cx="8928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Рассмотрим на примере проекта «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PreCondition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»*.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 Файловый менеджер (проводник) и программа архиватор могут отличаться от использованных в примере. Здесь файловый менеджер –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Total Commander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архиватор – 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WinRAR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Их наличие на компьютере не обязательно. Для реализации достаточно применения любых их аналогов.</a:t>
            </a:r>
          </a:p>
        </p:txBody>
      </p:sp>
    </p:spTree>
    <p:extLst>
      <p:ext uri="{BB962C8B-B14F-4D97-AF65-F5344CB8AC3E}">
        <p14:creationId xmlns:p14="http://schemas.microsoft.com/office/powerpoint/2010/main" val="25538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98290"/>
            <a:ext cx="89289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 отправке составленных программ обучающиеся допускают частую ошибку – прикрепляют к письму один единственный файл «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Program.cs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Безусловно, данный файл в простых программах содержит весь необходимый для проверки код, но в более сложных программах этого файла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для проверки не достаточно.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Для нормального запуска программы на другом компьютере необходимо пересылать архив, содержащий полный набор файлов и каталогов (без изменения их имён и структуры).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0139" r="40234" b="53819"/>
          <a:stretch>
            <a:fillRect/>
          </a:stretch>
        </p:blipFill>
        <p:spPr bwMode="auto">
          <a:xfrm>
            <a:off x="455753" y="3262699"/>
            <a:ext cx="8232494" cy="2017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проекта к отправке по электронной почте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Отключение перегрузок методов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 отсутствует в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 Microsoft Visual Studio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Вариации обхода: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в авторских классах добавить подсказку для пользователя: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70737"/>
              </p:ext>
            </p:extLst>
          </p:nvPr>
        </p:nvGraphicFramePr>
        <p:xfrm>
          <a:off x="971600" y="2322808"/>
          <a:ext cx="6923112" cy="4846320"/>
        </p:xfrm>
        <a:graphic>
          <a:graphicData uri="http://schemas.openxmlformats.org/drawingml/2006/table">
            <a:tbl>
              <a:tblPr/>
              <a:tblGrid>
                <a:gridCol w="311584">
                  <a:extLst>
                    <a:ext uri="{9D8B030D-6E8A-4147-A177-3AD203B41FA5}">
                      <a16:colId xmlns:a16="http://schemas.microsoft.com/office/drawing/2014/main" val="3067134619"/>
                    </a:ext>
                  </a:extLst>
                </a:gridCol>
                <a:gridCol w="6611528">
                  <a:extLst>
                    <a:ext uri="{9D8B030D-6E8A-4147-A177-3AD203B41FA5}">
                      <a16:colId xmlns:a16="http://schemas.microsoft.com/office/drawing/2014/main" val="2625364373"/>
                    </a:ext>
                  </a:extLst>
                </a:gridCol>
              </a:tblGrid>
              <a:tr h="4018510">
                <a:tc>
                  <a:txBody>
                    <a:bodyPr/>
                    <a:lstStyle/>
                    <a:p>
                      <a:pPr algn="r" fontAlgn="t"/>
                      <a:endParaRPr lang="ru-RU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0600FF"/>
                          </a:solidFill>
                          <a:effectLst/>
                          <a:latin typeface="Courier New" panose="02070309020205020404" pitchFamily="49" charset="0"/>
                        </a:rPr>
                        <a:t>public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</a:rPr>
                        <a:t>MyClass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endParaRPr lang="en-US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600FF"/>
                          </a:solidFill>
                          <a:effectLst/>
                          <a:latin typeface="Courier New" panose="02070309020205020404" pitchFamily="49" charset="0"/>
                        </a:rPr>
                        <a:t>public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Method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a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    </a:t>
                      </a:r>
                      <a:endParaRPr lang="en-US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endParaRPr lang="en-US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717550" indent="0" fontAlgn="t"/>
                      <a:r>
                        <a:rPr lang="en-US" b="1" dirty="0" err="1" smtClean="0">
                          <a:effectLst/>
                          <a:latin typeface="Courier New" panose="02070309020205020404" pitchFamily="49" charset="0"/>
                        </a:rPr>
                        <a:t>Console</a:t>
                      </a:r>
                      <a:r>
                        <a:rPr lang="en-US" b="1" dirty="0" err="1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b="1" dirty="0" err="1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Write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    </a:t>
                      </a:r>
                      <a:endParaRPr lang="en-US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ru-RU" b="1" dirty="0" smtClean="0">
                        <a:solidFill>
                          <a:srgbClr val="0600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600FF"/>
                          </a:solidFill>
                          <a:effectLst/>
                          <a:latin typeface="Courier New" panose="02070309020205020404" pitchFamily="49" charset="0"/>
                        </a:rPr>
                        <a:t>public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Method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a, </a:t>
                      </a:r>
                      <a:r>
                        <a:rPr lang="en-US" b="1" dirty="0" err="1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b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    </a:t>
                      </a:r>
                      <a:endParaRPr lang="ru-RU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endParaRPr lang="ru-RU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717550" indent="0" fontAlgn="t"/>
                      <a:r>
                        <a:rPr lang="en-US" b="1" dirty="0" err="1" smtClean="0">
                          <a:effectLst/>
                          <a:latin typeface="Courier New" panose="02070309020205020404" pitchFamily="49" charset="0"/>
                        </a:rPr>
                        <a:t>Console</a:t>
                      </a:r>
                      <a:r>
                        <a:rPr lang="en-US" b="1" dirty="0" err="1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b="1" dirty="0" err="1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Write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a 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b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    </a:t>
                      </a:r>
                      <a:endParaRPr lang="ru-RU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      </a:t>
                      </a:r>
                      <a:endParaRPr lang="ru-RU" b="1" dirty="0" smtClean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Obsolete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ru-RU" b="1" dirty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a:t>Не используйте этот метод"</a:t>
                      </a:r>
                      <a:r>
                        <a:rPr lang="ru-RU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)]</a:t>
                      </a:r>
                      <a:r>
                        <a:rPr lang="ru-RU" b="1" dirty="0">
                          <a:effectLst/>
                          <a:latin typeface="Courier New" panose="02070309020205020404" pitchFamily="49" charset="0"/>
                        </a:rPr>
                        <a:t>     </a:t>
                      </a:r>
                      <a:endParaRPr lang="ru-RU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600FF"/>
                          </a:solidFill>
                          <a:effectLst/>
                          <a:latin typeface="Courier New" panose="02070309020205020404" pitchFamily="49" charset="0"/>
                        </a:rPr>
                        <a:t>public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Method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a, </a:t>
                      </a:r>
                      <a:r>
                        <a:rPr lang="en-US" b="1" dirty="0" err="1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b, </a:t>
                      </a:r>
                      <a:r>
                        <a:rPr lang="en-US" b="1" dirty="0" err="1">
                          <a:solidFill>
                            <a:srgbClr val="6666CC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c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ru-RU" b="1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endParaRPr lang="ru-RU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717550" indent="0" fontAlgn="t"/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Method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, b</a:t>
                      </a:r>
                      <a:r>
                        <a:rPr lang="en-US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</a:rPr>
                        <a:t>     </a:t>
                      </a:r>
                      <a:endParaRPr lang="ru-RU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358775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b="1" dirty="0" smtClean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ru-RU" b="1" dirty="0" smtClean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indent="0" fontAlgn="t"/>
                      <a:r>
                        <a:rPr lang="en-US" b="1" dirty="0" smtClean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475914"/>
                  </a:ext>
                </a:extLst>
              </a:tr>
              <a:tr h="328042">
                <a:tc>
                  <a:txBody>
                    <a:bodyPr/>
                    <a:lstStyle/>
                    <a:p>
                      <a:pPr algn="r" fontAlgn="t"/>
                      <a:endParaRPr lang="ru-RU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02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98290"/>
            <a:ext cx="8928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Часто почтовые сервисы отклоняют отправку писем, содержащих исполняемый код, распознавая его даже в архивах. 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После любой отладки, любого запуска проекта в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в структуре его каталогов появляется исполняемый код в виде исполняемых (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exe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файлов.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Потому к отправке проект необходимо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особым образом готовить, прежде, чем даже создавать его архив.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Итак, исполняемые файлы могут содержаться в:</a:t>
            </a:r>
          </a:p>
          <a:p>
            <a:pPr algn="just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bin\Debug\</a:t>
            </a: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Содержимое каталога необходимо полностью удалить.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проекта к отправке по электронной почте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0486" r="34766" b="57986"/>
          <a:stretch>
            <a:fillRect/>
          </a:stretch>
        </p:blipFill>
        <p:spPr bwMode="auto">
          <a:xfrm>
            <a:off x="341025" y="4757194"/>
            <a:ext cx="8461949" cy="1570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3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98290"/>
            <a:ext cx="8928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Так же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файлы могут содержаться в:</a:t>
            </a:r>
          </a:p>
          <a:p>
            <a:pPr algn="just"/>
            <a:endParaRPr lang="ru-RU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bin\Release\</a:t>
            </a: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редкие случаи, но они имеют место после выполнения специфических настроек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Microsoft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Studio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Но и это не всё. Вычистить необходимо:</a:t>
            </a:r>
          </a:p>
          <a:p>
            <a:pPr algn="just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\x86\Debug\</a:t>
            </a:r>
          </a:p>
          <a:p>
            <a:pPr algn="just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\x86\Release\</a:t>
            </a:r>
          </a:p>
          <a:p>
            <a:pPr algn="just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\x64\Debug\</a:t>
            </a:r>
          </a:p>
          <a:p>
            <a:pPr algn="just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]\[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\x64\Release\</a:t>
            </a:r>
          </a:p>
          <a:p>
            <a:pPr algn="just"/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Внимание: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проекту подобная чистка не вредит.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проекта к отправке по электронной почте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9829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Только после выполнения указанных ранее действий проект можно добавлять в архив.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проекта к отправке по электронной почте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9333" r="47852" b="4667"/>
          <a:stretch>
            <a:fillRect/>
          </a:stretch>
        </p:blipFill>
        <p:spPr bwMode="auto">
          <a:xfrm>
            <a:off x="2028825" y="2027499"/>
            <a:ext cx="508635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9829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Архивация начнётся сразу после подтверждения операции нажатием на кнопку «</a:t>
            </a:r>
            <a:r>
              <a:rPr lang="ru-RU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ОК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проекта к отправке по электронной почте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2242535"/>
            <a:ext cx="4362450" cy="368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8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1198290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Отмеченный на иллюстрации файл (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PreCondition.rar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необходимо отправить по электронной почте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 случаях, когда требуется тестирование проекта не разработчиком.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Подготовка проекта к отправке по электронной почте</a:t>
            </a:r>
            <a:endParaRPr lang="ru-RU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20486" r="48438" b="11806"/>
          <a:stretch>
            <a:fillRect/>
          </a:stretch>
        </p:blipFill>
        <p:spPr bwMode="auto">
          <a:xfrm>
            <a:off x="2057400" y="2440812"/>
            <a:ext cx="5029200" cy="371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2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элементов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9892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Активация инструментов для работы с графикой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содержится в библиотеке классов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Drawing</a:t>
            </a:r>
          </a:p>
          <a:p>
            <a:pPr algn="just"/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избыточно, но более явно показывает принадлежность метода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CreateGraphics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главной экранной форме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93616" cy="4840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195736" y="544522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2996952"/>
            <a:ext cx="15121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51720" y="5677889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Работать с графикой здесь не целесообразно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дополнительного обработчика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события «щелчок мышью по экранной форме»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5"/>
            <a:ext cx="8173444" cy="4840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2195736" y="5445224"/>
            <a:ext cx="30963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дополнительного обработчика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дополнительных обработчик для 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56561" cy="47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195736" y="558924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4293096"/>
            <a:ext cx="36004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константной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56561" cy="47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1907704" y="4581128"/>
            <a:ext cx="374441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Отключение перегрузок методов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 отсутствует в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 Microsoft Visual Studio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принятие факта: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«Послушайте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Ведь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если звёзды зажигают — значит,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это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кому-нибудь нужно?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Значит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кто-то хочет, чтобы они были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… … …»</a:t>
            </a:r>
          </a:p>
          <a:p>
            <a:pPr algn="just"/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В. Маяковский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75910"/>
            <a:ext cx="8103209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обобщённой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7704" y="4245758"/>
            <a:ext cx="3600400" cy="1703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обобщённой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6104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691022" y="4210207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щелчка по экранной форме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12060" y="2996952"/>
            <a:ext cx="3615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щелчка по экранной форме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702823"/>
            <a:ext cx="4968552" cy="274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различаются левая кнопка мыши и остальные кнопки мыши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8" y="1875910"/>
            <a:ext cx="8103209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2195736" y="4149080"/>
            <a:ext cx="252028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8" y="1875910"/>
            <a:ext cx="7948914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различаются левая, правая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остальные кнопки мыши (колесо)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95736" y="4797152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51720" y="3789040"/>
            <a:ext cx="25922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51720" y="3501007"/>
            <a:ext cx="122413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различные изменения устойчивого состояния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69529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69529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420" y="3901777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4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63691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работы по созданию приложени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режиме экранных форм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</a:t>
            </a:r>
            <a:endParaRPr lang="ru-RU" sz="28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режима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Forms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283" t="5337" r="27365" b="26450"/>
          <a:stretch/>
        </p:blipFill>
        <p:spPr bwMode="auto">
          <a:xfrm>
            <a:off x="167335" y="1512158"/>
            <a:ext cx="5422249" cy="3582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307" t="6096" r="3307" b="46789"/>
          <a:stretch/>
        </p:blipFill>
        <p:spPr>
          <a:xfrm>
            <a:off x="1403648" y="4005064"/>
            <a:ext cx="7520336" cy="2626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198803" y="1940180"/>
            <a:ext cx="772798" cy="33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66002" y="1723654"/>
            <a:ext cx="1985917" cy="33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13003" y="4429566"/>
            <a:ext cx="4320480" cy="43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479503" y="5755727"/>
            <a:ext cx="4196953" cy="875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67335" y="1084674"/>
            <a:ext cx="54222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89584" y="3532946"/>
            <a:ext cx="33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Переименование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Разовое и глобально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" y="1563858"/>
            <a:ext cx="8443976" cy="4489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Прямоугольник 13"/>
          <p:cNvSpPr/>
          <p:nvPr/>
        </p:nvSpPr>
        <p:spPr>
          <a:xfrm>
            <a:off x="6084168" y="321297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156176" y="4725144"/>
            <a:ext cx="22322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076056" y="3284984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7164288" y="3284984"/>
            <a:ext cx="432048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20" y="4008966"/>
            <a:ext cx="39243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2" name="Прямая со стрелкой 21"/>
          <p:cNvCxnSpPr/>
          <p:nvPr/>
        </p:nvCxnSpPr>
        <p:spPr>
          <a:xfrm flipH="1">
            <a:off x="4572000" y="4797152"/>
            <a:ext cx="151216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Переименование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переименования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5" y="1563859"/>
            <a:ext cx="8450944" cy="4493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 flipH="1" flipV="1">
            <a:off x="3275856" y="4172592"/>
            <a:ext cx="1152128" cy="696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355976" y="4503400"/>
            <a:ext cx="1440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1875</Words>
  <Application>Microsoft Office PowerPoint</Application>
  <PresentationFormat>On-screen Show (4:3)</PresentationFormat>
  <Paragraphs>292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Tahoma</vt:lpstr>
      <vt:lpstr>verdana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Сафронов А И</cp:lastModifiedBy>
  <cp:revision>335</cp:revision>
  <dcterms:created xsi:type="dcterms:W3CDTF">2016-01-30T16:19:22Z</dcterms:created>
  <dcterms:modified xsi:type="dcterms:W3CDTF">2024-02-29T18:57:27Z</dcterms:modified>
</cp:coreProperties>
</file>