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ixie One"/>
      <p:regular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a8825289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a882528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a8825289b_1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a8825289b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a93914c1b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fa93914c1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86250" y="1991825"/>
            <a:ext cx="8854200" cy="1159800"/>
          </a:xfrm>
          <a:prstGeom prst="rect">
            <a:avLst/>
          </a:prstGeom>
          <a:effectLst>
            <a:outerShdw blurRad="485775" rotWithShape="0" algn="bl" dist="9525">
              <a:srgbClr val="FFFFFF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</a:rPr>
              <a:t>Handwriting Analysis for Detection of Personality Traits using Deep Learning </a:t>
            </a:r>
            <a:endParaRPr b="1" sz="3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821200"/>
            <a:ext cx="7084800" cy="645300"/>
          </a:xfrm>
          <a:prstGeom prst="rect">
            <a:avLst/>
          </a:prstGeom>
          <a:effectLst>
            <a:outerShdw blurRad="57150" rotWithShape="0" algn="bl" dir="5400000" dist="19050">
              <a:schemeClr val="accent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Contribution of each Member:</a:t>
            </a:r>
            <a:endParaRPr b="1" sz="3600"/>
          </a:p>
        </p:txBody>
      </p:sp>
      <p:sp>
        <p:nvSpPr>
          <p:cNvPr id="343" name="Google Shape;343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2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PROJECT IDEA 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3041950" y="1762650"/>
            <a:ext cx="2895600" cy="274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"/>
          <p:cNvSpPr/>
          <p:nvPr/>
        </p:nvSpPr>
        <p:spPr>
          <a:xfrm rot="5400000">
            <a:off x="3326050" y="1661150"/>
            <a:ext cx="2657400" cy="285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"/>
          <p:cNvSpPr/>
          <p:nvPr/>
        </p:nvSpPr>
        <p:spPr>
          <a:xfrm rot="10800000">
            <a:off x="3184075" y="1944225"/>
            <a:ext cx="2953200" cy="274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"/>
          <p:cNvSpPr/>
          <p:nvPr/>
        </p:nvSpPr>
        <p:spPr>
          <a:xfrm rot="-5400000">
            <a:off x="3110800" y="1868050"/>
            <a:ext cx="2757900" cy="2895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"/>
          <p:cNvSpPr/>
          <p:nvPr/>
        </p:nvSpPr>
        <p:spPr>
          <a:xfrm>
            <a:off x="3344125" y="2321600"/>
            <a:ext cx="1034324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Shubham</a:t>
            </a:r>
          </a:p>
        </p:txBody>
      </p:sp>
      <p:sp>
        <p:nvSpPr>
          <p:cNvPr id="353" name="Google Shape;353;p12"/>
          <p:cNvSpPr/>
          <p:nvPr/>
        </p:nvSpPr>
        <p:spPr>
          <a:xfrm>
            <a:off x="4814013" y="2321600"/>
            <a:ext cx="1034324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Pritha</a:t>
            </a:r>
          </a:p>
        </p:txBody>
      </p:sp>
      <p:sp>
        <p:nvSpPr>
          <p:cNvPr id="354" name="Google Shape;354;p12"/>
          <p:cNvSpPr/>
          <p:nvPr/>
        </p:nvSpPr>
        <p:spPr>
          <a:xfrm>
            <a:off x="3388575" y="3538975"/>
            <a:ext cx="945427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Harshita</a:t>
            </a:r>
          </a:p>
        </p:txBody>
      </p:sp>
      <p:sp>
        <p:nvSpPr>
          <p:cNvPr id="355" name="Google Shape;355;p12"/>
          <p:cNvSpPr/>
          <p:nvPr/>
        </p:nvSpPr>
        <p:spPr>
          <a:xfrm>
            <a:off x="4884900" y="3538975"/>
            <a:ext cx="780400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Stuti</a:t>
            </a:r>
          </a:p>
        </p:txBody>
      </p:sp>
      <p:sp>
        <p:nvSpPr>
          <p:cNvPr id="356" name="Google Shape;356;p12"/>
          <p:cNvSpPr/>
          <p:nvPr/>
        </p:nvSpPr>
        <p:spPr>
          <a:xfrm>
            <a:off x="3344125" y="2672196"/>
            <a:ext cx="1034323" cy="169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21BCE10456</a:t>
            </a:r>
          </a:p>
        </p:txBody>
      </p:sp>
      <p:sp>
        <p:nvSpPr>
          <p:cNvPr id="357" name="Google Shape;357;p12"/>
          <p:cNvSpPr txBox="1"/>
          <p:nvPr/>
        </p:nvSpPr>
        <p:spPr>
          <a:xfrm>
            <a:off x="4656700" y="3799275"/>
            <a:ext cx="132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ixie One"/>
                <a:ea typeface="Nixie One"/>
                <a:cs typeface="Nixie One"/>
                <a:sym typeface="Nixie One"/>
              </a:rPr>
              <a:t>21BCE10543</a:t>
            </a:r>
            <a:endParaRPr b="1" sz="15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3267925" y="3799275"/>
            <a:ext cx="132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ixie One"/>
                <a:ea typeface="Nixie One"/>
                <a:cs typeface="Nixie One"/>
                <a:sym typeface="Nixie One"/>
              </a:rPr>
              <a:t>21BCE10524</a:t>
            </a:r>
            <a:endParaRPr b="1" sz="15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4814025" y="2672201"/>
            <a:ext cx="945431" cy="169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21BCE10707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/>
          <p:nvPr>
            <p:ph type="title"/>
          </p:nvPr>
        </p:nvSpPr>
        <p:spPr>
          <a:xfrm>
            <a:off x="2190375" y="50502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365" name="Google Shape;365;p13"/>
          <p:cNvSpPr txBox="1"/>
          <p:nvPr/>
        </p:nvSpPr>
        <p:spPr>
          <a:xfrm>
            <a:off x="1002600" y="1297775"/>
            <a:ext cx="77937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Personality Traits- 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uli"/>
              <a:buChar char="◇"/>
            </a:pPr>
            <a:r>
              <a:rPr b="1"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Personality traits are identified through various physical aspects, including sense, honesty, and other emotions as well.These aspects can be revealed through handwritten features.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Applications-</a:t>
            </a:r>
            <a:endParaRPr b="1" sz="2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Nixie One"/>
              <a:buChar char="❖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Helps in identifying students who are in need of guidance and support as teacher can recognise his/her personality even in online mode.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Nixie One"/>
              <a:buChar char="❖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Recommended for  therapy professionals to better understand human psychology through handwriting.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125" y="190500"/>
            <a:ext cx="2611125" cy="1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14"/>
          <p:cNvSpPr txBox="1"/>
          <p:nvPr/>
        </p:nvSpPr>
        <p:spPr>
          <a:xfrm>
            <a:off x="1978650" y="463775"/>
            <a:ext cx="6417900" cy="11103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st="19050">
              <a:srgbClr val="2C9DDE">
                <a:alpha val="9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Hardware/ Software Requirement</a:t>
            </a:r>
            <a:endParaRPr b="1" sz="34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570750" y="1574075"/>
            <a:ext cx="8002500" cy="4236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73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0E293C"/>
                </a:highlight>
              </a:rPr>
              <a:t>The programming language used for machine learning : PYTHON </a:t>
            </a:r>
            <a:endParaRPr sz="1500">
              <a:solidFill>
                <a:srgbClr val="FFFFFF"/>
              </a:solidFill>
              <a:highlight>
                <a:srgbClr val="0E293C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14"/>
          <p:cNvSpPr txBox="1"/>
          <p:nvPr/>
        </p:nvSpPr>
        <p:spPr>
          <a:xfrm>
            <a:off x="451275" y="2138025"/>
            <a:ext cx="4814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SOFTWARE TECHNOLOGIES USED :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Tensorflow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Scikit-learn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matplotlib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Pandas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openCV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Numpy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Keras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14"/>
          <p:cNvSpPr txBox="1"/>
          <p:nvPr/>
        </p:nvSpPr>
        <p:spPr>
          <a:xfrm>
            <a:off x="5417275" y="2138025"/>
            <a:ext cx="349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HARDWARE REQUIRED: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Digital Camera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Laptop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Scanner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/>
          <p:nvPr>
            <p:ph type="title"/>
          </p:nvPr>
        </p:nvSpPr>
        <p:spPr>
          <a:xfrm>
            <a:off x="1884400" y="523875"/>
            <a:ext cx="6870300" cy="646200"/>
          </a:xfrm>
          <a:prstGeom prst="rect">
            <a:avLst/>
          </a:prstGeom>
          <a:effectLst>
            <a:outerShdw blurRad="157163" rotWithShape="0" algn="bl">
              <a:schemeClr val="accent2">
                <a:alpha val="9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</a:rPr>
              <a:t>Architecture Diagram (Gantt chart)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82" name="Google Shape;382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 b="10963" l="2293" r="4484" t="29872"/>
          <a:stretch/>
        </p:blipFill>
        <p:spPr>
          <a:xfrm>
            <a:off x="69175" y="1551075"/>
            <a:ext cx="8893027" cy="34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ctrTitle"/>
          </p:nvPr>
        </p:nvSpPr>
        <p:spPr>
          <a:xfrm>
            <a:off x="2324025" y="211750"/>
            <a:ext cx="5638800" cy="1159800"/>
          </a:xfrm>
          <a:prstGeom prst="rect">
            <a:avLst/>
          </a:prstGeom>
          <a:effectLst>
            <a:outerShdw blurRad="57150" rotWithShape="0" algn="bl" dir="5400000" dist="19050">
              <a:schemeClr val="accent2">
                <a:alpha val="8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Explanation and Step by Step process: </a:t>
            </a:r>
            <a:endParaRPr b="1" sz="2400"/>
          </a:p>
        </p:txBody>
      </p:sp>
      <p:sp>
        <p:nvSpPr>
          <p:cNvPr id="389" name="Google Shape;389;p16"/>
          <p:cNvSpPr txBox="1"/>
          <p:nvPr>
            <p:ph idx="1" type="subTitle"/>
          </p:nvPr>
        </p:nvSpPr>
        <p:spPr>
          <a:xfrm>
            <a:off x="2324025" y="1371537"/>
            <a:ext cx="56961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Importing the libraries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Importing  the data sets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Path process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Data for visualization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Splitting the dataset into the training set and test set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Training the model on the training sets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esting </a:t>
            </a: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Predicting</a:t>
            </a: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 the model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875" y="270700"/>
            <a:ext cx="4892601" cy="47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18"/>
          <p:cNvSpPr txBox="1"/>
          <p:nvPr>
            <p:ph idx="4294967295" type="ctrTitle"/>
          </p:nvPr>
        </p:nvSpPr>
        <p:spPr>
          <a:xfrm>
            <a:off x="3829050" y="103200"/>
            <a:ext cx="4991100" cy="1159800"/>
          </a:xfrm>
          <a:prstGeom prst="rect">
            <a:avLst/>
          </a:prstGeom>
          <a:effectLst>
            <a:outerShdw blurRad="142875" rotWithShape="0" algn="bl" dir="5160000" dist="9525">
              <a:schemeClr val="accent2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References</a:t>
            </a:r>
            <a:endParaRPr sz="6000"/>
          </a:p>
        </p:txBody>
      </p:sp>
      <p:sp>
        <p:nvSpPr>
          <p:cNvPr id="402" name="Google Shape;402;p18"/>
          <p:cNvSpPr txBox="1"/>
          <p:nvPr>
            <p:ph idx="4294967295" type="subTitle"/>
          </p:nvPr>
        </p:nvSpPr>
        <p:spPr>
          <a:xfrm>
            <a:off x="3829050" y="1474189"/>
            <a:ext cx="4333800" cy="269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ixie One"/>
              <a:buAutoNum type="arabicPeriod"/>
            </a:pPr>
            <a:r>
              <a:rPr b="1" lang="en" sz="1200">
                <a:solidFill>
                  <a:schemeClr val="lt1"/>
                </a:solidFill>
                <a:highlight>
                  <a:srgbClr val="FCFCFC"/>
                </a:highlight>
                <a:latin typeface="Nixie One"/>
                <a:ea typeface="Nixie One"/>
                <a:cs typeface="Nixie One"/>
                <a:sym typeface="Nixie One"/>
              </a:rPr>
              <a:t>P. Joshi, A. Agarwal, A. Dhavale, R. Suryavanshi, S. Kodolikar. Article: handwriting analysis for detection of personality traits using machine learning approach. Int. J. Comput. Appl. </a:t>
            </a:r>
            <a:r>
              <a:rPr b="1" lang="en" sz="1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130(15), 40–45, November 2015. Published by Foundation of Computer Science (FCS), NY, USA.</a:t>
            </a:r>
            <a:endParaRPr b="1" sz="12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ixie One"/>
              <a:buAutoNum type="arabicPeriod"/>
            </a:pPr>
            <a:r>
              <a:rPr b="1" lang="en" sz="1200">
                <a:solidFill>
                  <a:srgbClr val="333333"/>
                </a:solidFill>
                <a:highlight>
                  <a:srgbClr val="FCFCFC"/>
                </a:highlight>
                <a:latin typeface="Nixie One"/>
                <a:ea typeface="Nixie One"/>
                <a:cs typeface="Nixie One"/>
                <a:sym typeface="Nixie One"/>
              </a:rPr>
              <a:t>H.N. Champa, K.R. AnandaKumar, Article: artificial neural network for human behavior prediction through handwriting analysis. Int. J. Comput. Appl. 2(2), 36–41 (2010)</a:t>
            </a:r>
            <a:endParaRPr b="1" sz="1200">
              <a:solidFill>
                <a:srgbClr val="333333"/>
              </a:solidFill>
              <a:highlight>
                <a:srgbClr val="FCFCFC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ixie One"/>
              <a:buAutoNum type="arabicPeriod"/>
            </a:pPr>
            <a:r>
              <a:rPr b="1" lang="en" sz="1200">
                <a:solidFill>
                  <a:srgbClr val="333333"/>
                </a:solidFill>
                <a:highlight>
                  <a:srgbClr val="FCFCFC"/>
                </a:highlight>
                <a:latin typeface="Nixie One"/>
                <a:ea typeface="Nixie One"/>
                <a:cs typeface="Nixie One"/>
                <a:sym typeface="Nixie One"/>
              </a:rPr>
              <a:t>Chanchlani, Predicting human behavior through handwriting. Int. J. Res. Appl. Sci. Eng. Technol. 624–628 (2017)</a:t>
            </a:r>
            <a:endParaRPr b="1" sz="1200">
              <a:solidFill>
                <a:srgbClr val="333333"/>
              </a:solidFill>
              <a:highlight>
                <a:srgbClr val="FCFCFC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403" name="Google Shape;403;p18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404" name="Google Shape;404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8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07" name="Google Shape;407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18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"/>
          <p:cNvSpPr/>
          <p:nvPr/>
        </p:nvSpPr>
        <p:spPr>
          <a:xfrm rot="-5400000">
            <a:off x="1075375" y="1557675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19"/>
          <p:cNvSpPr txBox="1"/>
          <p:nvPr>
            <p:ph idx="4294967295" type="ctrTitle"/>
          </p:nvPr>
        </p:nvSpPr>
        <p:spPr>
          <a:xfrm>
            <a:off x="3588650" y="2128450"/>
            <a:ext cx="4562100" cy="1159800"/>
          </a:xfrm>
          <a:prstGeom prst="rect">
            <a:avLst/>
          </a:prstGeom>
          <a:effectLst>
            <a:outerShdw blurRad="485775" rotWithShape="0" algn="bl" dir="21540000" dist="9525">
              <a:schemeClr val="accent1">
                <a:alpha val="6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Thanks!</a:t>
            </a:r>
            <a:endParaRPr b="1" sz="8000"/>
          </a:p>
        </p:txBody>
      </p:sp>
      <p:sp>
        <p:nvSpPr>
          <p:cNvPr id="421" name="Google Shape;421;p19"/>
          <p:cNvSpPr/>
          <p:nvPr/>
        </p:nvSpPr>
        <p:spPr>
          <a:xfrm>
            <a:off x="1667994" y="2239342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