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5" r:id="rId8"/>
    <p:sldId id="266" r:id="rId9"/>
    <p:sldId id="276" r:id="rId10"/>
    <p:sldId id="277" r:id="rId11"/>
    <p:sldId id="278" r:id="rId12"/>
    <p:sldId id="268" r:id="rId13"/>
    <p:sldId id="270" r:id="rId14"/>
    <p:sldId id="269" r:id="rId15"/>
    <p:sldId id="272" r:id="rId16"/>
    <p:sldId id="273" r:id="rId17"/>
    <p:sldId id="275"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259" autoAdjust="0"/>
  </p:normalViewPr>
  <p:slideViewPr>
    <p:cSldViewPr snapToGrid="0">
      <p:cViewPr>
        <p:scale>
          <a:sx n="68" d="100"/>
          <a:sy n="68" d="100"/>
        </p:scale>
        <p:origin x="8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3/2/2018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3">
            <a:extLst>
              <a:ext uri="{FF2B5EF4-FFF2-40B4-BE49-F238E27FC236}">
                <a16:creationId xmlns:a16="http://schemas.microsoft.com/office/drawing/2014/main" id="{C9A1F79C-E4D1-4AAE-BA11-3A09005252E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DE836-1FC4-4B67-AFC9-16CC67FCA4E1}"/>
              </a:ext>
            </a:extLst>
          </p:cNvPr>
          <p:cNvSpPr>
            <a:spLocks noGrp="1"/>
          </p:cNvSpPr>
          <p:nvPr>
            <p:ph type="ctrTitle"/>
          </p:nvPr>
        </p:nvSpPr>
        <p:spPr>
          <a:xfrm>
            <a:off x="4713224" y="1105351"/>
            <a:ext cx="6353967" cy="3023981"/>
          </a:xfrm>
        </p:spPr>
        <p:txBody>
          <a:bodyPr anchor="b">
            <a:normAutofit/>
          </a:bodyPr>
          <a:lstStyle/>
          <a:p>
            <a:pPr algn="l"/>
            <a:r>
              <a:rPr lang="en-US" sz="4800">
                <a:solidFill>
                  <a:srgbClr val="FFFFFF"/>
                </a:solidFill>
              </a:rPr>
              <a:t>ROVER PROJECT</a:t>
            </a:r>
          </a:p>
        </p:txBody>
      </p:sp>
      <p:sp>
        <p:nvSpPr>
          <p:cNvPr id="3" name="Subtitle 2">
            <a:extLst>
              <a:ext uri="{FF2B5EF4-FFF2-40B4-BE49-F238E27FC236}">
                <a16:creationId xmlns:a16="http://schemas.microsoft.com/office/drawing/2014/main" id="{0464058A-EE46-4461-9C0C-B8F2F2CE328C}"/>
              </a:ext>
            </a:extLst>
          </p:cNvPr>
          <p:cNvSpPr>
            <a:spLocks noGrp="1"/>
          </p:cNvSpPr>
          <p:nvPr>
            <p:ph type="subTitle" idx="1"/>
          </p:nvPr>
        </p:nvSpPr>
        <p:spPr>
          <a:xfrm>
            <a:off x="4713224" y="4297556"/>
            <a:ext cx="6353968" cy="1433391"/>
          </a:xfrm>
        </p:spPr>
        <p:txBody>
          <a:bodyPr anchor="t">
            <a:normAutofit/>
          </a:bodyPr>
          <a:lstStyle/>
          <a:p>
            <a:r>
              <a:rPr lang="en-US" dirty="0">
                <a:solidFill>
                  <a:srgbClr val="FFFFFF"/>
                </a:solidFill>
              </a:rPr>
              <a:t>Acquired Startup Analysis</a:t>
            </a:r>
          </a:p>
          <a:p>
            <a:r>
              <a:rPr lang="en-US" dirty="0">
                <a:solidFill>
                  <a:srgbClr val="FFFFFF"/>
                </a:solidFill>
              </a:rPr>
              <a:t>By Stuti Chugh</a:t>
            </a:r>
          </a:p>
        </p:txBody>
      </p:sp>
    </p:spTree>
    <p:extLst>
      <p:ext uri="{BB962C8B-B14F-4D97-AF65-F5344CB8AC3E}">
        <p14:creationId xmlns:p14="http://schemas.microsoft.com/office/powerpoint/2010/main" val="993751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CF92-4529-4AC9-B882-747BA62C8B25}"/>
              </a:ext>
            </a:extLst>
          </p:cNvPr>
          <p:cNvSpPr>
            <a:spLocks noGrp="1"/>
          </p:cNvSpPr>
          <p:nvPr>
            <p:ph type="title"/>
          </p:nvPr>
        </p:nvSpPr>
        <p:spPr/>
        <p:txBody>
          <a:bodyPr/>
          <a:lstStyle/>
          <a:p>
            <a:r>
              <a:rPr lang="en-US" dirty="0"/>
              <a:t>Analyzing TAKE RATE</a:t>
            </a:r>
          </a:p>
        </p:txBody>
      </p:sp>
      <p:pic>
        <p:nvPicPr>
          <p:cNvPr id="4" name="Picture 3">
            <a:extLst>
              <a:ext uri="{FF2B5EF4-FFF2-40B4-BE49-F238E27FC236}">
                <a16:creationId xmlns:a16="http://schemas.microsoft.com/office/drawing/2014/main" id="{A58E44AE-5154-47C4-B99E-C9D934CBE950}"/>
              </a:ext>
            </a:extLst>
          </p:cNvPr>
          <p:cNvPicPr>
            <a:picLocks noChangeAspect="1"/>
          </p:cNvPicPr>
          <p:nvPr/>
        </p:nvPicPr>
        <p:blipFill>
          <a:blip r:embed="rId2"/>
          <a:stretch>
            <a:fillRect/>
          </a:stretch>
        </p:blipFill>
        <p:spPr>
          <a:xfrm>
            <a:off x="1024128" y="1887956"/>
            <a:ext cx="9296400" cy="4838700"/>
          </a:xfrm>
          <a:prstGeom prst="rect">
            <a:avLst/>
          </a:prstGeom>
        </p:spPr>
      </p:pic>
    </p:spTree>
    <p:extLst>
      <p:ext uri="{BB962C8B-B14F-4D97-AF65-F5344CB8AC3E}">
        <p14:creationId xmlns:p14="http://schemas.microsoft.com/office/powerpoint/2010/main" val="400181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CF92-4529-4AC9-B882-747BA62C8B25}"/>
              </a:ext>
            </a:extLst>
          </p:cNvPr>
          <p:cNvSpPr>
            <a:spLocks noGrp="1"/>
          </p:cNvSpPr>
          <p:nvPr>
            <p:ph type="title"/>
          </p:nvPr>
        </p:nvSpPr>
        <p:spPr/>
        <p:txBody>
          <a:bodyPr/>
          <a:lstStyle/>
          <a:p>
            <a:r>
              <a:rPr lang="en-US" dirty="0"/>
              <a:t>Analyzing TAKE RATE</a:t>
            </a:r>
          </a:p>
        </p:txBody>
      </p:sp>
      <p:pic>
        <p:nvPicPr>
          <p:cNvPr id="3" name="Picture 2">
            <a:extLst>
              <a:ext uri="{FF2B5EF4-FFF2-40B4-BE49-F238E27FC236}">
                <a16:creationId xmlns:a16="http://schemas.microsoft.com/office/drawing/2014/main" id="{682E6730-AFF9-47A3-9AA3-62831A23FC61}"/>
              </a:ext>
            </a:extLst>
          </p:cNvPr>
          <p:cNvPicPr>
            <a:picLocks noChangeAspect="1"/>
          </p:cNvPicPr>
          <p:nvPr/>
        </p:nvPicPr>
        <p:blipFill>
          <a:blip r:embed="rId2"/>
          <a:stretch>
            <a:fillRect/>
          </a:stretch>
        </p:blipFill>
        <p:spPr>
          <a:xfrm>
            <a:off x="1264539" y="1904248"/>
            <a:ext cx="9239250" cy="4733925"/>
          </a:xfrm>
          <a:prstGeom prst="rect">
            <a:avLst/>
          </a:prstGeom>
        </p:spPr>
      </p:pic>
    </p:spTree>
    <p:extLst>
      <p:ext uri="{BB962C8B-B14F-4D97-AF65-F5344CB8AC3E}">
        <p14:creationId xmlns:p14="http://schemas.microsoft.com/office/powerpoint/2010/main" val="174146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0F19FD18-F940-44FF-86B7-1574F1D27C3C}"/>
              </a:ext>
            </a:extLst>
          </p:cNvPr>
          <p:cNvPicPr>
            <a:picLocks noChangeAspect="1"/>
          </p:cNvPicPr>
          <p:nvPr/>
        </p:nvPicPr>
        <p:blipFill>
          <a:blip r:embed="rId2"/>
          <a:stretch>
            <a:fillRect/>
          </a:stretch>
        </p:blipFill>
        <p:spPr>
          <a:xfrm>
            <a:off x="5721952" y="640080"/>
            <a:ext cx="4750357" cy="5577840"/>
          </a:xfrm>
          <a:prstGeom prst="rect">
            <a:avLst/>
          </a:prstGeom>
        </p:spPr>
      </p:pic>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3700"/>
              <a:t>NEW CONVERSATION FLOW</a:t>
            </a:r>
          </a:p>
        </p:txBody>
      </p:sp>
      <p:sp>
        <p:nvSpPr>
          <p:cNvPr id="9" name="Content Placeholder 8">
            <a:extLst>
              <a:ext uri="{FF2B5EF4-FFF2-40B4-BE49-F238E27FC236}">
                <a16:creationId xmlns:a16="http://schemas.microsoft.com/office/drawing/2014/main" id="{1EDE0567-D450-4A76-8F69-ED7C77DE0CCB}"/>
              </a:ext>
            </a:extLst>
          </p:cNvPr>
          <p:cNvSpPr>
            <a:spLocks noGrp="1"/>
          </p:cNvSpPr>
          <p:nvPr>
            <p:ph idx="1"/>
          </p:nvPr>
        </p:nvSpPr>
        <p:spPr>
          <a:xfrm>
            <a:off x="1024128" y="2286000"/>
            <a:ext cx="3133580" cy="3931920"/>
          </a:xfrm>
        </p:spPr>
        <p:txBody>
          <a:bodyPr>
            <a:normAutofit/>
          </a:bodyPr>
          <a:lstStyle/>
          <a:p>
            <a:r>
              <a:rPr lang="en-US" sz="1600" b="1" u="sng" dirty="0"/>
              <a:t>Holdout v/s Variant Booking Rate </a:t>
            </a:r>
          </a:p>
          <a:p>
            <a:r>
              <a:rPr lang="en-US" sz="1600" dirty="0"/>
              <a:t>Viewers who see the new conversation flow have a booking rate of 44% whereas the ones who see the old conversation flow have a booking rate of 40%.</a:t>
            </a:r>
          </a:p>
          <a:p>
            <a:endParaRPr lang="en-US" sz="1600" dirty="0"/>
          </a:p>
        </p:txBody>
      </p:sp>
    </p:spTree>
    <p:extLst>
      <p:ext uri="{BB962C8B-B14F-4D97-AF65-F5344CB8AC3E}">
        <p14:creationId xmlns:p14="http://schemas.microsoft.com/office/powerpoint/2010/main" val="427767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20A515C-9AEC-4AF6-A0E0-7F6963DE7505}"/>
              </a:ext>
            </a:extLst>
          </p:cNvPr>
          <p:cNvPicPr>
            <a:picLocks noChangeAspect="1"/>
          </p:cNvPicPr>
          <p:nvPr/>
        </p:nvPicPr>
        <p:blipFill>
          <a:blip r:embed="rId2"/>
          <a:stretch>
            <a:fillRect/>
          </a:stretch>
        </p:blipFill>
        <p:spPr>
          <a:xfrm>
            <a:off x="5486988" y="640080"/>
            <a:ext cx="5220285" cy="5577840"/>
          </a:xfrm>
          <a:prstGeom prst="rect">
            <a:avLst/>
          </a:prstGeom>
        </p:spPr>
      </p:pic>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3700"/>
              <a:t>NEW CONVERSATION FLOW</a:t>
            </a:r>
          </a:p>
        </p:txBody>
      </p:sp>
      <p:sp>
        <p:nvSpPr>
          <p:cNvPr id="9" name="Content Placeholder 8">
            <a:extLst>
              <a:ext uri="{FF2B5EF4-FFF2-40B4-BE49-F238E27FC236}">
                <a16:creationId xmlns:a16="http://schemas.microsoft.com/office/drawing/2014/main" id="{1EDE0567-D450-4A76-8F69-ED7C77DE0CCB}"/>
              </a:ext>
            </a:extLst>
          </p:cNvPr>
          <p:cNvSpPr>
            <a:spLocks noGrp="1"/>
          </p:cNvSpPr>
          <p:nvPr>
            <p:ph idx="1"/>
          </p:nvPr>
        </p:nvSpPr>
        <p:spPr>
          <a:xfrm>
            <a:off x="1024128" y="2286000"/>
            <a:ext cx="3133580" cy="3931920"/>
          </a:xfrm>
        </p:spPr>
        <p:txBody>
          <a:bodyPr>
            <a:normAutofit/>
          </a:bodyPr>
          <a:lstStyle/>
          <a:p>
            <a:r>
              <a:rPr lang="en-US" sz="1600" b="1" u="sng" dirty="0"/>
              <a:t>Statistical Significance</a:t>
            </a:r>
          </a:p>
          <a:p>
            <a:r>
              <a:rPr lang="en-US" sz="1600" dirty="0"/>
              <a:t>A Chi-squared test is a good way to tell if the difference in the booking rates of two groups is a random coincidence or a statistically significant result. Upon running such a test with significance level set to 5% it can be concluded that the difference is indeed </a:t>
            </a:r>
            <a:r>
              <a:rPr lang="en-US" sz="1600" b="1" dirty="0"/>
              <a:t>statistically significant.  </a:t>
            </a:r>
          </a:p>
          <a:p>
            <a:endParaRPr lang="en-US" sz="1600" dirty="0"/>
          </a:p>
        </p:txBody>
      </p:sp>
    </p:spTree>
    <p:extLst>
      <p:ext uri="{BB962C8B-B14F-4D97-AF65-F5344CB8AC3E}">
        <p14:creationId xmlns:p14="http://schemas.microsoft.com/office/powerpoint/2010/main" val="289163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6459884" cy="1499616"/>
          </a:xfrm>
        </p:spPr>
        <p:txBody>
          <a:bodyPr>
            <a:normAutofit/>
          </a:bodyPr>
          <a:lstStyle/>
          <a:p>
            <a:r>
              <a:rPr lang="en-US" sz="3700" dirty="0"/>
              <a:t>NEW CONVERSATION FLOW</a:t>
            </a:r>
          </a:p>
        </p:txBody>
      </p:sp>
      <p:sp>
        <p:nvSpPr>
          <p:cNvPr id="9" name="Content Placeholder 8">
            <a:extLst>
              <a:ext uri="{FF2B5EF4-FFF2-40B4-BE49-F238E27FC236}">
                <a16:creationId xmlns:a16="http://schemas.microsoft.com/office/drawing/2014/main" id="{1EDE0567-D450-4A76-8F69-ED7C77DE0CCB}"/>
              </a:ext>
            </a:extLst>
          </p:cNvPr>
          <p:cNvSpPr>
            <a:spLocks noGrp="1"/>
          </p:cNvSpPr>
          <p:nvPr>
            <p:ph idx="1"/>
          </p:nvPr>
        </p:nvSpPr>
        <p:spPr>
          <a:xfrm>
            <a:off x="1024128" y="2340864"/>
            <a:ext cx="8091737" cy="3931920"/>
          </a:xfrm>
        </p:spPr>
        <p:txBody>
          <a:bodyPr>
            <a:normAutofit/>
          </a:bodyPr>
          <a:lstStyle/>
          <a:p>
            <a:r>
              <a:rPr lang="en-US" sz="2000" dirty="0"/>
              <a:t>New Conversation flow might not be the only reason as to why the booking rate is high. There can be other factors effecting the booking rate. A way to dig deeper and see if the improved UI design actually improves the booking rate we can examine the past booking rate, reviews, and activities of the users of the people in holdout and variant group to check for any false negatives or false positives. We can also switch the people in variant group with people in holdout group to see if the booking rates switch as well. Running a linear or logistic regression model to measure how much each of these factors effect booking rate might be a good next step.</a:t>
            </a:r>
          </a:p>
          <a:p>
            <a:endParaRPr lang="en-US" sz="1600" dirty="0"/>
          </a:p>
          <a:p>
            <a:endParaRPr lang="en-US" sz="1600" dirty="0"/>
          </a:p>
        </p:txBody>
      </p:sp>
    </p:spTree>
    <p:extLst>
      <p:ext uri="{BB962C8B-B14F-4D97-AF65-F5344CB8AC3E}">
        <p14:creationId xmlns:p14="http://schemas.microsoft.com/office/powerpoint/2010/main" val="428417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1A7424-224B-442A-8831-F3D018C08B26}"/>
              </a:ext>
            </a:extLst>
          </p:cNvPr>
          <p:cNvPicPr>
            <a:picLocks noChangeAspect="1"/>
          </p:cNvPicPr>
          <p:nvPr/>
        </p:nvPicPr>
        <p:blipFill>
          <a:blip r:embed="rId2"/>
          <a:stretch>
            <a:fillRect/>
          </a:stretch>
        </p:blipFill>
        <p:spPr>
          <a:xfrm>
            <a:off x="2882515" y="2202974"/>
            <a:ext cx="9091435" cy="3341103"/>
          </a:xfrm>
          <a:prstGeom prst="rect">
            <a:avLst/>
          </a:prstGeom>
        </p:spPr>
      </p:pic>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4000" dirty="0"/>
              <a:t>SEARCH ENGINE MARKETING</a:t>
            </a:r>
          </a:p>
        </p:txBody>
      </p:sp>
      <p:sp>
        <p:nvSpPr>
          <p:cNvPr id="9" name="Content Placeholder 8">
            <a:extLst>
              <a:ext uri="{FF2B5EF4-FFF2-40B4-BE49-F238E27FC236}">
                <a16:creationId xmlns:a16="http://schemas.microsoft.com/office/drawing/2014/main" id="{1EDE0567-D450-4A76-8F69-ED7C77DE0CCB}"/>
              </a:ext>
            </a:extLst>
          </p:cNvPr>
          <p:cNvSpPr>
            <a:spLocks noGrp="1"/>
          </p:cNvSpPr>
          <p:nvPr>
            <p:ph idx="1"/>
          </p:nvPr>
        </p:nvSpPr>
        <p:spPr>
          <a:xfrm>
            <a:off x="1024128" y="2286000"/>
            <a:ext cx="3133580" cy="3931920"/>
          </a:xfrm>
        </p:spPr>
        <p:txBody>
          <a:bodyPr>
            <a:normAutofit/>
          </a:bodyPr>
          <a:lstStyle/>
          <a:p>
            <a:r>
              <a:rPr lang="en-US" sz="1600" b="1" u="sng"/>
              <a:t>Graph using Python and MatplotLib</a:t>
            </a:r>
            <a:endParaRPr lang="en-US" sz="1600"/>
          </a:p>
          <a:p>
            <a:endParaRPr lang="en-US" sz="1600" dirty="0"/>
          </a:p>
        </p:txBody>
      </p:sp>
    </p:spTree>
    <p:extLst>
      <p:ext uri="{BB962C8B-B14F-4D97-AF65-F5344CB8AC3E}">
        <p14:creationId xmlns:p14="http://schemas.microsoft.com/office/powerpoint/2010/main" val="398524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4000" dirty="0"/>
              <a:t>SEARCH ENGINE MARKETING</a:t>
            </a:r>
          </a:p>
        </p:txBody>
      </p:sp>
      <p:pic>
        <p:nvPicPr>
          <p:cNvPr id="5" name="Picture 4" descr="Graph using Tableau">
            <a:extLst>
              <a:ext uri="{FF2B5EF4-FFF2-40B4-BE49-F238E27FC236}">
                <a16:creationId xmlns:a16="http://schemas.microsoft.com/office/drawing/2014/main" id="{0F3A342D-7E8E-48E7-92B3-BA070ACD6974}"/>
              </a:ext>
            </a:extLst>
          </p:cNvPr>
          <p:cNvPicPr>
            <a:picLocks noChangeAspect="1"/>
          </p:cNvPicPr>
          <p:nvPr/>
        </p:nvPicPr>
        <p:blipFill>
          <a:blip r:embed="rId2"/>
          <a:stretch>
            <a:fillRect/>
          </a:stretch>
        </p:blipFill>
        <p:spPr>
          <a:xfrm>
            <a:off x="827588" y="1946121"/>
            <a:ext cx="11167871" cy="4661818"/>
          </a:xfrm>
          <a:prstGeom prst="rect">
            <a:avLst/>
          </a:prstGeom>
        </p:spPr>
      </p:pic>
    </p:spTree>
    <p:extLst>
      <p:ext uri="{BB962C8B-B14F-4D97-AF65-F5344CB8AC3E}">
        <p14:creationId xmlns:p14="http://schemas.microsoft.com/office/powerpoint/2010/main" val="284203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4000" dirty="0"/>
              <a:t>SEARCH ENGINE MARKETING</a:t>
            </a:r>
          </a:p>
        </p:txBody>
      </p:sp>
      <p:pic>
        <p:nvPicPr>
          <p:cNvPr id="5" name="Picture 4" descr="A screenshot of a map&#10;&#10;Description generated with very high confidence">
            <a:extLst>
              <a:ext uri="{FF2B5EF4-FFF2-40B4-BE49-F238E27FC236}">
                <a16:creationId xmlns:a16="http://schemas.microsoft.com/office/drawing/2014/main" id="{6F029EEB-3C18-49F2-B65C-BE906E83EE4A}"/>
              </a:ext>
            </a:extLst>
          </p:cNvPr>
          <p:cNvPicPr>
            <a:picLocks noChangeAspect="1"/>
          </p:cNvPicPr>
          <p:nvPr/>
        </p:nvPicPr>
        <p:blipFill>
          <a:blip r:embed="rId2"/>
          <a:stretch>
            <a:fillRect/>
          </a:stretch>
        </p:blipFill>
        <p:spPr>
          <a:xfrm>
            <a:off x="226021" y="2175568"/>
            <a:ext cx="5732116" cy="4299087"/>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id="{16CBD20D-6FD8-486B-8572-8BF8A1D61994}"/>
              </a:ext>
            </a:extLst>
          </p:cNvPr>
          <p:cNvPicPr>
            <a:picLocks noChangeAspect="1"/>
          </p:cNvPicPr>
          <p:nvPr/>
        </p:nvPicPr>
        <p:blipFill>
          <a:blip r:embed="rId3"/>
          <a:stretch>
            <a:fillRect/>
          </a:stretch>
        </p:blipFill>
        <p:spPr>
          <a:xfrm>
            <a:off x="5838093" y="2175568"/>
            <a:ext cx="5612073" cy="4209055"/>
          </a:xfrm>
          <a:prstGeom prst="rect">
            <a:avLst/>
          </a:prstGeom>
        </p:spPr>
      </p:pic>
    </p:spTree>
    <p:extLst>
      <p:ext uri="{BB962C8B-B14F-4D97-AF65-F5344CB8AC3E}">
        <p14:creationId xmlns:p14="http://schemas.microsoft.com/office/powerpoint/2010/main" val="3358382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4000" dirty="0"/>
              <a:t>SEARCH ENGINE MARKETING</a:t>
            </a:r>
          </a:p>
        </p:txBody>
      </p:sp>
      <p:sp>
        <p:nvSpPr>
          <p:cNvPr id="3" name="TextBox 2">
            <a:extLst>
              <a:ext uri="{FF2B5EF4-FFF2-40B4-BE49-F238E27FC236}">
                <a16:creationId xmlns:a16="http://schemas.microsoft.com/office/drawing/2014/main" id="{9A795EFC-959D-42B4-B157-5A40B4900E94}"/>
              </a:ext>
            </a:extLst>
          </p:cNvPr>
          <p:cNvSpPr txBox="1"/>
          <p:nvPr/>
        </p:nvSpPr>
        <p:spPr>
          <a:xfrm>
            <a:off x="1338470" y="2213113"/>
            <a:ext cx="9104243" cy="3693319"/>
          </a:xfrm>
          <a:prstGeom prst="rect">
            <a:avLst/>
          </a:prstGeom>
          <a:noFill/>
        </p:spPr>
        <p:txBody>
          <a:bodyPr wrap="square" rtlCol="0">
            <a:spAutoFit/>
          </a:bodyPr>
          <a:lstStyle/>
          <a:p>
            <a:r>
              <a:rPr lang="en-US" dirty="0"/>
              <a:t>As both graphs and the data in the csv files suggest, the number of users acquired through google has increased with an inflection point near April 12, 2017. Upon taking the sum of all users acquired by google from this date until the end it is observed that 4673 users were acquired by Google since then. Dividing this number by the amount they spent since this date we get ($210285/4673)=</a:t>
            </a:r>
            <a:r>
              <a:rPr lang="en-US" b="1" dirty="0"/>
              <a:t>$45 </a:t>
            </a:r>
            <a:r>
              <a:rPr lang="en-US" dirty="0"/>
              <a:t>to be the average cost per account. </a:t>
            </a:r>
          </a:p>
          <a:p>
            <a:endParaRPr lang="en-US" dirty="0"/>
          </a:p>
          <a:p>
            <a:r>
              <a:rPr lang="en-US" dirty="0"/>
              <a:t>Furthermore, upon running a simple linear regression on this data we can plot an actual v/s fitted model and forecast how many customers would have been acquired had the company not changed it’s bidding strategy. In that case we would have approximately </a:t>
            </a:r>
            <a:r>
              <a:rPr lang="en-US" b="1" dirty="0"/>
              <a:t>3544 </a:t>
            </a:r>
            <a:r>
              <a:rPr lang="en-US" dirty="0"/>
              <a:t>users acquired instead of </a:t>
            </a:r>
            <a:r>
              <a:rPr lang="en-US" b="1" dirty="0"/>
              <a:t>4673</a:t>
            </a:r>
            <a:r>
              <a:rPr lang="en-US" dirty="0"/>
              <a:t>. If this were the case then company wouldn’t have increase their spending and it would have stayed at $30 per account. So the marketing spend would have been(30*3544</a:t>
            </a:r>
            <a:r>
              <a:rPr lang="en-US" b="1" dirty="0"/>
              <a:t>)=$106,320</a:t>
            </a:r>
            <a:r>
              <a:rPr lang="en-US" dirty="0"/>
              <a:t>. The additional account created would have been (4673-3544)=</a:t>
            </a:r>
            <a:r>
              <a:rPr lang="en-US" b="1" dirty="0"/>
              <a:t>1129</a:t>
            </a:r>
            <a:r>
              <a:rPr lang="en-US" dirty="0"/>
              <a:t>. The marginal cost per account would be </a:t>
            </a:r>
            <a:r>
              <a:rPr lang="en-US" b="1" dirty="0"/>
              <a:t>$15 </a:t>
            </a:r>
            <a:r>
              <a:rPr lang="en-US" dirty="0"/>
              <a:t>per account.</a:t>
            </a:r>
          </a:p>
        </p:txBody>
      </p:sp>
    </p:spTree>
    <p:extLst>
      <p:ext uri="{BB962C8B-B14F-4D97-AF65-F5344CB8AC3E}">
        <p14:creationId xmlns:p14="http://schemas.microsoft.com/office/powerpoint/2010/main" val="3807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EBC62BA0-5884-413E-8020-5BD2ED357B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512527" y="640080"/>
            <a:ext cx="5169207" cy="5577840"/>
          </a:xfrm>
          <a:prstGeom prst="rect">
            <a:avLst/>
          </a:prstGeom>
        </p:spPr>
      </p:pic>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4000" dirty="0"/>
              <a:t>Conversations and Bookings</a:t>
            </a:r>
          </a:p>
        </p:txBody>
      </p:sp>
      <p:sp>
        <p:nvSpPr>
          <p:cNvPr id="9" name="Content Placeholder 8">
            <a:extLst>
              <a:ext uri="{FF2B5EF4-FFF2-40B4-BE49-F238E27FC236}">
                <a16:creationId xmlns:a16="http://schemas.microsoft.com/office/drawing/2014/main" id="{1EDE0567-D450-4A76-8F69-ED7C77DE0CCB}"/>
              </a:ext>
            </a:extLst>
          </p:cNvPr>
          <p:cNvSpPr>
            <a:spLocks noGrp="1"/>
          </p:cNvSpPr>
          <p:nvPr>
            <p:ph idx="1"/>
          </p:nvPr>
        </p:nvSpPr>
        <p:spPr>
          <a:xfrm>
            <a:off x="1024128" y="2286000"/>
            <a:ext cx="3133580" cy="3931920"/>
          </a:xfrm>
        </p:spPr>
        <p:txBody>
          <a:bodyPr>
            <a:normAutofit lnSpcReduction="10000"/>
          </a:bodyPr>
          <a:lstStyle/>
          <a:p>
            <a:r>
              <a:rPr lang="en-US" b="1" u="sng" dirty="0"/>
              <a:t>Possible Service and their Average Price </a:t>
            </a:r>
          </a:p>
          <a:p>
            <a:endParaRPr lang="en-US" sz="1400" dirty="0"/>
          </a:p>
          <a:p>
            <a:r>
              <a:rPr lang="en-US" dirty="0"/>
              <a:t>As the plot on the right shows there are three possible services- boarding, day-care, and dog-walking and the average prices for these services are $34.51, $27.01, and $21.98 respectively.</a:t>
            </a:r>
          </a:p>
          <a:p>
            <a:endParaRPr lang="en-US" sz="1600" dirty="0"/>
          </a:p>
        </p:txBody>
      </p:sp>
    </p:spTree>
    <p:extLst>
      <p:ext uri="{BB962C8B-B14F-4D97-AF65-F5344CB8AC3E}">
        <p14:creationId xmlns:p14="http://schemas.microsoft.com/office/powerpoint/2010/main" val="53616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25E09A6C-EE14-4C31-9898-6963FA3D6517}"/>
              </a:ext>
            </a:extLst>
          </p:cNvPr>
          <p:cNvPicPr/>
          <p:nvPr/>
        </p:nvPicPr>
        <p:blipFill>
          <a:blip r:embed="rId2">
            <a:extLst>
              <a:ext uri="{28A0092B-C50C-407E-A947-70E740481C1C}">
                <a14:useLocalDpi xmlns:a14="http://schemas.microsoft.com/office/drawing/2010/main" val="0"/>
              </a:ext>
            </a:extLst>
          </a:blip>
          <a:stretch>
            <a:fillRect/>
          </a:stretch>
        </p:blipFill>
        <p:spPr>
          <a:xfrm>
            <a:off x="5466556" y="640080"/>
            <a:ext cx="5261149" cy="5577840"/>
          </a:xfrm>
          <a:prstGeom prst="rect">
            <a:avLst/>
          </a:prstGeom>
        </p:spPr>
      </p:pic>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4000" dirty="0"/>
              <a:t>Conversations and Bookings</a:t>
            </a:r>
          </a:p>
        </p:txBody>
      </p:sp>
      <p:sp>
        <p:nvSpPr>
          <p:cNvPr id="9" name="Content Placeholder 8">
            <a:extLst>
              <a:ext uri="{FF2B5EF4-FFF2-40B4-BE49-F238E27FC236}">
                <a16:creationId xmlns:a16="http://schemas.microsoft.com/office/drawing/2014/main" id="{1EDE0567-D450-4A76-8F69-ED7C77DE0CCB}"/>
              </a:ext>
            </a:extLst>
          </p:cNvPr>
          <p:cNvSpPr>
            <a:spLocks noGrp="1"/>
          </p:cNvSpPr>
          <p:nvPr>
            <p:ph idx="1"/>
          </p:nvPr>
        </p:nvSpPr>
        <p:spPr>
          <a:xfrm>
            <a:off x="1024128" y="2286000"/>
            <a:ext cx="3133580" cy="3931920"/>
          </a:xfrm>
        </p:spPr>
        <p:txBody>
          <a:bodyPr>
            <a:normAutofit/>
          </a:bodyPr>
          <a:lstStyle/>
          <a:p>
            <a:r>
              <a:rPr lang="en-US" sz="1600" b="1" u="sng" dirty="0"/>
              <a:t>Number of Requests for each service</a:t>
            </a:r>
          </a:p>
          <a:p>
            <a:endParaRPr lang="en-US" sz="1600" dirty="0"/>
          </a:p>
          <a:p>
            <a:r>
              <a:rPr lang="en-US" sz="1600" dirty="0"/>
              <a:t>As the plot on the right shows there are three possible services- boarding, day-care, and dog-walking and the number of requests per service for each service are 26665, 26363, and 26716 respectively.</a:t>
            </a:r>
          </a:p>
          <a:p>
            <a:endParaRPr lang="en-US" sz="1600" dirty="0"/>
          </a:p>
        </p:txBody>
      </p:sp>
    </p:spTree>
    <p:extLst>
      <p:ext uri="{BB962C8B-B14F-4D97-AF65-F5344CB8AC3E}">
        <p14:creationId xmlns:p14="http://schemas.microsoft.com/office/powerpoint/2010/main" val="65090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5DF1A5-F502-49D0-9C81-EB618E04A57D}"/>
              </a:ext>
            </a:extLst>
          </p:cNvPr>
          <p:cNvPicPr/>
          <p:nvPr/>
        </p:nvPicPr>
        <p:blipFill>
          <a:blip r:embed="rId2">
            <a:extLst>
              <a:ext uri="{28A0092B-C50C-407E-A947-70E740481C1C}">
                <a14:useLocalDpi xmlns:a14="http://schemas.microsoft.com/office/drawing/2010/main" val="0"/>
              </a:ext>
            </a:extLst>
          </a:blip>
          <a:stretch>
            <a:fillRect/>
          </a:stretch>
        </p:blipFill>
        <p:spPr>
          <a:xfrm>
            <a:off x="5319321" y="640080"/>
            <a:ext cx="5555618" cy="5577840"/>
          </a:xfrm>
          <a:prstGeom prst="rect">
            <a:avLst/>
          </a:prstGeom>
        </p:spPr>
      </p:pic>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4000" dirty="0"/>
              <a:t>Conversations and Bookings</a:t>
            </a:r>
          </a:p>
        </p:txBody>
      </p:sp>
      <p:sp>
        <p:nvSpPr>
          <p:cNvPr id="9" name="Content Placeholder 8">
            <a:extLst>
              <a:ext uri="{FF2B5EF4-FFF2-40B4-BE49-F238E27FC236}">
                <a16:creationId xmlns:a16="http://schemas.microsoft.com/office/drawing/2014/main" id="{1EDE0567-D450-4A76-8F69-ED7C77DE0CCB}"/>
              </a:ext>
            </a:extLst>
          </p:cNvPr>
          <p:cNvSpPr>
            <a:spLocks noGrp="1"/>
          </p:cNvSpPr>
          <p:nvPr>
            <p:ph idx="1"/>
          </p:nvPr>
        </p:nvSpPr>
        <p:spPr>
          <a:xfrm>
            <a:off x="1024128" y="2286000"/>
            <a:ext cx="3133580" cy="3931920"/>
          </a:xfrm>
        </p:spPr>
        <p:txBody>
          <a:bodyPr>
            <a:normAutofit/>
          </a:bodyPr>
          <a:lstStyle/>
          <a:p>
            <a:r>
              <a:rPr lang="en-US" sz="1600" b="1" u="sng" dirty="0"/>
              <a:t>Booking Rate</a:t>
            </a:r>
          </a:p>
          <a:p>
            <a:endParaRPr lang="en-US" sz="1600" dirty="0"/>
          </a:p>
          <a:p>
            <a:r>
              <a:rPr lang="en-US" sz="1600" dirty="0"/>
              <a:t>The booking rate is calculated taking the ratio of count of number non-null elements in the ‘Booked at’ Column and count of number of records. The booking rate is highest for dog-walking, followed by boarding and then day-care.</a:t>
            </a:r>
          </a:p>
          <a:p>
            <a:endParaRPr lang="en-US" sz="1600" dirty="0"/>
          </a:p>
        </p:txBody>
      </p:sp>
    </p:spTree>
    <p:extLst>
      <p:ext uri="{BB962C8B-B14F-4D97-AF65-F5344CB8AC3E}">
        <p14:creationId xmlns:p14="http://schemas.microsoft.com/office/powerpoint/2010/main" val="299795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generated with high confidence">
            <a:extLst>
              <a:ext uri="{FF2B5EF4-FFF2-40B4-BE49-F238E27FC236}">
                <a16:creationId xmlns:a16="http://schemas.microsoft.com/office/drawing/2014/main" id="{D3EEEDB3-DA60-4431-8406-D216823F1228}"/>
              </a:ext>
            </a:extLst>
          </p:cNvPr>
          <p:cNvPicPr>
            <a:picLocks noChangeAspect="1"/>
          </p:cNvPicPr>
          <p:nvPr/>
        </p:nvPicPr>
        <p:blipFill>
          <a:blip r:embed="rId2"/>
          <a:stretch>
            <a:fillRect/>
          </a:stretch>
        </p:blipFill>
        <p:spPr>
          <a:xfrm>
            <a:off x="5354182" y="640080"/>
            <a:ext cx="5485897" cy="5577840"/>
          </a:xfrm>
          <a:prstGeom prst="rect">
            <a:avLst/>
          </a:prstGeom>
        </p:spPr>
      </p:pic>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4000" dirty="0"/>
              <a:t>Conversations and Bookings</a:t>
            </a:r>
          </a:p>
        </p:txBody>
      </p:sp>
      <p:sp>
        <p:nvSpPr>
          <p:cNvPr id="9" name="Content Placeholder 8">
            <a:extLst>
              <a:ext uri="{FF2B5EF4-FFF2-40B4-BE49-F238E27FC236}">
                <a16:creationId xmlns:a16="http://schemas.microsoft.com/office/drawing/2014/main" id="{1EDE0567-D450-4A76-8F69-ED7C77DE0CCB}"/>
              </a:ext>
            </a:extLst>
          </p:cNvPr>
          <p:cNvSpPr>
            <a:spLocks noGrp="1"/>
          </p:cNvSpPr>
          <p:nvPr>
            <p:ph idx="1"/>
          </p:nvPr>
        </p:nvSpPr>
        <p:spPr>
          <a:xfrm>
            <a:off x="1024128" y="2286000"/>
            <a:ext cx="3133580" cy="3931920"/>
          </a:xfrm>
        </p:spPr>
        <p:txBody>
          <a:bodyPr>
            <a:normAutofit/>
          </a:bodyPr>
          <a:lstStyle/>
          <a:p>
            <a:r>
              <a:rPr lang="en-US" sz="1600" b="1" u="sng" dirty="0"/>
              <a:t>Cancellation Rate</a:t>
            </a:r>
          </a:p>
          <a:p>
            <a:endParaRPr lang="en-US" sz="1600" dirty="0"/>
          </a:p>
          <a:p>
            <a:r>
              <a:rPr lang="en-US" sz="1600" dirty="0"/>
              <a:t>The booking rate is calculated taking the ratio of count of number non-null elements in the ‘Booked at’ Column and count of number of records. The booking rate is highest for dog-walking, followed by boarding and then day-care.</a:t>
            </a:r>
          </a:p>
          <a:p>
            <a:endParaRPr lang="en-US" sz="1600" dirty="0"/>
          </a:p>
        </p:txBody>
      </p:sp>
    </p:spTree>
    <p:extLst>
      <p:ext uri="{BB962C8B-B14F-4D97-AF65-F5344CB8AC3E}">
        <p14:creationId xmlns:p14="http://schemas.microsoft.com/office/powerpoint/2010/main" val="292906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0C411067-8F56-4A43-B491-92C98196D824}"/>
              </a:ext>
            </a:extLst>
          </p:cNvPr>
          <p:cNvPicPr/>
          <p:nvPr/>
        </p:nvPicPr>
        <p:blipFill>
          <a:blip r:embed="rId2">
            <a:extLst>
              <a:ext uri="{28A0092B-C50C-407E-A947-70E740481C1C}">
                <a14:useLocalDpi xmlns:a14="http://schemas.microsoft.com/office/drawing/2010/main" val="0"/>
              </a:ext>
            </a:extLst>
          </a:blip>
          <a:stretch>
            <a:fillRect/>
          </a:stretch>
        </p:blipFill>
        <p:spPr>
          <a:xfrm>
            <a:off x="6069289" y="640080"/>
            <a:ext cx="4055682" cy="5577840"/>
          </a:xfrm>
          <a:prstGeom prst="rect">
            <a:avLst/>
          </a:prstGeom>
        </p:spPr>
      </p:pic>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4000"/>
              <a:t>Conversations and Bookings</a:t>
            </a:r>
          </a:p>
        </p:txBody>
      </p:sp>
      <p:sp>
        <p:nvSpPr>
          <p:cNvPr id="9" name="Content Placeholder 8">
            <a:extLst>
              <a:ext uri="{FF2B5EF4-FFF2-40B4-BE49-F238E27FC236}">
                <a16:creationId xmlns:a16="http://schemas.microsoft.com/office/drawing/2014/main" id="{1EDE0567-D450-4A76-8F69-ED7C77DE0CCB}"/>
              </a:ext>
            </a:extLst>
          </p:cNvPr>
          <p:cNvSpPr>
            <a:spLocks noGrp="1"/>
          </p:cNvSpPr>
          <p:nvPr>
            <p:ph idx="1"/>
          </p:nvPr>
        </p:nvSpPr>
        <p:spPr>
          <a:xfrm>
            <a:off x="1024128" y="2286000"/>
            <a:ext cx="3133580" cy="3931920"/>
          </a:xfrm>
        </p:spPr>
        <p:txBody>
          <a:bodyPr>
            <a:normAutofit/>
          </a:bodyPr>
          <a:lstStyle/>
          <a:p>
            <a:r>
              <a:rPr lang="en-US" sz="1600" b="1" u="sng" dirty="0"/>
              <a:t>Owner/Provider Review Analysis</a:t>
            </a:r>
          </a:p>
          <a:p>
            <a:r>
              <a:rPr lang="en-US" sz="1600" dirty="0"/>
              <a:t>As the graph on the right shows owners are more likely to leave reviews than providers.</a:t>
            </a:r>
          </a:p>
          <a:p>
            <a:endParaRPr lang="en-US" sz="1600" dirty="0"/>
          </a:p>
          <a:p>
            <a:endParaRPr lang="en-US" sz="1600" dirty="0"/>
          </a:p>
        </p:txBody>
      </p:sp>
    </p:spTree>
    <p:extLst>
      <p:ext uri="{BB962C8B-B14F-4D97-AF65-F5344CB8AC3E}">
        <p14:creationId xmlns:p14="http://schemas.microsoft.com/office/powerpoint/2010/main" val="105414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08755CC-B4A2-4FEB-BC53-9EFBBAC7CC16}"/>
              </a:ext>
            </a:extLst>
          </p:cNvPr>
          <p:cNvPicPr/>
          <p:nvPr/>
        </p:nvPicPr>
        <p:blipFill>
          <a:blip r:embed="rId2">
            <a:extLst>
              <a:ext uri="{28A0092B-C50C-407E-A947-70E740481C1C}">
                <a14:useLocalDpi xmlns:a14="http://schemas.microsoft.com/office/drawing/2010/main" val="0"/>
              </a:ext>
            </a:extLst>
          </a:blip>
          <a:stretch>
            <a:fillRect/>
          </a:stretch>
        </p:blipFill>
        <p:spPr>
          <a:xfrm>
            <a:off x="4664613" y="640080"/>
            <a:ext cx="6865034" cy="5577840"/>
          </a:xfrm>
          <a:prstGeom prst="rect">
            <a:avLst/>
          </a:prstGeom>
        </p:spPr>
      </p:pic>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4000"/>
              <a:t>Conversations and Bookings</a:t>
            </a:r>
          </a:p>
        </p:txBody>
      </p:sp>
      <p:sp>
        <p:nvSpPr>
          <p:cNvPr id="9" name="Content Placeholder 8">
            <a:extLst>
              <a:ext uri="{FF2B5EF4-FFF2-40B4-BE49-F238E27FC236}">
                <a16:creationId xmlns:a16="http://schemas.microsoft.com/office/drawing/2014/main" id="{1EDE0567-D450-4A76-8F69-ED7C77DE0CCB}"/>
              </a:ext>
            </a:extLst>
          </p:cNvPr>
          <p:cNvSpPr>
            <a:spLocks noGrp="1"/>
          </p:cNvSpPr>
          <p:nvPr>
            <p:ph idx="1"/>
          </p:nvPr>
        </p:nvSpPr>
        <p:spPr>
          <a:xfrm>
            <a:off x="1024128" y="2286000"/>
            <a:ext cx="3133580" cy="3931920"/>
          </a:xfrm>
        </p:spPr>
        <p:txBody>
          <a:bodyPr>
            <a:normAutofit/>
          </a:bodyPr>
          <a:lstStyle/>
          <a:p>
            <a:r>
              <a:rPr lang="en-US" sz="1600" b="1" u="sng" dirty="0"/>
              <a:t>Owner/Provider Review Analysis</a:t>
            </a:r>
          </a:p>
          <a:p>
            <a:pPr marL="0" indent="0">
              <a:buNone/>
            </a:pPr>
            <a:r>
              <a:rPr lang="en-US" sz="1600" dirty="0"/>
              <a:t>We can see that Owners tend to leave better reviews since they tend to leave more 5-star reviews than Providers. </a:t>
            </a:r>
          </a:p>
          <a:p>
            <a:endParaRPr lang="en-US" sz="1600" dirty="0"/>
          </a:p>
        </p:txBody>
      </p:sp>
    </p:spTree>
    <p:extLst>
      <p:ext uri="{BB962C8B-B14F-4D97-AF65-F5344CB8AC3E}">
        <p14:creationId xmlns:p14="http://schemas.microsoft.com/office/powerpoint/2010/main" val="114071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F76F-496D-4903-AF21-AE2C909E06F8}"/>
              </a:ext>
            </a:extLst>
          </p:cNvPr>
          <p:cNvSpPr>
            <a:spLocks noGrp="1"/>
          </p:cNvSpPr>
          <p:nvPr>
            <p:ph type="title"/>
          </p:nvPr>
        </p:nvSpPr>
        <p:spPr>
          <a:xfrm>
            <a:off x="1024128" y="585216"/>
            <a:ext cx="3133581" cy="1499616"/>
          </a:xfrm>
        </p:spPr>
        <p:txBody>
          <a:bodyPr>
            <a:normAutofit/>
          </a:bodyPr>
          <a:lstStyle/>
          <a:p>
            <a:r>
              <a:rPr lang="en-US" sz="4000" dirty="0"/>
              <a:t>RECENT DAILY BOOKING RATE</a:t>
            </a:r>
          </a:p>
        </p:txBody>
      </p:sp>
      <p:sp>
        <p:nvSpPr>
          <p:cNvPr id="9" name="Content Placeholder 8">
            <a:extLst>
              <a:ext uri="{FF2B5EF4-FFF2-40B4-BE49-F238E27FC236}">
                <a16:creationId xmlns:a16="http://schemas.microsoft.com/office/drawing/2014/main" id="{1EDE0567-D450-4A76-8F69-ED7C77DE0CCB}"/>
              </a:ext>
            </a:extLst>
          </p:cNvPr>
          <p:cNvSpPr>
            <a:spLocks noGrp="1"/>
          </p:cNvSpPr>
          <p:nvPr>
            <p:ph idx="1"/>
          </p:nvPr>
        </p:nvSpPr>
        <p:spPr>
          <a:xfrm>
            <a:off x="278540" y="2084832"/>
            <a:ext cx="3133580" cy="3931920"/>
          </a:xfrm>
        </p:spPr>
        <p:txBody>
          <a:bodyPr>
            <a:normAutofit/>
          </a:bodyPr>
          <a:lstStyle/>
          <a:p>
            <a:r>
              <a:rPr lang="en-US" sz="1600" b="1" u="sng" dirty="0"/>
              <a:t>Daily Booking Rate</a:t>
            </a:r>
          </a:p>
          <a:p>
            <a:r>
              <a:rPr lang="en-US" sz="1600" dirty="0"/>
              <a:t>Modelling the data of the last 90 days prior 2017-07-11 suggests that there is a downward trend; especially a steep drop in the last week. There might be a competitor in the area that might have influenced this downward trend or providers who have joined are not satisfying the needs of the new owners.</a:t>
            </a:r>
          </a:p>
          <a:p>
            <a:endParaRPr lang="en-US" sz="1600" b="1" u="sng" dirty="0"/>
          </a:p>
          <a:p>
            <a:endParaRPr lang="en-US" sz="1600" dirty="0"/>
          </a:p>
          <a:p>
            <a:endParaRPr lang="en-US" sz="1600" dirty="0"/>
          </a:p>
        </p:txBody>
      </p:sp>
      <p:pic>
        <p:nvPicPr>
          <p:cNvPr id="12" name="Picture 11" descr="A screenshot of a cell phone&#10;&#10;Description generated with very high confidence">
            <a:extLst>
              <a:ext uri="{FF2B5EF4-FFF2-40B4-BE49-F238E27FC236}">
                <a16:creationId xmlns:a16="http://schemas.microsoft.com/office/drawing/2014/main" id="{D5CDACB2-BE96-422B-AC5E-A4695DDF8CD9}"/>
              </a:ext>
            </a:extLst>
          </p:cNvPr>
          <p:cNvPicPr>
            <a:picLocks noChangeAspect="1"/>
          </p:cNvPicPr>
          <p:nvPr/>
        </p:nvPicPr>
        <p:blipFill>
          <a:blip r:embed="rId2"/>
          <a:stretch>
            <a:fillRect/>
          </a:stretch>
        </p:blipFill>
        <p:spPr>
          <a:xfrm>
            <a:off x="3466515" y="1961222"/>
            <a:ext cx="8501340" cy="4055530"/>
          </a:xfrm>
          <a:prstGeom prst="rect">
            <a:avLst/>
          </a:prstGeom>
        </p:spPr>
      </p:pic>
    </p:spTree>
    <p:extLst>
      <p:ext uri="{BB962C8B-B14F-4D97-AF65-F5344CB8AC3E}">
        <p14:creationId xmlns:p14="http://schemas.microsoft.com/office/powerpoint/2010/main" val="122913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9830-A308-4794-BACB-6873AB9BD0BC}"/>
              </a:ext>
            </a:extLst>
          </p:cNvPr>
          <p:cNvSpPr>
            <a:spLocks noGrp="1"/>
          </p:cNvSpPr>
          <p:nvPr>
            <p:ph type="title"/>
          </p:nvPr>
        </p:nvSpPr>
        <p:spPr>
          <a:xfrm>
            <a:off x="1024128" y="585216"/>
            <a:ext cx="9720072" cy="1499616"/>
          </a:xfrm>
        </p:spPr>
        <p:txBody>
          <a:bodyPr/>
          <a:lstStyle/>
          <a:p>
            <a:r>
              <a:rPr lang="en-US"/>
              <a:t>Analyzing TAKE RATE</a:t>
            </a:r>
            <a:endParaRPr lang="en-US" dirty="0"/>
          </a:p>
        </p:txBody>
      </p:sp>
      <p:sp>
        <p:nvSpPr>
          <p:cNvPr id="3" name="Content Placeholder 2">
            <a:extLst>
              <a:ext uri="{FF2B5EF4-FFF2-40B4-BE49-F238E27FC236}">
                <a16:creationId xmlns:a16="http://schemas.microsoft.com/office/drawing/2014/main" id="{F6ADBEA0-F3D6-466B-B3DE-79F560017610}"/>
              </a:ext>
            </a:extLst>
          </p:cNvPr>
          <p:cNvSpPr>
            <a:spLocks noGrp="1"/>
          </p:cNvSpPr>
          <p:nvPr>
            <p:ph idx="1"/>
          </p:nvPr>
        </p:nvSpPr>
        <p:spPr>
          <a:xfrm>
            <a:off x="1024128" y="2286000"/>
            <a:ext cx="9720073" cy="4023360"/>
          </a:xfrm>
        </p:spPr>
        <p:txBody>
          <a:bodyPr/>
          <a:lstStyle/>
          <a:p>
            <a:r>
              <a:rPr lang="en-US"/>
              <a:t> </a:t>
            </a:r>
            <a:endParaRPr lang="en-US" dirty="0"/>
          </a:p>
        </p:txBody>
      </p:sp>
      <p:pic>
        <p:nvPicPr>
          <p:cNvPr id="11" name="Picture 10">
            <a:extLst>
              <a:ext uri="{FF2B5EF4-FFF2-40B4-BE49-F238E27FC236}">
                <a16:creationId xmlns:a16="http://schemas.microsoft.com/office/drawing/2014/main" id="{DCA9FFAA-C83C-45BE-81AD-837DDB730617}"/>
              </a:ext>
            </a:extLst>
          </p:cNvPr>
          <p:cNvPicPr>
            <a:picLocks noChangeAspect="1"/>
          </p:cNvPicPr>
          <p:nvPr/>
        </p:nvPicPr>
        <p:blipFill>
          <a:blip r:embed="rId2"/>
          <a:stretch>
            <a:fillRect/>
          </a:stretch>
        </p:blipFill>
        <p:spPr>
          <a:xfrm>
            <a:off x="1024128" y="1911667"/>
            <a:ext cx="9829800" cy="4772025"/>
          </a:xfrm>
          <a:prstGeom prst="rect">
            <a:avLst/>
          </a:prstGeom>
        </p:spPr>
      </p:pic>
    </p:spTree>
    <p:extLst>
      <p:ext uri="{BB962C8B-B14F-4D97-AF65-F5344CB8AC3E}">
        <p14:creationId xmlns:p14="http://schemas.microsoft.com/office/powerpoint/2010/main" val="739435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1985</TotalTime>
  <Words>766</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Tw Cen MT</vt:lpstr>
      <vt:lpstr>Tw Cen MT Condensed</vt:lpstr>
      <vt:lpstr>Wingdings 3</vt:lpstr>
      <vt:lpstr>Integral</vt:lpstr>
      <vt:lpstr>ROVER PROJECT</vt:lpstr>
      <vt:lpstr>Conversations and Bookings</vt:lpstr>
      <vt:lpstr>Conversations and Bookings</vt:lpstr>
      <vt:lpstr>Conversations and Bookings</vt:lpstr>
      <vt:lpstr>Conversations and Bookings</vt:lpstr>
      <vt:lpstr>Conversations and Bookings</vt:lpstr>
      <vt:lpstr>Conversations and Bookings</vt:lpstr>
      <vt:lpstr>RECENT DAILY BOOKING RATE</vt:lpstr>
      <vt:lpstr>Analyzing TAKE RATE</vt:lpstr>
      <vt:lpstr>Analyzing TAKE RATE</vt:lpstr>
      <vt:lpstr>Analyzing TAKE RATE</vt:lpstr>
      <vt:lpstr>NEW CONVERSATION FLOW</vt:lpstr>
      <vt:lpstr>NEW CONVERSATION FLOW</vt:lpstr>
      <vt:lpstr>NEW CONVERSATION FLOW</vt:lpstr>
      <vt:lpstr>SEARCH ENGINE MARKETING</vt:lpstr>
      <vt:lpstr>SEARCH ENGINE MARKETING</vt:lpstr>
      <vt:lpstr>SEARCH ENGINE MARKETING</vt:lpstr>
      <vt:lpstr>SEARCH ENGINE MARKETING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ROVER PROJECT</dc:title>
  <dc:creator>Chugh, Stuti (MU-Student)</dc:creator>
  <cp:lastModifiedBy>Stuti Chugh</cp:lastModifiedBy>
  <cp:revision>27</cp:revision>
  <dcterms:created xsi:type="dcterms:W3CDTF">2018-03-01T04:37:03Z</dcterms:created>
  <dcterms:modified xsi:type="dcterms:W3CDTF">2018-03-04T02:34:05Z</dcterms:modified>
</cp:coreProperties>
</file>