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2DE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1465698"/>
            <a:ext cx="171449" cy="1714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3523097"/>
            <a:ext cx="171449" cy="1714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4" y="5580497"/>
            <a:ext cx="171449" cy="1714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7324" y="7637897"/>
            <a:ext cx="171449" cy="171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2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297" y="997648"/>
            <a:ext cx="6777355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4760" y="2305677"/>
            <a:ext cx="15920719" cy="409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ww.academia.edu/7149341/HOSPITAL_MANAGEMENT_SYSTEM_A_PROJECT_REPORT_Submitted_in_Partial_Fulfillment_of_the_requirements_for_the_Award_of_the" TargetMode="External"/><Relationship Id="rId4" Type="http://schemas.openxmlformats.org/officeDocument/2006/relationships/hyperlink" Target="https://www.studocu.com/in/document/gujarat-university/mscit/hospital-management-system-project-rdbms/26465589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2642" y="2362797"/>
            <a:ext cx="13143230" cy="513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8890">
              <a:lnSpc>
                <a:spcPct val="116300"/>
              </a:lnSpc>
              <a:spcBef>
                <a:spcPts val="100"/>
              </a:spcBef>
            </a:pPr>
            <a:r>
              <a:rPr dirty="0" sz="14400" spc="90">
                <a:latin typeface="Tahoma"/>
                <a:cs typeface="Tahoma"/>
              </a:rPr>
              <a:t>DBMS </a:t>
            </a:r>
            <a:r>
              <a:rPr dirty="0" sz="14400" spc="95">
                <a:latin typeface="Tahoma"/>
                <a:cs typeface="Tahoma"/>
              </a:rPr>
              <a:t> </a:t>
            </a:r>
            <a:r>
              <a:rPr dirty="0" sz="14400" spc="400">
                <a:latin typeface="Tahoma"/>
                <a:cs typeface="Tahoma"/>
              </a:rPr>
              <a:t>M</a:t>
            </a:r>
            <a:r>
              <a:rPr dirty="0" sz="14400" spc="-2260">
                <a:latin typeface="Tahoma"/>
                <a:cs typeface="Tahoma"/>
              </a:rPr>
              <a:t>I</a:t>
            </a:r>
            <a:r>
              <a:rPr dirty="0" sz="14400" spc="165">
                <a:latin typeface="Tahoma"/>
                <a:cs typeface="Tahoma"/>
              </a:rPr>
              <a:t>N</a:t>
            </a:r>
            <a:r>
              <a:rPr dirty="0" sz="14400" spc="-2255">
                <a:latin typeface="Tahoma"/>
                <a:cs typeface="Tahoma"/>
              </a:rPr>
              <a:t>I</a:t>
            </a:r>
            <a:r>
              <a:rPr dirty="0" sz="14400" spc="-825">
                <a:latin typeface="Tahoma"/>
                <a:cs typeface="Tahoma"/>
              </a:rPr>
              <a:t> </a:t>
            </a:r>
            <a:r>
              <a:rPr dirty="0" sz="14400" spc="-80">
                <a:latin typeface="Tahoma"/>
                <a:cs typeface="Tahoma"/>
              </a:rPr>
              <a:t>P</a:t>
            </a:r>
            <a:r>
              <a:rPr dirty="0" sz="14400" spc="-850">
                <a:latin typeface="Tahoma"/>
                <a:cs typeface="Tahoma"/>
              </a:rPr>
              <a:t>R</a:t>
            </a:r>
            <a:r>
              <a:rPr dirty="0" sz="14400" spc="105">
                <a:latin typeface="Tahoma"/>
                <a:cs typeface="Tahoma"/>
              </a:rPr>
              <a:t>O</a:t>
            </a:r>
            <a:r>
              <a:rPr dirty="0" sz="14400" spc="1080">
                <a:latin typeface="Tahoma"/>
                <a:cs typeface="Tahoma"/>
              </a:rPr>
              <a:t>J</a:t>
            </a:r>
            <a:r>
              <a:rPr dirty="0" sz="14400" spc="-30">
                <a:latin typeface="Tahoma"/>
                <a:cs typeface="Tahoma"/>
              </a:rPr>
              <a:t>E</a:t>
            </a:r>
            <a:r>
              <a:rPr dirty="0" sz="14400" spc="465">
                <a:latin typeface="Tahoma"/>
                <a:cs typeface="Tahoma"/>
              </a:rPr>
              <a:t>C</a:t>
            </a:r>
            <a:r>
              <a:rPr dirty="0" sz="14400" spc="-300">
                <a:latin typeface="Tahoma"/>
                <a:cs typeface="Tahoma"/>
              </a:rPr>
              <a:t>T</a:t>
            </a:r>
            <a:endParaRPr sz="1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454" y="2467969"/>
            <a:ext cx="10029824" cy="7219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36881"/>
            <a:ext cx="10266680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85">
                <a:latin typeface="Tahoma"/>
                <a:cs typeface="Tahoma"/>
              </a:rPr>
              <a:t>System</a:t>
            </a:r>
            <a:r>
              <a:rPr dirty="0" sz="7800" spc="-470">
                <a:latin typeface="Tahoma"/>
                <a:cs typeface="Tahoma"/>
              </a:rPr>
              <a:t> </a:t>
            </a:r>
            <a:r>
              <a:rPr dirty="0" sz="7800" spc="-60">
                <a:latin typeface="Tahoma"/>
                <a:cs typeface="Tahoma"/>
              </a:rPr>
              <a:t>Architecture:</a:t>
            </a:r>
            <a:endParaRPr sz="7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8916" y="2428383"/>
            <a:ext cx="9191624" cy="7467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663661"/>
            <a:ext cx="8980170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600"/>
              <a:t>Use</a:t>
            </a:r>
            <a:r>
              <a:rPr dirty="0" sz="7800" spc="-830"/>
              <a:t> </a:t>
            </a:r>
            <a:r>
              <a:rPr dirty="0" sz="7800" spc="-585"/>
              <a:t>Case</a:t>
            </a:r>
            <a:r>
              <a:rPr dirty="0" sz="7800" spc="-830"/>
              <a:t> </a:t>
            </a:r>
            <a:r>
              <a:rPr dirty="0" sz="7800" spc="-770"/>
              <a:t>Diagram:</a:t>
            </a:r>
            <a:endParaRPr sz="7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40"/>
              <a:t>References: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4" y="2643503"/>
            <a:ext cx="161924" cy="1619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32684" y="2910203"/>
            <a:ext cx="15044419" cy="38100"/>
          </a:xfrm>
          <a:custGeom>
            <a:avLst/>
            <a:gdLst/>
            <a:ahLst/>
            <a:cxnLst/>
            <a:rect l="l" t="t" r="r" b="b"/>
            <a:pathLst>
              <a:path w="15044419" h="38100">
                <a:moveTo>
                  <a:pt x="15044375" y="38099"/>
                </a:moveTo>
                <a:lnTo>
                  <a:pt x="0" y="38099"/>
                </a:lnTo>
                <a:lnTo>
                  <a:pt x="0" y="0"/>
                </a:lnTo>
                <a:lnTo>
                  <a:pt x="15044375" y="0"/>
                </a:lnTo>
                <a:lnTo>
                  <a:pt x="15044375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4" y="4740852"/>
            <a:ext cx="161924" cy="1619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32672" y="5007558"/>
            <a:ext cx="10135235" cy="38100"/>
          </a:xfrm>
          <a:custGeom>
            <a:avLst/>
            <a:gdLst/>
            <a:ahLst/>
            <a:cxnLst/>
            <a:rect l="l" t="t" r="r" b="b"/>
            <a:pathLst>
              <a:path w="10135235" h="38100">
                <a:moveTo>
                  <a:pt x="10134994" y="0"/>
                </a:moveTo>
                <a:lnTo>
                  <a:pt x="9048293" y="0"/>
                </a:lnTo>
                <a:lnTo>
                  <a:pt x="8667928" y="0"/>
                </a:lnTo>
                <a:lnTo>
                  <a:pt x="0" y="0"/>
                </a:lnTo>
                <a:lnTo>
                  <a:pt x="0" y="38100"/>
                </a:lnTo>
                <a:lnTo>
                  <a:pt x="8667928" y="38100"/>
                </a:lnTo>
                <a:lnTo>
                  <a:pt x="9048293" y="38100"/>
                </a:lnTo>
                <a:lnTo>
                  <a:pt x="10134994" y="38100"/>
                </a:lnTo>
                <a:lnTo>
                  <a:pt x="101349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6367" y="5664783"/>
            <a:ext cx="10458450" cy="38100"/>
          </a:xfrm>
          <a:custGeom>
            <a:avLst/>
            <a:gdLst/>
            <a:ahLst/>
            <a:cxnLst/>
            <a:rect l="l" t="t" r="r" b="b"/>
            <a:pathLst>
              <a:path w="10458450" h="38100">
                <a:moveTo>
                  <a:pt x="10458374" y="0"/>
                </a:moveTo>
                <a:lnTo>
                  <a:pt x="10458374" y="0"/>
                </a:lnTo>
                <a:lnTo>
                  <a:pt x="0" y="0"/>
                </a:lnTo>
                <a:lnTo>
                  <a:pt x="0" y="38100"/>
                </a:lnTo>
                <a:lnTo>
                  <a:pt x="10458374" y="38100"/>
                </a:lnTo>
                <a:lnTo>
                  <a:pt x="104583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599"/>
              </a:lnSpc>
              <a:spcBef>
                <a:spcPts val="95"/>
              </a:spcBef>
            </a:pPr>
            <a:r>
              <a:rPr dirty="0" spc="-145">
                <a:hlinkClick r:id="rId3"/>
              </a:rPr>
              <a:t>htt</a:t>
            </a:r>
            <a:r>
              <a:rPr dirty="0" u="none" spc="-145">
                <a:hlinkClick r:id="rId3"/>
              </a:rPr>
              <a:t>ps://www.academia.edu/7149341/HOSPITAL_MANAGEMENT_SYSTE </a:t>
            </a:r>
            <a:r>
              <a:rPr dirty="0" u="none" spc="-1290">
                <a:hlinkClick r:id="rId3"/>
              </a:rPr>
              <a:t> </a:t>
            </a:r>
            <a:r>
              <a:rPr dirty="0" spc="-135">
                <a:hlinkClick r:id="rId3"/>
              </a:rPr>
              <a:t>M_A_PROJECT_REPORT_Submitted_in_Partial_Fulfillment_of_the_requi </a:t>
            </a:r>
            <a:r>
              <a:rPr dirty="0" u="none" spc="-1290">
                <a:hlinkClick r:id="rId3"/>
              </a:rPr>
              <a:t> </a:t>
            </a:r>
            <a:r>
              <a:rPr dirty="0" spc="-165">
                <a:hlinkClick r:id="rId3"/>
              </a:rPr>
              <a:t>rements_for_the_Award_of_the</a:t>
            </a:r>
          </a:p>
          <a:p>
            <a:pPr marL="12700" marR="3261995">
              <a:lnSpc>
                <a:spcPct val="116599"/>
              </a:lnSpc>
              <a:spcBef>
                <a:spcPts val="990"/>
              </a:spcBef>
            </a:pPr>
            <a:r>
              <a:rPr dirty="0" spc="-105">
                <a:hlinkClick r:id="rId4"/>
              </a:rPr>
              <a:t>htt</a:t>
            </a:r>
            <a:r>
              <a:rPr dirty="0" u="none" spc="-105">
                <a:hlinkClick r:id="rId4"/>
              </a:rPr>
              <a:t>ps://www.studocu.com/in/document/gujarat- </a:t>
            </a:r>
            <a:r>
              <a:rPr dirty="0" u="none" spc="-100">
                <a:hlinkClick r:id="rId4"/>
              </a:rPr>
              <a:t> </a:t>
            </a:r>
            <a:r>
              <a:rPr dirty="0" spc="-85">
                <a:hlinkClick r:id="rId4"/>
              </a:rPr>
              <a:t>universit</a:t>
            </a:r>
            <a:r>
              <a:rPr dirty="0" u="none" spc="-85">
                <a:hlinkClick r:id="rId4"/>
              </a:rPr>
              <a:t>y/mscit/hospital-management-system-project- </a:t>
            </a:r>
            <a:r>
              <a:rPr dirty="0" u="none" spc="-1290">
                <a:hlinkClick r:id="rId4"/>
              </a:rPr>
              <a:t> </a:t>
            </a:r>
            <a:r>
              <a:rPr dirty="0" spc="-95">
                <a:hlinkClick r:id="rId4"/>
              </a:rPr>
              <a:t>rdbms/26465589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917" y="4295838"/>
            <a:ext cx="157403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5736" sz="13800" spc="-292">
                <a:latin typeface="Tahoma"/>
                <a:cs typeface="Tahoma"/>
              </a:rPr>
              <a:t>T</a:t>
            </a:r>
            <a:r>
              <a:rPr dirty="0" baseline="-5736" sz="13800" spc="-172">
                <a:latin typeface="Tahoma"/>
                <a:cs typeface="Tahoma"/>
              </a:rPr>
              <a:t>i</a:t>
            </a:r>
            <a:r>
              <a:rPr dirty="0" baseline="-5736" sz="13800" spc="30">
                <a:latin typeface="Tahoma"/>
                <a:cs typeface="Tahoma"/>
              </a:rPr>
              <a:t>t</a:t>
            </a:r>
            <a:r>
              <a:rPr dirty="0" baseline="-5736" sz="13800" spc="97">
                <a:latin typeface="Tahoma"/>
                <a:cs typeface="Tahoma"/>
              </a:rPr>
              <a:t>l</a:t>
            </a:r>
            <a:r>
              <a:rPr dirty="0" baseline="-5736" sz="13800" spc="-127">
                <a:latin typeface="Tahoma"/>
                <a:cs typeface="Tahoma"/>
              </a:rPr>
              <a:t>e</a:t>
            </a:r>
            <a:r>
              <a:rPr dirty="0" baseline="-5736" sz="13800" spc="-1207">
                <a:latin typeface="Tahoma"/>
                <a:cs typeface="Tahoma"/>
              </a:rPr>
              <a:t>:</a:t>
            </a:r>
            <a:r>
              <a:rPr dirty="0" baseline="-5736" sz="13800" spc="22">
                <a:latin typeface="Tahoma"/>
                <a:cs typeface="Tahoma"/>
              </a:rPr>
              <a:t> </a:t>
            </a:r>
            <a:r>
              <a:rPr dirty="0" sz="6800" spc="15" b="0">
                <a:latin typeface="Verdana"/>
                <a:cs typeface="Verdana"/>
              </a:rPr>
              <a:t>H</a:t>
            </a:r>
            <a:r>
              <a:rPr dirty="0" sz="6800" spc="70" b="0">
                <a:latin typeface="Verdana"/>
                <a:cs typeface="Verdana"/>
              </a:rPr>
              <a:t>o</a:t>
            </a:r>
            <a:r>
              <a:rPr dirty="0" sz="6800" spc="-165" b="0">
                <a:latin typeface="Verdana"/>
                <a:cs typeface="Verdana"/>
              </a:rPr>
              <a:t>s</a:t>
            </a:r>
            <a:r>
              <a:rPr dirty="0" sz="6800" spc="125" b="0">
                <a:latin typeface="Verdana"/>
                <a:cs typeface="Verdana"/>
              </a:rPr>
              <a:t>p</a:t>
            </a:r>
            <a:r>
              <a:rPr dirty="0" sz="6800" spc="-55" b="0">
                <a:latin typeface="Verdana"/>
                <a:cs typeface="Verdana"/>
              </a:rPr>
              <a:t>i</a:t>
            </a:r>
            <a:r>
              <a:rPr dirty="0" sz="6800" spc="100" b="0">
                <a:latin typeface="Verdana"/>
                <a:cs typeface="Verdana"/>
              </a:rPr>
              <a:t>t</a:t>
            </a:r>
            <a:r>
              <a:rPr dirty="0" sz="6800" spc="-305" b="0">
                <a:latin typeface="Verdana"/>
                <a:cs typeface="Verdana"/>
              </a:rPr>
              <a:t>a</a:t>
            </a:r>
            <a:r>
              <a:rPr dirty="0" sz="6800" spc="125" b="0">
                <a:latin typeface="Verdana"/>
                <a:cs typeface="Verdana"/>
              </a:rPr>
              <a:t>l</a:t>
            </a:r>
            <a:r>
              <a:rPr dirty="0" sz="6800" spc="-725" b="0">
                <a:latin typeface="Verdana"/>
                <a:cs typeface="Verdana"/>
              </a:rPr>
              <a:t> </a:t>
            </a:r>
            <a:r>
              <a:rPr dirty="0" sz="6800" spc="409" b="0">
                <a:latin typeface="Verdana"/>
                <a:cs typeface="Verdana"/>
              </a:rPr>
              <a:t>M</a:t>
            </a:r>
            <a:r>
              <a:rPr dirty="0" sz="6800" spc="-305" b="0">
                <a:latin typeface="Verdana"/>
                <a:cs typeface="Verdana"/>
              </a:rPr>
              <a:t>a</a:t>
            </a:r>
            <a:r>
              <a:rPr dirty="0" sz="6800" spc="-95" b="0">
                <a:latin typeface="Verdana"/>
                <a:cs typeface="Verdana"/>
              </a:rPr>
              <a:t>n</a:t>
            </a:r>
            <a:r>
              <a:rPr dirty="0" sz="6800" spc="-305" b="0">
                <a:latin typeface="Verdana"/>
                <a:cs typeface="Verdana"/>
              </a:rPr>
              <a:t>a</a:t>
            </a:r>
            <a:r>
              <a:rPr dirty="0" sz="6800" spc="-490" b="0">
                <a:latin typeface="Verdana"/>
                <a:cs typeface="Verdana"/>
              </a:rPr>
              <a:t>g</a:t>
            </a:r>
            <a:r>
              <a:rPr dirty="0" sz="6800" spc="-155" b="0">
                <a:latin typeface="Verdana"/>
                <a:cs typeface="Verdana"/>
              </a:rPr>
              <a:t>e</a:t>
            </a:r>
            <a:r>
              <a:rPr dirty="0" sz="6800" spc="-380" b="0">
                <a:latin typeface="Verdana"/>
                <a:cs typeface="Verdana"/>
              </a:rPr>
              <a:t>m</a:t>
            </a:r>
            <a:r>
              <a:rPr dirty="0" sz="6800" spc="-155" b="0">
                <a:latin typeface="Verdana"/>
                <a:cs typeface="Verdana"/>
              </a:rPr>
              <a:t>e</a:t>
            </a:r>
            <a:r>
              <a:rPr dirty="0" sz="6800" spc="-95" b="0">
                <a:latin typeface="Verdana"/>
                <a:cs typeface="Verdana"/>
              </a:rPr>
              <a:t>n</a:t>
            </a:r>
            <a:r>
              <a:rPr dirty="0" sz="6800" spc="105" b="0">
                <a:latin typeface="Verdana"/>
                <a:cs typeface="Verdana"/>
              </a:rPr>
              <a:t>t</a:t>
            </a:r>
            <a:r>
              <a:rPr dirty="0" sz="6800" spc="-725" b="0">
                <a:latin typeface="Verdana"/>
                <a:cs typeface="Verdana"/>
              </a:rPr>
              <a:t> </a:t>
            </a:r>
            <a:r>
              <a:rPr dirty="0" sz="6800" spc="-495" b="0">
                <a:latin typeface="Verdana"/>
                <a:cs typeface="Verdana"/>
              </a:rPr>
              <a:t>S</a:t>
            </a:r>
            <a:r>
              <a:rPr dirty="0" sz="6800" spc="-170" b="0">
                <a:latin typeface="Verdana"/>
                <a:cs typeface="Verdana"/>
              </a:rPr>
              <a:t>y</a:t>
            </a:r>
            <a:r>
              <a:rPr dirty="0" sz="6800" spc="-165" b="0">
                <a:latin typeface="Verdana"/>
                <a:cs typeface="Verdana"/>
              </a:rPr>
              <a:t>s</a:t>
            </a:r>
            <a:r>
              <a:rPr dirty="0" sz="6800" spc="100" b="0">
                <a:latin typeface="Verdana"/>
                <a:cs typeface="Verdana"/>
              </a:rPr>
              <a:t>t</a:t>
            </a:r>
            <a:r>
              <a:rPr dirty="0" sz="6800" spc="-155" b="0">
                <a:latin typeface="Verdana"/>
                <a:cs typeface="Verdana"/>
              </a:rPr>
              <a:t>e</a:t>
            </a:r>
            <a:r>
              <a:rPr dirty="0" sz="6800" spc="-375" b="0">
                <a:latin typeface="Verdana"/>
                <a:cs typeface="Verdana"/>
              </a:rPr>
              <a:t>m</a:t>
            </a:r>
            <a:endParaRPr sz="6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46" y="997650"/>
            <a:ext cx="911098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>
                <a:latin typeface="Tahoma"/>
                <a:cs typeface="Tahoma"/>
              </a:rPr>
              <a:t>T</a:t>
            </a:r>
            <a:r>
              <a:rPr dirty="0" spc="-85">
                <a:latin typeface="Tahoma"/>
                <a:cs typeface="Tahoma"/>
              </a:rPr>
              <a:t>e</a:t>
            </a:r>
            <a:r>
              <a:rPr dirty="0" spc="-290">
                <a:latin typeface="Tahoma"/>
                <a:cs typeface="Tahoma"/>
              </a:rPr>
              <a:t>a</a:t>
            </a:r>
            <a:r>
              <a:rPr dirty="0" spc="-204">
                <a:latin typeface="Tahoma"/>
                <a:cs typeface="Tahoma"/>
              </a:rPr>
              <a:t>m</a:t>
            </a:r>
            <a:r>
              <a:rPr dirty="0" spc="-530">
                <a:latin typeface="Tahoma"/>
                <a:cs typeface="Tahoma"/>
              </a:rPr>
              <a:t> </a:t>
            </a:r>
            <a:r>
              <a:rPr dirty="0" spc="254">
                <a:latin typeface="Tahoma"/>
                <a:cs typeface="Tahoma"/>
              </a:rPr>
              <a:t>M</a:t>
            </a:r>
            <a:r>
              <a:rPr dirty="0" spc="-85">
                <a:latin typeface="Tahoma"/>
                <a:cs typeface="Tahoma"/>
              </a:rPr>
              <a:t>e</a:t>
            </a:r>
            <a:r>
              <a:rPr dirty="0" spc="-210">
                <a:latin typeface="Tahoma"/>
                <a:cs typeface="Tahoma"/>
              </a:rPr>
              <a:t>m</a:t>
            </a:r>
            <a:r>
              <a:rPr dirty="0" spc="114">
                <a:latin typeface="Tahoma"/>
                <a:cs typeface="Tahoma"/>
              </a:rPr>
              <a:t>b</a:t>
            </a:r>
            <a:r>
              <a:rPr dirty="0" spc="-85">
                <a:latin typeface="Tahoma"/>
                <a:cs typeface="Tahoma"/>
              </a:rPr>
              <a:t>e</a:t>
            </a:r>
            <a:r>
              <a:rPr dirty="0" spc="-110">
                <a:latin typeface="Tahoma"/>
                <a:cs typeface="Tahoma"/>
              </a:rPr>
              <a:t>r</a:t>
            </a:r>
            <a:r>
              <a:rPr dirty="0" spc="-175">
                <a:latin typeface="Tahoma"/>
                <a:cs typeface="Tahoma"/>
              </a:rPr>
              <a:t>s</a:t>
            </a:r>
            <a:r>
              <a:rPr dirty="0" spc="-805">
                <a:latin typeface="Tahoma"/>
                <a:cs typeface="Tahoma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330960"/>
            <a:ext cx="14221460" cy="2882900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-550">
                <a:latin typeface="Verdana"/>
                <a:cs typeface="Verdana"/>
              </a:rPr>
              <a:t>.</a:t>
            </a:r>
            <a:r>
              <a:rPr dirty="0" sz="5400" spc="-700">
                <a:latin typeface="Verdana"/>
                <a:cs typeface="Verdana"/>
              </a:rPr>
              <a:t>)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65">
                <a:latin typeface="Verdana"/>
                <a:cs typeface="Verdana"/>
              </a:rPr>
              <a:t>N</a:t>
            </a:r>
            <a:r>
              <a:rPr dirty="0" sz="5400" spc="-240">
                <a:latin typeface="Verdana"/>
                <a:cs typeface="Verdana"/>
              </a:rPr>
              <a:t>a</a:t>
            </a:r>
            <a:r>
              <a:rPr dirty="0" sz="5400" spc="-75">
                <a:latin typeface="Verdana"/>
                <a:cs typeface="Verdana"/>
              </a:rPr>
              <a:t>n</a:t>
            </a:r>
            <a:r>
              <a:rPr dirty="0" sz="5400" spc="100">
                <a:latin typeface="Verdana"/>
                <a:cs typeface="Verdana"/>
              </a:rPr>
              <a:t>d</a:t>
            </a:r>
            <a:r>
              <a:rPr dirty="0" sz="5400" spc="-45">
                <a:latin typeface="Verdana"/>
                <a:cs typeface="Verdana"/>
              </a:rPr>
              <a:t>i</a:t>
            </a:r>
            <a:r>
              <a:rPr dirty="0" sz="5400" spc="-75">
                <a:latin typeface="Verdana"/>
                <a:cs typeface="Verdana"/>
              </a:rPr>
              <a:t>n</a:t>
            </a:r>
            <a:r>
              <a:rPr dirty="0" sz="5400" spc="-40">
                <a:latin typeface="Verdana"/>
                <a:cs typeface="Verdana"/>
              </a:rPr>
              <a:t>i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-705">
                <a:latin typeface="Verdana"/>
                <a:cs typeface="Verdana"/>
              </a:rPr>
              <a:t>(</a:t>
            </a:r>
            <a:r>
              <a:rPr dirty="0" sz="5400" spc="-190">
                <a:latin typeface="Verdana"/>
                <a:cs typeface="Verdana"/>
              </a:rPr>
              <a:t>R</a:t>
            </a:r>
            <a:r>
              <a:rPr dirty="0" sz="5400" spc="-75">
                <a:latin typeface="Verdana"/>
                <a:cs typeface="Verdana"/>
              </a:rPr>
              <a:t>A</a:t>
            </a:r>
            <a:r>
              <a:rPr dirty="0" sz="5400" spc="-475">
                <a:latin typeface="Verdana"/>
                <a:cs typeface="Verdana"/>
              </a:rPr>
              <a:t>2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000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700">
                <a:latin typeface="Verdana"/>
                <a:cs typeface="Verdana"/>
              </a:rPr>
              <a:t>)</a:t>
            </a:r>
            <a:endParaRPr sz="5400">
              <a:latin typeface="Verdana"/>
              <a:cs typeface="Verdana"/>
            </a:endParaRPr>
          </a:p>
          <a:p>
            <a:pPr marL="12700" marR="5080">
              <a:lnSpc>
                <a:spcPct val="115700"/>
              </a:lnSpc>
            </a:pPr>
            <a:r>
              <a:rPr dirty="0" sz="5400" spc="-475">
                <a:latin typeface="Verdana"/>
                <a:cs typeface="Verdana"/>
              </a:rPr>
              <a:t>2</a:t>
            </a:r>
            <a:r>
              <a:rPr dirty="0" sz="5400" spc="-550">
                <a:latin typeface="Verdana"/>
                <a:cs typeface="Verdana"/>
              </a:rPr>
              <a:t>.</a:t>
            </a:r>
            <a:r>
              <a:rPr dirty="0" sz="5400" spc="-700">
                <a:latin typeface="Verdana"/>
                <a:cs typeface="Verdana"/>
              </a:rPr>
              <a:t>)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-395">
                <a:latin typeface="Verdana"/>
                <a:cs typeface="Verdana"/>
              </a:rPr>
              <a:t>S</a:t>
            </a:r>
            <a:r>
              <a:rPr dirty="0" sz="5400" spc="-75">
                <a:latin typeface="Verdana"/>
                <a:cs typeface="Verdana"/>
              </a:rPr>
              <a:t>h</a:t>
            </a:r>
            <a:r>
              <a:rPr dirty="0" sz="5400" spc="-45">
                <a:latin typeface="Verdana"/>
                <a:cs typeface="Verdana"/>
              </a:rPr>
              <a:t>i</a:t>
            </a:r>
            <a:r>
              <a:rPr dirty="0" sz="5400" spc="-120">
                <a:latin typeface="Verdana"/>
                <a:cs typeface="Verdana"/>
              </a:rPr>
              <a:t>v</a:t>
            </a:r>
            <a:r>
              <a:rPr dirty="0" sz="5400" spc="-125">
                <a:latin typeface="Verdana"/>
                <a:cs typeface="Verdana"/>
              </a:rPr>
              <a:t>e</a:t>
            </a:r>
            <a:r>
              <a:rPr dirty="0" sz="5400" spc="-75">
                <a:latin typeface="Verdana"/>
                <a:cs typeface="Verdana"/>
              </a:rPr>
              <a:t>n</a:t>
            </a:r>
            <a:r>
              <a:rPr dirty="0" sz="5400" spc="100">
                <a:latin typeface="Verdana"/>
                <a:cs typeface="Verdana"/>
              </a:rPr>
              <a:t>d</a:t>
            </a:r>
            <a:r>
              <a:rPr dirty="0" sz="5400" spc="-65">
                <a:latin typeface="Verdana"/>
                <a:cs typeface="Verdana"/>
              </a:rPr>
              <a:t>r</a:t>
            </a:r>
            <a:r>
              <a:rPr dirty="0" sz="5400" spc="-235">
                <a:latin typeface="Verdana"/>
                <a:cs typeface="Verdana"/>
              </a:rPr>
              <a:t>a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>
                <a:latin typeface="Verdana"/>
                <a:cs typeface="Verdana"/>
              </a:rPr>
              <a:t>B</a:t>
            </a:r>
            <a:r>
              <a:rPr dirty="0" sz="5400" spc="-75">
                <a:latin typeface="Verdana"/>
                <a:cs typeface="Verdana"/>
              </a:rPr>
              <a:t>h</a:t>
            </a:r>
            <a:r>
              <a:rPr dirty="0" sz="5400" spc="-240">
                <a:latin typeface="Verdana"/>
                <a:cs typeface="Verdana"/>
              </a:rPr>
              <a:t>a</a:t>
            </a:r>
            <a:r>
              <a:rPr dirty="0" sz="5400" spc="-65">
                <a:latin typeface="Verdana"/>
                <a:cs typeface="Verdana"/>
              </a:rPr>
              <a:t>r</a:t>
            </a:r>
            <a:r>
              <a:rPr dirty="0" sz="5400" spc="-120">
                <a:latin typeface="Verdana"/>
                <a:cs typeface="Verdana"/>
              </a:rPr>
              <a:t>u</a:t>
            </a:r>
            <a:r>
              <a:rPr dirty="0" sz="5400" spc="-500">
                <a:latin typeface="Verdana"/>
                <a:cs typeface="Verdana"/>
              </a:rPr>
              <a:t>k</a:t>
            </a:r>
            <a:r>
              <a:rPr dirty="0" sz="5400" spc="-235">
                <a:latin typeface="Verdana"/>
                <a:cs typeface="Verdana"/>
              </a:rPr>
              <a:t>a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-705">
                <a:latin typeface="Verdana"/>
                <a:cs typeface="Verdana"/>
              </a:rPr>
              <a:t>(</a:t>
            </a:r>
            <a:r>
              <a:rPr dirty="0" sz="5400" spc="-190">
                <a:latin typeface="Verdana"/>
                <a:cs typeface="Verdana"/>
              </a:rPr>
              <a:t>R</a:t>
            </a:r>
            <a:r>
              <a:rPr dirty="0" sz="5400" spc="-75">
                <a:latin typeface="Verdana"/>
                <a:cs typeface="Verdana"/>
              </a:rPr>
              <a:t>A</a:t>
            </a:r>
            <a:r>
              <a:rPr dirty="0" sz="5400" spc="-475">
                <a:latin typeface="Verdana"/>
                <a:cs typeface="Verdana"/>
              </a:rPr>
              <a:t>2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00</a:t>
            </a:r>
            <a:r>
              <a:rPr dirty="0" sz="5400" spc="-475">
                <a:latin typeface="Verdana"/>
                <a:cs typeface="Verdana"/>
              </a:rPr>
              <a:t>2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95">
                <a:latin typeface="Verdana"/>
                <a:cs typeface="Verdana"/>
              </a:rPr>
              <a:t>)  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550">
                <a:latin typeface="Verdana"/>
                <a:cs typeface="Verdana"/>
              </a:rPr>
              <a:t>.</a:t>
            </a:r>
            <a:r>
              <a:rPr dirty="0" sz="5400" spc="-700">
                <a:latin typeface="Verdana"/>
                <a:cs typeface="Verdana"/>
              </a:rPr>
              <a:t>)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-395">
                <a:latin typeface="Verdana"/>
                <a:cs typeface="Verdana"/>
              </a:rPr>
              <a:t>S</a:t>
            </a:r>
            <a:r>
              <a:rPr dirty="0" sz="5400" spc="80">
                <a:latin typeface="Verdana"/>
                <a:cs typeface="Verdana"/>
              </a:rPr>
              <a:t>t</a:t>
            </a:r>
            <a:r>
              <a:rPr dirty="0" sz="5400" spc="-120">
                <a:latin typeface="Verdana"/>
                <a:cs typeface="Verdana"/>
              </a:rPr>
              <a:t>u</a:t>
            </a:r>
            <a:r>
              <a:rPr dirty="0" sz="5400" spc="80">
                <a:latin typeface="Verdana"/>
                <a:cs typeface="Verdana"/>
              </a:rPr>
              <a:t>t</a:t>
            </a:r>
            <a:r>
              <a:rPr dirty="0" sz="5400" spc="-40">
                <a:latin typeface="Verdana"/>
                <a:cs typeface="Verdana"/>
              </a:rPr>
              <a:t>i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525">
                <a:latin typeface="Verdana"/>
                <a:cs typeface="Verdana"/>
              </a:rPr>
              <a:t>J</a:t>
            </a:r>
            <a:r>
              <a:rPr dirty="0" sz="5400" spc="-240">
                <a:latin typeface="Verdana"/>
                <a:cs typeface="Verdana"/>
              </a:rPr>
              <a:t>a</a:t>
            </a:r>
            <a:r>
              <a:rPr dirty="0" sz="5400" spc="-45">
                <a:latin typeface="Verdana"/>
                <a:cs typeface="Verdana"/>
              </a:rPr>
              <a:t>i</a:t>
            </a:r>
            <a:r>
              <a:rPr dirty="0" sz="5400" spc="-70">
                <a:latin typeface="Verdana"/>
                <a:cs typeface="Verdana"/>
              </a:rPr>
              <a:t>n</a:t>
            </a:r>
            <a:r>
              <a:rPr dirty="0" sz="5400" spc="-580">
                <a:latin typeface="Verdana"/>
                <a:cs typeface="Verdana"/>
              </a:rPr>
              <a:t> </a:t>
            </a:r>
            <a:r>
              <a:rPr dirty="0" sz="5400" spc="-705">
                <a:latin typeface="Verdana"/>
                <a:cs typeface="Verdana"/>
              </a:rPr>
              <a:t>(</a:t>
            </a:r>
            <a:r>
              <a:rPr dirty="0" sz="5400" spc="-190">
                <a:latin typeface="Verdana"/>
                <a:cs typeface="Verdana"/>
              </a:rPr>
              <a:t>R</a:t>
            </a:r>
            <a:r>
              <a:rPr dirty="0" sz="5400" spc="-75">
                <a:latin typeface="Verdana"/>
                <a:cs typeface="Verdana"/>
              </a:rPr>
              <a:t>A</a:t>
            </a:r>
            <a:r>
              <a:rPr dirty="0" sz="5400" spc="-475">
                <a:latin typeface="Verdana"/>
                <a:cs typeface="Verdana"/>
              </a:rPr>
              <a:t>2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350">
                <a:latin typeface="Verdana"/>
                <a:cs typeface="Verdana"/>
              </a:rPr>
              <a:t>00</a:t>
            </a:r>
            <a:r>
              <a:rPr dirty="0" sz="5400" spc="-310">
                <a:latin typeface="Verdana"/>
                <a:cs typeface="Verdana"/>
              </a:rPr>
              <a:t>3</a:t>
            </a:r>
            <a:r>
              <a:rPr dirty="0" sz="5400" spc="-565">
                <a:latin typeface="Verdana"/>
                <a:cs typeface="Verdana"/>
              </a:rPr>
              <a:t>1</a:t>
            </a:r>
            <a:r>
              <a:rPr dirty="0" sz="5400" spc="-700">
                <a:latin typeface="Verdana"/>
                <a:cs typeface="Verdana"/>
              </a:rPr>
              <a:t>)</a:t>
            </a:r>
            <a:endParaRPr sz="5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36879"/>
            <a:ext cx="4479290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80">
                <a:latin typeface="Tahoma"/>
                <a:cs typeface="Tahoma"/>
              </a:rPr>
              <a:t>Abstract:</a:t>
            </a:r>
            <a:endParaRPr sz="7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1923741"/>
            <a:ext cx="16256000" cy="7877809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ts val="4420"/>
              </a:lnSpc>
              <a:spcBef>
                <a:spcPts val="145"/>
              </a:spcBef>
            </a:pPr>
            <a:r>
              <a:rPr dirty="0" sz="3550" spc="10">
                <a:latin typeface="Verdana"/>
                <a:cs typeface="Verdana"/>
              </a:rPr>
              <a:t>Hospital </a:t>
            </a:r>
            <a:r>
              <a:rPr dirty="0" sz="3550" spc="-55">
                <a:latin typeface="Verdana"/>
                <a:cs typeface="Verdana"/>
              </a:rPr>
              <a:t>Management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-90">
                <a:latin typeface="Verdana"/>
                <a:cs typeface="Verdana"/>
              </a:rPr>
              <a:t>System</a:t>
            </a:r>
            <a:r>
              <a:rPr dirty="0" sz="3550" spc="-85">
                <a:latin typeface="Verdana"/>
                <a:cs typeface="Verdana"/>
              </a:rPr>
              <a:t> </a:t>
            </a:r>
            <a:r>
              <a:rPr dirty="0" sz="3550" spc="-175">
                <a:latin typeface="Verdana"/>
                <a:cs typeface="Verdana"/>
              </a:rPr>
              <a:t>(HMS)</a:t>
            </a:r>
            <a:r>
              <a:rPr dirty="0" sz="3550" spc="-17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is</a:t>
            </a:r>
            <a:r>
              <a:rPr dirty="0" sz="3550" spc="-40">
                <a:latin typeface="Verdana"/>
                <a:cs typeface="Verdana"/>
              </a:rPr>
              <a:t> </a:t>
            </a:r>
            <a:r>
              <a:rPr dirty="0" sz="3550" spc="-135">
                <a:latin typeface="Verdana"/>
                <a:cs typeface="Verdana"/>
              </a:rPr>
              <a:t>a</a:t>
            </a:r>
            <a:r>
              <a:rPr dirty="0" sz="3550" spc="-130">
                <a:latin typeface="Verdana"/>
                <a:cs typeface="Verdana"/>
              </a:rPr>
              <a:t> </a:t>
            </a:r>
            <a:r>
              <a:rPr dirty="0" sz="3550" spc="10">
                <a:latin typeface="Verdana"/>
                <a:cs typeface="Verdana"/>
              </a:rPr>
              <a:t>crucial component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-5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healthcare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55">
                <a:latin typeface="Verdana"/>
                <a:cs typeface="Verdana"/>
              </a:rPr>
              <a:t>industry,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105">
                <a:latin typeface="Verdana"/>
                <a:cs typeface="Verdana"/>
              </a:rPr>
              <a:t>as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25">
                <a:latin typeface="Verdana"/>
                <a:cs typeface="Verdana"/>
              </a:rPr>
              <a:t>it</a:t>
            </a:r>
            <a:r>
              <a:rPr dirty="0" sz="3550" spc="-305">
                <a:latin typeface="Verdana"/>
                <a:cs typeface="Verdana"/>
              </a:rPr>
              <a:t> </a:t>
            </a:r>
            <a:r>
              <a:rPr dirty="0" sz="3550" spc="-50">
                <a:latin typeface="Verdana"/>
                <a:cs typeface="Verdana"/>
              </a:rPr>
              <a:t>streamlines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various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processes</a:t>
            </a:r>
            <a:r>
              <a:rPr dirty="0" sz="3550" spc="-305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35">
                <a:latin typeface="Verdana"/>
                <a:cs typeface="Verdana"/>
              </a:rPr>
              <a:t>enhances</a:t>
            </a:r>
            <a:r>
              <a:rPr dirty="0" sz="3550" spc="-31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-15">
                <a:latin typeface="Verdana"/>
                <a:cs typeface="Verdana"/>
              </a:rPr>
              <a:t>overall </a:t>
            </a:r>
            <a:r>
              <a:rPr dirty="0" sz="3550" spc="25">
                <a:latin typeface="Verdana"/>
                <a:cs typeface="Verdana"/>
              </a:rPr>
              <a:t>efficiency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25">
                <a:latin typeface="Verdana"/>
                <a:cs typeface="Verdana"/>
              </a:rPr>
              <a:t>healthcare </a:t>
            </a:r>
            <a:r>
              <a:rPr dirty="0" sz="3550" spc="-80">
                <a:latin typeface="Verdana"/>
                <a:cs typeface="Verdana"/>
              </a:rPr>
              <a:t>organizations. </a:t>
            </a:r>
            <a:r>
              <a:rPr dirty="0" sz="3550" spc="-55">
                <a:latin typeface="Verdana"/>
                <a:cs typeface="Verdana"/>
              </a:rPr>
              <a:t>This </a:t>
            </a:r>
            <a:r>
              <a:rPr dirty="0" sz="3550" spc="-65">
                <a:latin typeface="Verdana"/>
                <a:cs typeface="Verdana"/>
              </a:rPr>
              <a:t>system </a:t>
            </a:r>
            <a:r>
              <a:rPr dirty="0" sz="3550" spc="-55">
                <a:latin typeface="Verdana"/>
                <a:cs typeface="Verdana"/>
              </a:rPr>
              <a:t>integrates 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various</a:t>
            </a:r>
            <a:r>
              <a:rPr dirty="0" sz="3550" spc="-40">
                <a:latin typeface="Verdana"/>
                <a:cs typeface="Verdana"/>
              </a:rPr>
              <a:t> </a:t>
            </a:r>
            <a:r>
              <a:rPr dirty="0" sz="3550" spc="-20">
                <a:latin typeface="Verdana"/>
                <a:cs typeface="Verdana"/>
              </a:rPr>
              <a:t>functions,</a:t>
            </a:r>
            <a:r>
              <a:rPr dirty="0" sz="3550" spc="-15">
                <a:latin typeface="Verdana"/>
                <a:cs typeface="Verdana"/>
              </a:rPr>
              <a:t> </a:t>
            </a:r>
            <a:r>
              <a:rPr dirty="0" sz="3550" spc="-5">
                <a:latin typeface="Verdana"/>
                <a:cs typeface="Verdana"/>
              </a:rPr>
              <a:t>such</a:t>
            </a:r>
            <a:r>
              <a:rPr dirty="0" sz="3550">
                <a:latin typeface="Verdana"/>
                <a:cs typeface="Verdana"/>
              </a:rPr>
              <a:t> </a:t>
            </a:r>
            <a:r>
              <a:rPr dirty="0" sz="3550" spc="-105">
                <a:latin typeface="Verdana"/>
                <a:cs typeface="Verdana"/>
              </a:rPr>
              <a:t>as</a:t>
            </a:r>
            <a:r>
              <a:rPr dirty="0" sz="3550" spc="-100">
                <a:latin typeface="Verdana"/>
                <a:cs typeface="Verdana"/>
              </a:rPr>
              <a:t> </a:t>
            </a:r>
            <a:r>
              <a:rPr dirty="0" sz="3550" spc="-5">
                <a:latin typeface="Verdana"/>
                <a:cs typeface="Verdana"/>
              </a:rPr>
              <a:t>patient</a:t>
            </a:r>
            <a:r>
              <a:rPr dirty="0" sz="3550">
                <a:latin typeface="Verdana"/>
                <a:cs typeface="Verdana"/>
              </a:rPr>
              <a:t> </a:t>
            </a:r>
            <a:r>
              <a:rPr dirty="0" sz="3550" spc="-120">
                <a:latin typeface="Verdana"/>
                <a:cs typeface="Verdana"/>
              </a:rPr>
              <a:t>management,</a:t>
            </a:r>
            <a:r>
              <a:rPr dirty="0" sz="3550" spc="-114">
                <a:latin typeface="Verdana"/>
                <a:cs typeface="Verdana"/>
              </a:rPr>
              <a:t> </a:t>
            </a:r>
            <a:r>
              <a:rPr dirty="0" sz="3550" spc="-15">
                <a:latin typeface="Verdana"/>
                <a:cs typeface="Verdana"/>
              </a:rPr>
              <a:t>medical</a:t>
            </a:r>
            <a:r>
              <a:rPr dirty="0" sz="3550" spc="-10">
                <a:latin typeface="Verdana"/>
                <a:cs typeface="Verdana"/>
              </a:rPr>
              <a:t> </a:t>
            </a:r>
            <a:r>
              <a:rPr dirty="0" sz="3550" spc="-35">
                <a:latin typeface="Verdana"/>
                <a:cs typeface="Verdana"/>
              </a:rPr>
              <a:t>records, </a:t>
            </a:r>
            <a:r>
              <a:rPr dirty="0" sz="3550" spc="-3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appointment</a:t>
            </a:r>
            <a:r>
              <a:rPr dirty="0" sz="3550" spc="-200">
                <a:latin typeface="Verdana"/>
                <a:cs typeface="Verdana"/>
              </a:rPr>
              <a:t> </a:t>
            </a:r>
            <a:r>
              <a:rPr dirty="0" sz="3550" spc="-55">
                <a:latin typeface="Verdana"/>
                <a:cs typeface="Verdana"/>
              </a:rPr>
              <a:t>scheduling,</a:t>
            </a:r>
            <a:r>
              <a:rPr dirty="0" sz="3550" spc="-195">
                <a:latin typeface="Verdana"/>
                <a:cs typeface="Verdana"/>
              </a:rPr>
              <a:t> </a:t>
            </a:r>
            <a:r>
              <a:rPr dirty="0" sz="3550" spc="-55">
                <a:latin typeface="Verdana"/>
                <a:cs typeface="Verdana"/>
              </a:rPr>
              <a:t>billing,</a:t>
            </a:r>
            <a:r>
              <a:rPr dirty="0" sz="3550" spc="-20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</a:t>
            </a:r>
            <a:r>
              <a:rPr dirty="0" sz="3550" spc="-195">
                <a:latin typeface="Verdana"/>
                <a:cs typeface="Verdana"/>
              </a:rPr>
              <a:t> </a:t>
            </a:r>
            <a:r>
              <a:rPr dirty="0" sz="3550" spc="-20">
                <a:latin typeface="Verdana"/>
                <a:cs typeface="Verdana"/>
              </a:rPr>
              <a:t>inventory</a:t>
            </a:r>
            <a:r>
              <a:rPr dirty="0" sz="3550" spc="-200">
                <a:latin typeface="Verdana"/>
                <a:cs typeface="Verdana"/>
              </a:rPr>
              <a:t> </a:t>
            </a:r>
            <a:r>
              <a:rPr dirty="0" sz="3550" spc="-120">
                <a:latin typeface="Verdana"/>
                <a:cs typeface="Verdana"/>
              </a:rPr>
              <a:t>management,</a:t>
            </a:r>
            <a:r>
              <a:rPr dirty="0" sz="3550" spc="-195">
                <a:latin typeface="Verdana"/>
                <a:cs typeface="Verdana"/>
              </a:rPr>
              <a:t> </a:t>
            </a:r>
            <a:r>
              <a:rPr dirty="0" sz="3550" spc="15">
                <a:latin typeface="Verdana"/>
                <a:cs typeface="Verdana"/>
              </a:rPr>
              <a:t>into</a:t>
            </a:r>
            <a:r>
              <a:rPr dirty="0" sz="3550" spc="-200">
                <a:latin typeface="Verdana"/>
                <a:cs typeface="Verdana"/>
              </a:rPr>
              <a:t> </a:t>
            </a:r>
            <a:r>
              <a:rPr dirty="0" sz="3550" spc="-135">
                <a:latin typeface="Verdana"/>
                <a:cs typeface="Verdana"/>
              </a:rPr>
              <a:t>a</a:t>
            </a:r>
            <a:r>
              <a:rPr dirty="0" sz="3550" spc="-195">
                <a:latin typeface="Verdana"/>
                <a:cs typeface="Verdana"/>
              </a:rPr>
              <a:t> </a:t>
            </a:r>
            <a:r>
              <a:rPr dirty="0" sz="3550" spc="-60">
                <a:latin typeface="Verdana"/>
                <a:cs typeface="Verdana"/>
              </a:rPr>
              <a:t>single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-35">
                <a:latin typeface="Verdana"/>
                <a:cs typeface="Verdana"/>
              </a:rPr>
              <a:t>platform.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65">
                <a:latin typeface="Verdana"/>
                <a:cs typeface="Verdana"/>
              </a:rPr>
              <a:t>The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65">
                <a:latin typeface="Verdana"/>
                <a:cs typeface="Verdana"/>
              </a:rPr>
              <a:t>use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90">
                <a:latin typeface="Verdana"/>
                <a:cs typeface="Verdana"/>
              </a:rPr>
              <a:t>of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10">
                <a:latin typeface="Verdana"/>
                <a:cs typeface="Verdana"/>
              </a:rPr>
              <a:t>HMS</a:t>
            </a:r>
            <a:r>
              <a:rPr dirty="0" sz="3550" spc="-114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leads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60">
                <a:latin typeface="Verdana"/>
                <a:cs typeface="Verdana"/>
              </a:rPr>
              <a:t>to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15">
                <a:latin typeface="Verdana"/>
                <a:cs typeface="Verdana"/>
              </a:rPr>
              <a:t>improved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5">
                <a:latin typeface="Verdana"/>
                <a:cs typeface="Verdana"/>
              </a:rPr>
              <a:t>patient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90">
                <a:latin typeface="Verdana"/>
                <a:cs typeface="Verdana"/>
              </a:rPr>
              <a:t>care,</a:t>
            </a:r>
            <a:r>
              <a:rPr dirty="0" sz="3550" spc="-114">
                <a:latin typeface="Verdana"/>
                <a:cs typeface="Verdana"/>
              </a:rPr>
              <a:t> </a:t>
            </a:r>
            <a:r>
              <a:rPr dirty="0" sz="3550" spc="15">
                <a:latin typeface="Verdana"/>
                <a:cs typeface="Verdana"/>
              </a:rPr>
              <a:t>reduced</a:t>
            </a:r>
            <a:r>
              <a:rPr dirty="0" sz="3550" spc="-120">
                <a:latin typeface="Verdana"/>
                <a:cs typeface="Verdana"/>
              </a:rPr>
              <a:t> </a:t>
            </a:r>
            <a:r>
              <a:rPr dirty="0" sz="3550" spc="-40">
                <a:latin typeface="Verdana"/>
                <a:cs typeface="Verdana"/>
              </a:rPr>
              <a:t>costs, </a:t>
            </a:r>
            <a:r>
              <a:rPr dirty="0" sz="3550" spc="-1235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</a:t>
            </a:r>
            <a:r>
              <a:rPr dirty="0" sz="3550" spc="-20">
                <a:latin typeface="Verdana"/>
                <a:cs typeface="Verdana"/>
              </a:rPr>
              <a:t> increased</a:t>
            </a:r>
            <a:r>
              <a:rPr dirty="0" sz="3550" spc="-15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productivity.</a:t>
            </a:r>
            <a:r>
              <a:rPr dirty="0" sz="3550" spc="-5">
                <a:latin typeface="Verdana"/>
                <a:cs typeface="Verdana"/>
              </a:rPr>
              <a:t> </a:t>
            </a:r>
            <a:r>
              <a:rPr dirty="0" sz="3550" spc="-55">
                <a:latin typeface="Verdana"/>
                <a:cs typeface="Verdana"/>
              </a:rPr>
              <a:t>This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study</a:t>
            </a:r>
            <a:r>
              <a:rPr dirty="0" sz="3550" spc="-5">
                <a:latin typeface="Verdana"/>
                <a:cs typeface="Verdana"/>
              </a:rPr>
              <a:t> </a:t>
            </a:r>
            <a:r>
              <a:rPr dirty="0" sz="3550" spc="5">
                <a:latin typeface="Verdana"/>
                <a:cs typeface="Verdana"/>
              </a:rPr>
              <a:t>focuses</a:t>
            </a:r>
            <a:r>
              <a:rPr dirty="0" sz="3550" spc="10">
                <a:latin typeface="Verdana"/>
                <a:cs typeface="Verdana"/>
              </a:rPr>
              <a:t> </a:t>
            </a:r>
            <a:r>
              <a:rPr dirty="0" sz="3550" spc="15">
                <a:latin typeface="Verdana"/>
                <a:cs typeface="Verdana"/>
              </a:rPr>
              <a:t>on</a:t>
            </a:r>
            <a:r>
              <a:rPr dirty="0" sz="3550" spc="20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the</a:t>
            </a:r>
            <a:r>
              <a:rPr dirty="0" sz="3550" spc="-5">
                <a:latin typeface="Verdana"/>
                <a:cs typeface="Verdana"/>
              </a:rPr>
              <a:t> </a:t>
            </a:r>
            <a:r>
              <a:rPr dirty="0" sz="3550" spc="-55">
                <a:latin typeface="Verdana"/>
                <a:cs typeface="Verdana"/>
              </a:rPr>
              <a:t>design</a:t>
            </a:r>
            <a:r>
              <a:rPr dirty="0" sz="3550" spc="-5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2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implementation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135">
                <a:latin typeface="Verdana"/>
                <a:cs typeface="Verdana"/>
              </a:rPr>
              <a:t>a </a:t>
            </a:r>
            <a:r>
              <a:rPr dirty="0" sz="3550" spc="-25">
                <a:latin typeface="Verdana"/>
                <a:cs typeface="Verdana"/>
              </a:rPr>
              <a:t>comprehensive </a:t>
            </a:r>
            <a:r>
              <a:rPr dirty="0" sz="3550" spc="-80">
                <a:latin typeface="Verdana"/>
                <a:cs typeface="Verdana"/>
              </a:rPr>
              <a:t>HMS, </a:t>
            </a:r>
            <a:r>
              <a:rPr dirty="0" sz="3550" spc="-20">
                <a:latin typeface="Verdana"/>
                <a:cs typeface="Verdana"/>
              </a:rPr>
              <a:t>with </a:t>
            </a:r>
            <a:r>
              <a:rPr dirty="0" sz="3550" spc="-135">
                <a:latin typeface="Verdana"/>
                <a:cs typeface="Verdana"/>
              </a:rPr>
              <a:t>a </a:t>
            </a:r>
            <a:r>
              <a:rPr dirty="0" sz="3550" spc="-35">
                <a:latin typeface="Verdana"/>
                <a:cs typeface="Verdana"/>
              </a:rPr>
              <a:t>user-friendly </a:t>
            </a:r>
            <a:r>
              <a:rPr dirty="0" sz="3550" spc="-5">
                <a:latin typeface="Verdana"/>
                <a:cs typeface="Verdana"/>
              </a:rPr>
              <a:t>interface </a:t>
            </a:r>
            <a:r>
              <a:rPr dirty="0" sz="355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15">
                <a:latin typeface="Verdana"/>
                <a:cs typeface="Verdana"/>
              </a:rPr>
              <a:t>advanced </a:t>
            </a:r>
            <a:r>
              <a:rPr dirty="0" sz="3550" spc="-30">
                <a:latin typeface="Verdana"/>
                <a:cs typeface="Verdana"/>
              </a:rPr>
              <a:t>features </a:t>
            </a:r>
            <a:r>
              <a:rPr dirty="0" sz="3550" spc="60">
                <a:latin typeface="Verdana"/>
                <a:cs typeface="Verdana"/>
              </a:rPr>
              <a:t>to </a:t>
            </a:r>
            <a:r>
              <a:rPr dirty="0" sz="3550" spc="-55">
                <a:latin typeface="Verdana"/>
                <a:cs typeface="Verdana"/>
              </a:rPr>
              <a:t>meet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-30">
                <a:latin typeface="Verdana"/>
                <a:cs typeface="Verdana"/>
              </a:rPr>
              <a:t>needs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25">
                <a:latin typeface="Verdana"/>
                <a:cs typeface="Verdana"/>
              </a:rPr>
              <a:t>healthcare </a:t>
            </a:r>
            <a:r>
              <a:rPr dirty="0" sz="3550" spc="-80">
                <a:latin typeface="Verdana"/>
                <a:cs typeface="Verdana"/>
              </a:rPr>
              <a:t>organizations. </a:t>
            </a:r>
            <a:r>
              <a:rPr dirty="0" sz="3550" spc="-75">
                <a:latin typeface="Verdana"/>
                <a:cs typeface="Verdana"/>
              </a:rPr>
              <a:t> </a:t>
            </a:r>
            <a:r>
              <a:rPr dirty="0" sz="3550" spc="-65">
                <a:latin typeface="Verdana"/>
                <a:cs typeface="Verdana"/>
              </a:rPr>
              <a:t>The system </a:t>
            </a:r>
            <a:r>
              <a:rPr dirty="0" sz="3550" spc="-45">
                <a:latin typeface="Verdana"/>
                <a:cs typeface="Verdana"/>
              </a:rPr>
              <a:t>is </a:t>
            </a:r>
            <a:r>
              <a:rPr dirty="0" sz="3550" spc="15">
                <a:latin typeface="Verdana"/>
                <a:cs typeface="Verdana"/>
              </a:rPr>
              <a:t>developed </a:t>
            </a:r>
            <a:r>
              <a:rPr dirty="0" sz="3550" spc="-85">
                <a:latin typeface="Verdana"/>
                <a:cs typeface="Verdana"/>
              </a:rPr>
              <a:t>using</a:t>
            </a:r>
            <a:r>
              <a:rPr dirty="0" sz="3550" spc="-8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modern </a:t>
            </a:r>
            <a:r>
              <a:rPr dirty="0" sz="3550" spc="-40">
                <a:latin typeface="Verdana"/>
                <a:cs typeface="Verdana"/>
              </a:rPr>
              <a:t>technologies, </a:t>
            </a:r>
            <a:r>
              <a:rPr dirty="0" sz="3550" spc="-5">
                <a:latin typeface="Verdana"/>
                <a:cs typeface="Verdana"/>
              </a:rPr>
              <a:t>such </a:t>
            </a:r>
            <a:r>
              <a:rPr dirty="0" sz="3550" spc="-105">
                <a:latin typeface="Verdana"/>
                <a:cs typeface="Verdana"/>
              </a:rPr>
              <a:t>as</a:t>
            </a:r>
            <a:r>
              <a:rPr dirty="0" sz="3550" spc="-100">
                <a:latin typeface="Verdana"/>
                <a:cs typeface="Verdana"/>
              </a:rPr>
              <a:t> </a:t>
            </a:r>
            <a:r>
              <a:rPr dirty="0" sz="3550" spc="55">
                <a:latin typeface="Verdana"/>
                <a:cs typeface="Verdana"/>
              </a:rPr>
              <a:t>cloud </a:t>
            </a:r>
            <a:r>
              <a:rPr dirty="0" sz="3550" spc="60">
                <a:latin typeface="Verdana"/>
                <a:cs typeface="Verdana"/>
              </a:rPr>
              <a:t> </a:t>
            </a:r>
            <a:r>
              <a:rPr dirty="0" sz="3550" spc="-20">
                <a:latin typeface="Verdana"/>
                <a:cs typeface="Verdana"/>
              </a:rPr>
              <a:t>computing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40">
                <a:latin typeface="Verdana"/>
                <a:cs typeface="Verdana"/>
              </a:rPr>
              <a:t>database </a:t>
            </a:r>
            <a:r>
              <a:rPr dirty="0" sz="3550" spc="-120">
                <a:latin typeface="Verdana"/>
                <a:cs typeface="Verdana"/>
              </a:rPr>
              <a:t>management, </a:t>
            </a:r>
            <a:r>
              <a:rPr dirty="0" sz="3550" spc="60">
                <a:latin typeface="Verdana"/>
                <a:cs typeface="Verdana"/>
              </a:rPr>
              <a:t>to </a:t>
            </a:r>
            <a:r>
              <a:rPr dirty="0" sz="3550" spc="-55">
                <a:latin typeface="Verdana"/>
                <a:cs typeface="Verdana"/>
              </a:rPr>
              <a:t>ensure </a:t>
            </a:r>
            <a:r>
              <a:rPr dirty="0" sz="3550" spc="-35">
                <a:latin typeface="Verdana"/>
                <a:cs typeface="Verdana"/>
              </a:rPr>
              <a:t>scalability, reliability, </a:t>
            </a:r>
            <a:r>
              <a:rPr dirty="0" sz="3550" spc="-3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55">
                <a:latin typeface="Verdana"/>
                <a:cs typeface="Verdana"/>
              </a:rPr>
              <a:t>security. </a:t>
            </a:r>
            <a:r>
              <a:rPr dirty="0" sz="3550" spc="-65">
                <a:latin typeface="Verdana"/>
                <a:cs typeface="Verdana"/>
              </a:rPr>
              <a:t>The </a:t>
            </a:r>
            <a:r>
              <a:rPr dirty="0" sz="3550" spc="-25">
                <a:latin typeface="Verdana"/>
                <a:cs typeface="Verdana"/>
              </a:rPr>
              <a:t>results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15">
                <a:latin typeface="Verdana"/>
                <a:cs typeface="Verdana"/>
              </a:rPr>
              <a:t>this </a:t>
            </a:r>
            <a:r>
              <a:rPr dirty="0" sz="3550" spc="-10">
                <a:latin typeface="Verdana"/>
                <a:cs typeface="Verdana"/>
              </a:rPr>
              <a:t>study </a:t>
            </a:r>
            <a:r>
              <a:rPr dirty="0" sz="3550" spc="-25">
                <a:latin typeface="Verdana"/>
                <a:cs typeface="Verdana"/>
              </a:rPr>
              <a:t>demonstrate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-5">
                <a:latin typeface="Verdana"/>
                <a:cs typeface="Verdana"/>
              </a:rPr>
              <a:t>feasibility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20">
                <a:latin typeface="Verdana"/>
                <a:cs typeface="Verdana"/>
              </a:rPr>
              <a:t> </a:t>
            </a:r>
            <a:r>
              <a:rPr dirty="0" sz="3550" spc="-5">
                <a:latin typeface="Verdana"/>
                <a:cs typeface="Verdana"/>
              </a:rPr>
              <a:t>effectiveness </a:t>
            </a:r>
            <a:r>
              <a:rPr dirty="0" sz="3550" spc="90">
                <a:latin typeface="Verdana"/>
                <a:cs typeface="Verdana"/>
              </a:rPr>
              <a:t>of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15">
                <a:latin typeface="Verdana"/>
                <a:cs typeface="Verdana"/>
              </a:rPr>
              <a:t>developed </a:t>
            </a:r>
            <a:r>
              <a:rPr dirty="0" sz="3550" spc="-80">
                <a:latin typeface="Verdana"/>
                <a:cs typeface="Verdana"/>
              </a:rPr>
              <a:t>HMS, </a:t>
            </a:r>
            <a:r>
              <a:rPr dirty="0" sz="3550" spc="-25">
                <a:latin typeface="Verdana"/>
                <a:cs typeface="Verdana"/>
              </a:rPr>
              <a:t>and </a:t>
            </a:r>
            <a:r>
              <a:rPr dirty="0" sz="3550" spc="-10">
                <a:latin typeface="Verdana"/>
                <a:cs typeface="Verdana"/>
              </a:rPr>
              <a:t>its </a:t>
            </a:r>
            <a:r>
              <a:rPr dirty="0" sz="3550" spc="10">
                <a:latin typeface="Verdana"/>
                <a:cs typeface="Verdana"/>
              </a:rPr>
              <a:t>potential </a:t>
            </a:r>
            <a:r>
              <a:rPr dirty="0" sz="3550" spc="60">
                <a:latin typeface="Verdana"/>
                <a:cs typeface="Verdana"/>
              </a:rPr>
              <a:t>to </a:t>
            </a:r>
            <a:r>
              <a:rPr dirty="0" sz="3550" spc="-30">
                <a:latin typeface="Verdana"/>
                <a:cs typeface="Verdana"/>
              </a:rPr>
              <a:t>improve </a:t>
            </a:r>
            <a:r>
              <a:rPr dirty="0" sz="3550" spc="-10">
                <a:latin typeface="Verdana"/>
                <a:cs typeface="Verdana"/>
              </a:rPr>
              <a:t>the </a:t>
            </a:r>
            <a:r>
              <a:rPr dirty="0" sz="3550" spc="-5">
                <a:latin typeface="Verdana"/>
                <a:cs typeface="Verdana"/>
              </a:rPr>
              <a:t> </a:t>
            </a:r>
            <a:r>
              <a:rPr dirty="0" sz="3550" spc="-10">
                <a:latin typeface="Verdana"/>
                <a:cs typeface="Verdana"/>
              </a:rPr>
              <a:t>quality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90">
                <a:latin typeface="Verdana"/>
                <a:cs typeface="Verdana"/>
              </a:rPr>
              <a:t>of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healthcare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20">
                <a:latin typeface="Verdana"/>
                <a:cs typeface="Verdana"/>
              </a:rPr>
              <a:t>delivery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25">
                <a:latin typeface="Verdana"/>
                <a:cs typeface="Verdana"/>
              </a:rPr>
              <a:t>and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5">
                <a:latin typeface="Verdana"/>
                <a:cs typeface="Verdana"/>
              </a:rPr>
              <a:t>patient</a:t>
            </a:r>
            <a:r>
              <a:rPr dirty="0" sz="3550" spc="-370">
                <a:latin typeface="Verdana"/>
                <a:cs typeface="Verdana"/>
              </a:rPr>
              <a:t> </a:t>
            </a:r>
            <a:r>
              <a:rPr dirty="0" sz="3550" spc="-45">
                <a:latin typeface="Verdana"/>
                <a:cs typeface="Verdana"/>
              </a:rPr>
              <a:t>outcomes.</a:t>
            </a:r>
            <a:endParaRPr sz="3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93140"/>
            <a:ext cx="978725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20">
                <a:latin typeface="Tahoma"/>
                <a:cs typeface="Tahoma"/>
              </a:rPr>
              <a:t>Problem</a:t>
            </a:r>
            <a:r>
              <a:rPr dirty="0" sz="7800" spc="-520">
                <a:latin typeface="Tahoma"/>
                <a:cs typeface="Tahoma"/>
              </a:rPr>
              <a:t> </a:t>
            </a:r>
            <a:r>
              <a:rPr dirty="0" sz="7800" spc="-140">
                <a:latin typeface="Tahoma"/>
                <a:cs typeface="Tahoma"/>
              </a:rPr>
              <a:t>Statement:</a:t>
            </a:r>
            <a:endParaRPr sz="7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370134"/>
            <a:ext cx="16256635" cy="543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99"/>
              </a:lnSpc>
              <a:spcBef>
                <a:spcPts val="95"/>
              </a:spcBef>
            </a:pPr>
            <a:r>
              <a:rPr dirty="0" sz="3800" spc="-85">
                <a:latin typeface="Verdana"/>
                <a:cs typeface="Verdana"/>
              </a:rPr>
              <a:t>The</a:t>
            </a:r>
            <a:r>
              <a:rPr dirty="0" sz="3800" spc="-80">
                <a:latin typeface="Verdana"/>
                <a:cs typeface="Verdana"/>
              </a:rPr>
              <a:t> </a:t>
            </a:r>
            <a:r>
              <a:rPr dirty="0" sz="3800" spc="-35">
                <a:latin typeface="Verdana"/>
                <a:cs typeface="Verdana"/>
              </a:rPr>
              <a:t>healthcare </a:t>
            </a:r>
            <a:r>
              <a:rPr dirty="0" sz="3800" spc="-30">
                <a:latin typeface="Verdana"/>
                <a:cs typeface="Verdana"/>
              </a:rPr>
              <a:t>industry </a:t>
            </a:r>
            <a:r>
              <a:rPr dirty="0" sz="3800" spc="-55">
                <a:latin typeface="Verdana"/>
                <a:cs typeface="Verdana"/>
              </a:rPr>
              <a:t>is</a:t>
            </a:r>
            <a:r>
              <a:rPr dirty="0" sz="3800" spc="-50">
                <a:latin typeface="Verdana"/>
                <a:cs typeface="Verdana"/>
              </a:rPr>
              <a:t> </a:t>
            </a:r>
            <a:r>
              <a:rPr dirty="0" sz="3800" spc="-45">
                <a:latin typeface="Verdana"/>
                <a:cs typeface="Verdana"/>
              </a:rPr>
              <a:t>facing </a:t>
            </a:r>
            <a:r>
              <a:rPr dirty="0" sz="3800" spc="-70">
                <a:latin typeface="Verdana"/>
                <a:cs typeface="Verdana"/>
              </a:rPr>
              <a:t>numerous</a:t>
            </a:r>
            <a:r>
              <a:rPr dirty="0" sz="3800" spc="-65">
                <a:latin typeface="Verdana"/>
                <a:cs typeface="Verdana"/>
              </a:rPr>
              <a:t> </a:t>
            </a:r>
            <a:r>
              <a:rPr dirty="0" sz="3800" spc="-80">
                <a:latin typeface="Verdana"/>
                <a:cs typeface="Verdana"/>
              </a:rPr>
              <a:t>challenges,</a:t>
            </a:r>
            <a:r>
              <a:rPr dirty="0" sz="3800" spc="-75">
                <a:latin typeface="Verdana"/>
                <a:cs typeface="Verdana"/>
              </a:rPr>
              <a:t> </a:t>
            </a:r>
            <a:r>
              <a:rPr dirty="0" sz="3800" spc="-20">
                <a:latin typeface="Verdana"/>
                <a:cs typeface="Verdana"/>
              </a:rPr>
              <a:t>such </a:t>
            </a:r>
            <a:r>
              <a:rPr dirty="0" sz="3800" spc="-125">
                <a:latin typeface="Verdana"/>
                <a:cs typeface="Verdana"/>
              </a:rPr>
              <a:t>as </a:t>
            </a:r>
            <a:r>
              <a:rPr dirty="0" sz="3800" spc="-120">
                <a:latin typeface="Verdana"/>
                <a:cs typeface="Verdana"/>
              </a:rPr>
              <a:t> </a:t>
            </a:r>
            <a:r>
              <a:rPr dirty="0" sz="3800" spc="-65">
                <a:latin typeface="Verdana"/>
                <a:cs typeface="Verdana"/>
              </a:rPr>
              <a:t>increasing </a:t>
            </a:r>
            <a:r>
              <a:rPr dirty="0" sz="3800" spc="-20">
                <a:latin typeface="Verdana"/>
                <a:cs typeface="Verdana"/>
              </a:rPr>
              <a:t>patient </a:t>
            </a:r>
            <a:r>
              <a:rPr dirty="0" sz="3800" spc="-100">
                <a:latin typeface="Verdana"/>
                <a:cs typeface="Verdana"/>
              </a:rPr>
              <a:t>volume, </a:t>
            </a:r>
            <a:r>
              <a:rPr dirty="0" sz="3800" spc="-20">
                <a:latin typeface="Verdana"/>
                <a:cs typeface="Verdana"/>
              </a:rPr>
              <a:t>limited </a:t>
            </a:r>
            <a:r>
              <a:rPr dirty="0" sz="3800" spc="-70">
                <a:latin typeface="Verdana"/>
                <a:cs typeface="Verdana"/>
              </a:rPr>
              <a:t>resources, </a:t>
            </a:r>
            <a:r>
              <a:rPr dirty="0" sz="3800" spc="-45">
                <a:latin typeface="Verdana"/>
                <a:cs typeface="Verdana"/>
              </a:rPr>
              <a:t>and </a:t>
            </a:r>
            <a:r>
              <a:rPr dirty="0" sz="3800" spc="-85">
                <a:latin typeface="Verdana"/>
                <a:cs typeface="Verdana"/>
              </a:rPr>
              <a:t>rising </a:t>
            </a:r>
            <a:r>
              <a:rPr dirty="0" sz="3800" spc="-55">
                <a:latin typeface="Verdana"/>
                <a:cs typeface="Verdana"/>
              </a:rPr>
              <a:t>costs, </a:t>
            </a:r>
            <a:r>
              <a:rPr dirty="0" sz="3800" spc="-25">
                <a:latin typeface="Verdana"/>
                <a:cs typeface="Verdana"/>
              </a:rPr>
              <a:t>which </a:t>
            </a:r>
            <a:r>
              <a:rPr dirty="0" sz="3800" spc="-1325">
                <a:latin typeface="Verdana"/>
                <a:cs typeface="Verdana"/>
              </a:rPr>
              <a:t> </a:t>
            </a:r>
            <a:r>
              <a:rPr dirty="0" sz="3800" spc="-95">
                <a:latin typeface="Verdana"/>
                <a:cs typeface="Verdana"/>
              </a:rPr>
              <a:t>are </a:t>
            </a:r>
            <a:r>
              <a:rPr dirty="0" sz="3800" spc="-20">
                <a:latin typeface="Verdana"/>
                <a:cs typeface="Verdana"/>
              </a:rPr>
              <a:t>affecting the quality </a:t>
            </a:r>
            <a:r>
              <a:rPr dirty="0" sz="3800" spc="85">
                <a:latin typeface="Verdana"/>
                <a:cs typeface="Verdana"/>
              </a:rPr>
              <a:t>of </a:t>
            </a:r>
            <a:r>
              <a:rPr dirty="0" sz="3800" spc="-35">
                <a:latin typeface="Verdana"/>
                <a:cs typeface="Verdana"/>
              </a:rPr>
              <a:t>healthcare </a:t>
            </a:r>
            <a:r>
              <a:rPr dirty="0" sz="3800" spc="-70">
                <a:latin typeface="Verdana"/>
                <a:cs typeface="Verdana"/>
              </a:rPr>
              <a:t>delivery. </a:t>
            </a:r>
            <a:r>
              <a:rPr dirty="0" sz="3800" spc="-40">
                <a:latin typeface="Verdana"/>
                <a:cs typeface="Verdana"/>
              </a:rPr>
              <a:t>To </a:t>
            </a:r>
            <a:r>
              <a:rPr dirty="0" sz="3800" spc="-45">
                <a:latin typeface="Verdana"/>
                <a:cs typeface="Verdana"/>
              </a:rPr>
              <a:t>address these </a:t>
            </a:r>
            <a:r>
              <a:rPr dirty="0" sz="3800" spc="-40">
                <a:latin typeface="Verdana"/>
                <a:cs typeface="Verdana"/>
              </a:rPr>
              <a:t> </a:t>
            </a:r>
            <a:r>
              <a:rPr dirty="0" sz="3800" spc="-80">
                <a:latin typeface="Verdana"/>
                <a:cs typeface="Verdana"/>
              </a:rPr>
              <a:t>challenges,</a:t>
            </a:r>
            <a:r>
              <a:rPr dirty="0" sz="3800" spc="-280">
                <a:latin typeface="Verdana"/>
                <a:cs typeface="Verdana"/>
              </a:rPr>
              <a:t> </a:t>
            </a:r>
            <a:r>
              <a:rPr dirty="0" sz="3800" spc="-125">
                <a:latin typeface="Verdana"/>
                <a:cs typeface="Verdana"/>
              </a:rPr>
              <a:t>many</a:t>
            </a:r>
            <a:r>
              <a:rPr dirty="0" sz="3800" spc="-280">
                <a:latin typeface="Verdana"/>
                <a:cs typeface="Verdana"/>
              </a:rPr>
              <a:t> </a:t>
            </a:r>
            <a:r>
              <a:rPr dirty="0" sz="3800" spc="-35">
                <a:latin typeface="Verdana"/>
                <a:cs typeface="Verdana"/>
              </a:rPr>
              <a:t>healthcare</a:t>
            </a:r>
            <a:r>
              <a:rPr dirty="0" sz="3800" spc="-275">
                <a:latin typeface="Verdana"/>
                <a:cs typeface="Verdana"/>
              </a:rPr>
              <a:t> </a:t>
            </a:r>
            <a:r>
              <a:rPr dirty="0" sz="3800" spc="-75">
                <a:latin typeface="Verdana"/>
                <a:cs typeface="Verdana"/>
              </a:rPr>
              <a:t>organizations</a:t>
            </a:r>
            <a:r>
              <a:rPr dirty="0" sz="3800" spc="-280">
                <a:latin typeface="Verdana"/>
                <a:cs typeface="Verdana"/>
              </a:rPr>
              <a:t> </a:t>
            </a:r>
            <a:r>
              <a:rPr dirty="0" sz="3800" spc="-95">
                <a:latin typeface="Verdana"/>
                <a:cs typeface="Verdana"/>
              </a:rPr>
              <a:t>are</a:t>
            </a:r>
            <a:r>
              <a:rPr dirty="0" sz="3800" spc="-275">
                <a:latin typeface="Verdana"/>
                <a:cs typeface="Verdana"/>
              </a:rPr>
              <a:t> </a:t>
            </a:r>
            <a:r>
              <a:rPr dirty="0" sz="3800" spc="-65">
                <a:latin typeface="Verdana"/>
                <a:cs typeface="Verdana"/>
              </a:rPr>
              <a:t>turning</a:t>
            </a:r>
            <a:r>
              <a:rPr dirty="0" sz="3800" spc="-280">
                <a:latin typeface="Verdana"/>
                <a:cs typeface="Verdana"/>
              </a:rPr>
              <a:t> </a:t>
            </a:r>
            <a:r>
              <a:rPr dirty="0" sz="3800" spc="55">
                <a:latin typeface="Verdana"/>
                <a:cs typeface="Verdana"/>
              </a:rPr>
              <a:t>to</a:t>
            </a:r>
            <a:r>
              <a:rPr dirty="0" sz="3800" spc="-275">
                <a:latin typeface="Verdana"/>
                <a:cs typeface="Verdana"/>
              </a:rPr>
              <a:t> </a:t>
            </a:r>
            <a:r>
              <a:rPr dirty="0" sz="3800" spc="-45">
                <a:latin typeface="Verdana"/>
                <a:cs typeface="Verdana"/>
              </a:rPr>
              <a:t>technology- </a:t>
            </a:r>
            <a:r>
              <a:rPr dirty="0" sz="3800" spc="-1325">
                <a:latin typeface="Verdana"/>
                <a:cs typeface="Verdana"/>
              </a:rPr>
              <a:t> </a:t>
            </a:r>
            <a:r>
              <a:rPr dirty="0" sz="3800" spc="-35">
                <a:latin typeface="Verdana"/>
                <a:cs typeface="Verdana"/>
              </a:rPr>
              <a:t>driven</a:t>
            </a:r>
            <a:r>
              <a:rPr dirty="0" sz="3800" spc="-30">
                <a:latin typeface="Verdana"/>
                <a:cs typeface="Verdana"/>
              </a:rPr>
              <a:t> </a:t>
            </a:r>
            <a:r>
              <a:rPr dirty="0" sz="3800" spc="-50">
                <a:latin typeface="Verdana"/>
                <a:cs typeface="Verdana"/>
              </a:rPr>
              <a:t>solutions,</a:t>
            </a:r>
            <a:r>
              <a:rPr dirty="0" sz="3800" spc="-45">
                <a:latin typeface="Verdana"/>
                <a:cs typeface="Verdana"/>
              </a:rPr>
              <a:t> </a:t>
            </a:r>
            <a:r>
              <a:rPr dirty="0" sz="3800" spc="-20">
                <a:latin typeface="Verdana"/>
                <a:cs typeface="Verdana"/>
              </a:rPr>
              <a:t>such</a:t>
            </a:r>
            <a:r>
              <a:rPr dirty="0" sz="3800" spc="-15">
                <a:latin typeface="Verdana"/>
                <a:cs typeface="Verdana"/>
              </a:rPr>
              <a:t> </a:t>
            </a:r>
            <a:r>
              <a:rPr dirty="0" sz="3800" spc="-125">
                <a:latin typeface="Verdana"/>
                <a:cs typeface="Verdana"/>
              </a:rPr>
              <a:t>as</a:t>
            </a:r>
            <a:r>
              <a:rPr dirty="0" sz="3800" spc="-120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Hospital</a:t>
            </a:r>
            <a:r>
              <a:rPr dirty="0" sz="3800" spc="5">
                <a:latin typeface="Verdana"/>
                <a:cs typeface="Verdana"/>
              </a:rPr>
              <a:t> </a:t>
            </a:r>
            <a:r>
              <a:rPr dirty="0" sz="3800" spc="-75">
                <a:latin typeface="Verdana"/>
                <a:cs typeface="Verdana"/>
              </a:rPr>
              <a:t>Management</a:t>
            </a:r>
            <a:r>
              <a:rPr dirty="0" sz="3800" spc="-70">
                <a:latin typeface="Verdana"/>
                <a:cs typeface="Verdana"/>
              </a:rPr>
              <a:t> </a:t>
            </a:r>
            <a:r>
              <a:rPr dirty="0" sz="3800" spc="-110">
                <a:latin typeface="Verdana"/>
                <a:cs typeface="Verdana"/>
              </a:rPr>
              <a:t>Systems</a:t>
            </a:r>
            <a:r>
              <a:rPr dirty="0" sz="3800" spc="-105">
                <a:latin typeface="Verdana"/>
                <a:cs typeface="Verdana"/>
              </a:rPr>
              <a:t> </a:t>
            </a:r>
            <a:r>
              <a:rPr dirty="0" sz="3800" spc="-229">
                <a:latin typeface="Verdana"/>
                <a:cs typeface="Verdana"/>
              </a:rPr>
              <a:t>(HMS). </a:t>
            </a:r>
            <a:r>
              <a:rPr dirty="0" sz="3800" spc="-1325">
                <a:latin typeface="Verdana"/>
                <a:cs typeface="Verdana"/>
              </a:rPr>
              <a:t> </a:t>
            </a:r>
            <a:r>
              <a:rPr dirty="0" sz="3800" spc="-90">
                <a:latin typeface="Verdana"/>
                <a:cs typeface="Verdana"/>
              </a:rPr>
              <a:t>However, </a:t>
            </a:r>
            <a:r>
              <a:rPr dirty="0" sz="3800" spc="-20">
                <a:latin typeface="Verdana"/>
                <a:cs typeface="Verdana"/>
              </a:rPr>
              <a:t>the </a:t>
            </a:r>
            <a:r>
              <a:rPr dirty="0" sz="3800" spc="-15">
                <a:latin typeface="Verdana"/>
                <a:cs typeface="Verdana"/>
              </a:rPr>
              <a:t>current </a:t>
            </a:r>
            <a:r>
              <a:rPr dirty="0" sz="3800" spc="-5">
                <a:latin typeface="Verdana"/>
                <a:cs typeface="Verdana"/>
              </a:rPr>
              <a:t>HMS </a:t>
            </a:r>
            <a:r>
              <a:rPr dirty="0" sz="3800" spc="-10">
                <a:latin typeface="Verdana"/>
                <a:cs typeface="Verdana"/>
              </a:rPr>
              <a:t>solutions </a:t>
            </a:r>
            <a:r>
              <a:rPr dirty="0" sz="3800" spc="-50">
                <a:latin typeface="Verdana"/>
                <a:cs typeface="Verdana"/>
              </a:rPr>
              <a:t>available </a:t>
            </a:r>
            <a:r>
              <a:rPr dirty="0" sz="3800" spc="-35">
                <a:latin typeface="Verdana"/>
                <a:cs typeface="Verdana"/>
              </a:rPr>
              <a:t>in </a:t>
            </a:r>
            <a:r>
              <a:rPr dirty="0" sz="3800" spc="-20">
                <a:latin typeface="Verdana"/>
                <a:cs typeface="Verdana"/>
              </a:rPr>
              <a:t>the </a:t>
            </a:r>
            <a:r>
              <a:rPr dirty="0" sz="3800" spc="-130">
                <a:latin typeface="Verdana"/>
                <a:cs typeface="Verdana"/>
              </a:rPr>
              <a:t>market </a:t>
            </a:r>
            <a:r>
              <a:rPr dirty="0" sz="3800" spc="20">
                <a:latin typeface="Verdana"/>
                <a:cs typeface="Verdana"/>
              </a:rPr>
              <a:t>often </a:t>
            </a:r>
            <a:r>
              <a:rPr dirty="0" sz="3800" spc="25">
                <a:latin typeface="Verdana"/>
                <a:cs typeface="Verdana"/>
              </a:rPr>
              <a:t> </a:t>
            </a:r>
            <a:r>
              <a:rPr dirty="0" sz="3800" spc="-75">
                <a:latin typeface="Verdana"/>
                <a:cs typeface="Verdana"/>
              </a:rPr>
              <a:t>lack </a:t>
            </a:r>
            <a:r>
              <a:rPr dirty="0" sz="3800" spc="-50">
                <a:latin typeface="Verdana"/>
                <a:cs typeface="Verdana"/>
              </a:rPr>
              <a:t>integration </a:t>
            </a:r>
            <a:r>
              <a:rPr dirty="0" sz="3800" spc="-35">
                <a:latin typeface="Verdana"/>
                <a:cs typeface="Verdana"/>
              </a:rPr>
              <a:t>with </a:t>
            </a:r>
            <a:r>
              <a:rPr dirty="0" sz="3800" spc="-160">
                <a:latin typeface="Verdana"/>
                <a:cs typeface="Verdana"/>
              </a:rPr>
              <a:t>a </a:t>
            </a:r>
            <a:r>
              <a:rPr dirty="0" sz="3800" spc="-30">
                <a:latin typeface="Verdana"/>
                <a:cs typeface="Verdana"/>
              </a:rPr>
              <a:t>centralized </a:t>
            </a:r>
            <a:r>
              <a:rPr dirty="0" sz="3800" spc="-90">
                <a:latin typeface="Verdana"/>
                <a:cs typeface="Verdana"/>
              </a:rPr>
              <a:t>database, </a:t>
            </a:r>
            <a:r>
              <a:rPr dirty="0" sz="3800" spc="-65">
                <a:latin typeface="Verdana"/>
                <a:cs typeface="Verdana"/>
              </a:rPr>
              <a:t>leading </a:t>
            </a:r>
            <a:r>
              <a:rPr dirty="0" sz="3800" spc="55">
                <a:latin typeface="Verdana"/>
                <a:cs typeface="Verdana"/>
              </a:rPr>
              <a:t>to </a:t>
            </a:r>
            <a:r>
              <a:rPr dirty="0" sz="3800" spc="-65">
                <a:latin typeface="Verdana"/>
                <a:cs typeface="Verdana"/>
              </a:rPr>
              <a:t>fragmented </a:t>
            </a:r>
            <a:r>
              <a:rPr dirty="0" sz="3800" spc="-60">
                <a:latin typeface="Verdana"/>
                <a:cs typeface="Verdana"/>
              </a:rPr>
              <a:t> </a:t>
            </a:r>
            <a:r>
              <a:rPr dirty="0" sz="3800" spc="-25">
                <a:latin typeface="Verdana"/>
                <a:cs typeface="Verdana"/>
              </a:rPr>
              <a:t>i</a:t>
            </a:r>
            <a:r>
              <a:rPr dirty="0" sz="3800" spc="-50">
                <a:latin typeface="Verdana"/>
                <a:cs typeface="Verdana"/>
              </a:rPr>
              <a:t>n</a:t>
            </a:r>
            <a:r>
              <a:rPr dirty="0" sz="3800" spc="120">
                <a:latin typeface="Verdana"/>
                <a:cs typeface="Verdana"/>
              </a:rPr>
              <a:t>f</a:t>
            </a:r>
            <a:r>
              <a:rPr dirty="0" sz="3800" spc="45">
                <a:latin typeface="Verdana"/>
                <a:cs typeface="Verdana"/>
              </a:rPr>
              <a:t>o</a:t>
            </a:r>
            <a:r>
              <a:rPr dirty="0" sz="3800" spc="-45">
                <a:latin typeface="Verdana"/>
                <a:cs typeface="Verdana"/>
              </a:rPr>
              <a:t>r</a:t>
            </a:r>
            <a:r>
              <a:rPr dirty="0" sz="3800" spc="-204">
                <a:latin typeface="Verdana"/>
                <a:cs typeface="Verdana"/>
              </a:rPr>
              <a:t>m</a:t>
            </a:r>
            <a:r>
              <a:rPr dirty="0" sz="3800" spc="-165">
                <a:latin typeface="Verdana"/>
                <a:cs typeface="Verdana"/>
              </a:rPr>
              <a:t>a</a:t>
            </a:r>
            <a:r>
              <a:rPr dirty="0" sz="3800" spc="60">
                <a:latin typeface="Verdana"/>
                <a:cs typeface="Verdana"/>
              </a:rPr>
              <a:t>t</a:t>
            </a:r>
            <a:r>
              <a:rPr dirty="0" sz="3800" spc="-25">
                <a:latin typeface="Verdana"/>
                <a:cs typeface="Verdana"/>
              </a:rPr>
              <a:t>i</a:t>
            </a:r>
            <a:r>
              <a:rPr dirty="0" sz="3800" spc="45">
                <a:latin typeface="Verdana"/>
                <a:cs typeface="Verdana"/>
              </a:rPr>
              <a:t>o</a:t>
            </a:r>
            <a:r>
              <a:rPr dirty="0" sz="3800" spc="-45">
                <a:latin typeface="Verdana"/>
                <a:cs typeface="Verdana"/>
              </a:rPr>
              <a:t>n</a:t>
            </a:r>
            <a:r>
              <a:rPr dirty="0" sz="3800" spc="-405">
                <a:latin typeface="Verdana"/>
                <a:cs typeface="Verdana"/>
              </a:rPr>
              <a:t> </a:t>
            </a:r>
            <a:r>
              <a:rPr dirty="0" sz="3800" spc="-165">
                <a:latin typeface="Verdana"/>
                <a:cs typeface="Verdana"/>
              </a:rPr>
              <a:t>a</a:t>
            </a:r>
            <a:r>
              <a:rPr dirty="0" sz="3800" spc="-50">
                <a:latin typeface="Verdana"/>
                <a:cs typeface="Verdana"/>
              </a:rPr>
              <a:t>n</a:t>
            </a:r>
            <a:r>
              <a:rPr dirty="0" sz="3800" spc="80">
                <a:latin typeface="Verdana"/>
                <a:cs typeface="Verdana"/>
              </a:rPr>
              <a:t>d</a:t>
            </a:r>
            <a:r>
              <a:rPr dirty="0" sz="3800" spc="-405">
                <a:latin typeface="Verdana"/>
                <a:cs typeface="Verdana"/>
              </a:rPr>
              <a:t> </a:t>
            </a:r>
            <a:r>
              <a:rPr dirty="0" sz="3800" spc="-204">
                <a:latin typeface="Verdana"/>
                <a:cs typeface="Verdana"/>
              </a:rPr>
              <a:t>m</a:t>
            </a:r>
            <a:r>
              <a:rPr dirty="0" sz="3800" spc="-165">
                <a:latin typeface="Verdana"/>
                <a:cs typeface="Verdana"/>
              </a:rPr>
              <a:t>a</a:t>
            </a:r>
            <a:r>
              <a:rPr dirty="0" sz="3800" spc="-50">
                <a:latin typeface="Verdana"/>
                <a:cs typeface="Verdana"/>
              </a:rPr>
              <a:t>n</a:t>
            </a:r>
            <a:r>
              <a:rPr dirty="0" sz="3800" spc="-80">
                <a:latin typeface="Verdana"/>
                <a:cs typeface="Verdana"/>
              </a:rPr>
              <a:t>u</a:t>
            </a:r>
            <a:r>
              <a:rPr dirty="0" sz="3800" spc="-165">
                <a:latin typeface="Verdana"/>
                <a:cs typeface="Verdana"/>
              </a:rPr>
              <a:t>a</a:t>
            </a:r>
            <a:r>
              <a:rPr dirty="0" sz="3800" spc="70">
                <a:latin typeface="Verdana"/>
                <a:cs typeface="Verdana"/>
              </a:rPr>
              <a:t>l</a:t>
            </a:r>
            <a:r>
              <a:rPr dirty="0" sz="3800" spc="-405">
                <a:latin typeface="Verdana"/>
                <a:cs typeface="Verdana"/>
              </a:rPr>
              <a:t> </a:t>
            </a:r>
            <a:r>
              <a:rPr dirty="0" sz="3800" spc="75">
                <a:latin typeface="Verdana"/>
                <a:cs typeface="Verdana"/>
              </a:rPr>
              <a:t>p</a:t>
            </a:r>
            <a:r>
              <a:rPr dirty="0" sz="3800" spc="-45">
                <a:latin typeface="Verdana"/>
                <a:cs typeface="Verdana"/>
              </a:rPr>
              <a:t>r</a:t>
            </a:r>
            <a:r>
              <a:rPr dirty="0" sz="3800" spc="45">
                <a:latin typeface="Verdana"/>
                <a:cs typeface="Verdana"/>
              </a:rPr>
              <a:t>o</a:t>
            </a:r>
            <a:r>
              <a:rPr dirty="0" sz="3800" spc="130">
                <a:latin typeface="Verdana"/>
                <a:cs typeface="Verdana"/>
              </a:rPr>
              <a:t>c</a:t>
            </a:r>
            <a:r>
              <a:rPr dirty="0" sz="3800" spc="-80">
                <a:latin typeface="Verdana"/>
                <a:cs typeface="Verdana"/>
              </a:rPr>
              <a:t>e</a:t>
            </a:r>
            <a:r>
              <a:rPr dirty="0" sz="3800" spc="-90">
                <a:latin typeface="Verdana"/>
                <a:cs typeface="Verdana"/>
              </a:rPr>
              <a:t>ss</a:t>
            </a:r>
            <a:r>
              <a:rPr dirty="0" sz="3800" spc="-80">
                <a:latin typeface="Verdana"/>
                <a:cs typeface="Verdana"/>
              </a:rPr>
              <a:t>e</a:t>
            </a:r>
            <a:r>
              <a:rPr dirty="0" sz="3800" spc="-90">
                <a:latin typeface="Verdana"/>
                <a:cs typeface="Verdana"/>
              </a:rPr>
              <a:t>s</a:t>
            </a:r>
            <a:r>
              <a:rPr dirty="0" sz="3800" spc="-380">
                <a:latin typeface="Verdana"/>
                <a:cs typeface="Verdana"/>
              </a:rPr>
              <a:t>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93140"/>
            <a:ext cx="4980940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-110">
                <a:latin typeface="Tahoma"/>
                <a:cs typeface="Tahoma"/>
              </a:rPr>
              <a:t>Objective:</a:t>
            </a:r>
            <a:endParaRPr sz="7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607385"/>
            <a:ext cx="16256000" cy="6026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0"/>
              </a:spcBef>
            </a:pPr>
            <a:r>
              <a:rPr dirty="0" sz="3750" spc="-70">
                <a:latin typeface="Verdana"/>
                <a:cs typeface="Verdana"/>
              </a:rPr>
              <a:t>The</a:t>
            </a:r>
            <a:r>
              <a:rPr dirty="0" sz="3750" spc="-65">
                <a:latin typeface="Verdana"/>
                <a:cs typeface="Verdana"/>
              </a:rPr>
              <a:t> </a:t>
            </a:r>
            <a:r>
              <a:rPr dirty="0" sz="3750" spc="-15">
                <a:latin typeface="Verdana"/>
                <a:cs typeface="Verdana"/>
              </a:rPr>
              <a:t>objective</a:t>
            </a:r>
            <a:r>
              <a:rPr dirty="0" sz="3750" spc="-10">
                <a:latin typeface="Verdana"/>
                <a:cs typeface="Verdana"/>
              </a:rPr>
              <a:t> </a:t>
            </a:r>
            <a:r>
              <a:rPr dirty="0" sz="3750" spc="95">
                <a:latin typeface="Verdana"/>
                <a:cs typeface="Verdana"/>
              </a:rPr>
              <a:t>of</a:t>
            </a:r>
            <a:r>
              <a:rPr dirty="0" sz="3750" spc="100">
                <a:latin typeface="Verdana"/>
                <a:cs typeface="Verdana"/>
              </a:rPr>
              <a:t> </a:t>
            </a:r>
            <a:r>
              <a:rPr dirty="0" sz="3750" spc="-15">
                <a:latin typeface="Verdana"/>
                <a:cs typeface="Verdana"/>
              </a:rPr>
              <a:t>this</a:t>
            </a:r>
            <a:r>
              <a:rPr dirty="0" sz="3750" spc="-10">
                <a:latin typeface="Verdana"/>
                <a:cs typeface="Verdana"/>
              </a:rPr>
              <a:t> study</a:t>
            </a:r>
            <a:r>
              <a:rPr dirty="0" sz="3750" spc="-5">
                <a:latin typeface="Verdana"/>
                <a:cs typeface="Verdana"/>
              </a:rPr>
              <a:t> </a:t>
            </a:r>
            <a:r>
              <a:rPr dirty="0" sz="3750" spc="-50">
                <a:latin typeface="Verdana"/>
                <a:cs typeface="Verdana"/>
              </a:rPr>
              <a:t>is</a:t>
            </a:r>
            <a:r>
              <a:rPr dirty="0" sz="3750" spc="-45">
                <a:latin typeface="Verdana"/>
                <a:cs typeface="Verdana"/>
              </a:rPr>
              <a:t> </a:t>
            </a:r>
            <a:r>
              <a:rPr dirty="0" sz="3750" spc="65">
                <a:latin typeface="Verdana"/>
                <a:cs typeface="Verdana"/>
              </a:rPr>
              <a:t>to</a:t>
            </a:r>
            <a:r>
              <a:rPr dirty="0" sz="3750" spc="70">
                <a:latin typeface="Verdana"/>
                <a:cs typeface="Verdana"/>
              </a:rPr>
              <a:t> </a:t>
            </a:r>
            <a:r>
              <a:rPr dirty="0" sz="3750" spc="-60">
                <a:latin typeface="Verdana"/>
                <a:cs typeface="Verdana"/>
              </a:rPr>
              <a:t>design</a:t>
            </a:r>
            <a:r>
              <a:rPr dirty="0" sz="3750" spc="-55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and</a:t>
            </a:r>
            <a:r>
              <a:rPr dirty="0" sz="3750" spc="-25">
                <a:latin typeface="Verdana"/>
                <a:cs typeface="Verdana"/>
              </a:rPr>
              <a:t> </a:t>
            </a:r>
            <a:r>
              <a:rPr dirty="0" sz="3750" spc="-35">
                <a:latin typeface="Verdana"/>
                <a:cs typeface="Verdana"/>
              </a:rPr>
              <a:t>implement</a:t>
            </a:r>
            <a:r>
              <a:rPr dirty="0" sz="3750" spc="-30">
                <a:latin typeface="Verdana"/>
                <a:cs typeface="Verdana"/>
              </a:rPr>
              <a:t> </a:t>
            </a:r>
            <a:r>
              <a:rPr dirty="0" sz="3750" spc="-145">
                <a:latin typeface="Verdana"/>
                <a:cs typeface="Verdana"/>
              </a:rPr>
              <a:t>a 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comprehensive</a:t>
            </a:r>
            <a:r>
              <a:rPr dirty="0" sz="3750" spc="-80">
                <a:latin typeface="Verdana"/>
                <a:cs typeface="Verdana"/>
              </a:rPr>
              <a:t> </a:t>
            </a:r>
            <a:r>
              <a:rPr dirty="0" sz="3750" spc="15">
                <a:latin typeface="Verdana"/>
                <a:cs typeface="Verdana"/>
              </a:rPr>
              <a:t>HMS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in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>
                <a:latin typeface="Verdana"/>
                <a:cs typeface="Verdana"/>
              </a:rPr>
              <a:t>DBMS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that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55">
                <a:latin typeface="Verdana"/>
                <a:cs typeface="Verdana"/>
              </a:rPr>
              <a:t>integrates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50">
                <a:latin typeface="Verdana"/>
                <a:cs typeface="Verdana"/>
              </a:rPr>
              <a:t>various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functions,</a:t>
            </a:r>
            <a:r>
              <a:rPr dirty="0" sz="3750" spc="-75">
                <a:latin typeface="Verdana"/>
                <a:cs typeface="Verdana"/>
              </a:rPr>
              <a:t> </a:t>
            </a:r>
            <a:r>
              <a:rPr dirty="0" sz="3750" spc="-5">
                <a:latin typeface="Verdana"/>
                <a:cs typeface="Verdana"/>
              </a:rPr>
              <a:t>such </a:t>
            </a:r>
            <a:r>
              <a:rPr dirty="0" sz="3750" spc="-1305">
                <a:latin typeface="Verdana"/>
                <a:cs typeface="Verdana"/>
              </a:rPr>
              <a:t> </a:t>
            </a:r>
            <a:r>
              <a:rPr dirty="0" sz="3750" spc="-110">
                <a:latin typeface="Verdana"/>
                <a:cs typeface="Verdana"/>
              </a:rPr>
              <a:t>as </a:t>
            </a:r>
            <a:r>
              <a:rPr dirty="0" sz="3750" spc="-5">
                <a:latin typeface="Verdana"/>
                <a:cs typeface="Verdana"/>
              </a:rPr>
              <a:t>patient </a:t>
            </a:r>
            <a:r>
              <a:rPr dirty="0" sz="3750" spc="-130">
                <a:latin typeface="Verdana"/>
                <a:cs typeface="Verdana"/>
              </a:rPr>
              <a:t>management, </a:t>
            </a:r>
            <a:r>
              <a:rPr dirty="0" sz="3750" spc="-15">
                <a:latin typeface="Verdana"/>
                <a:cs typeface="Verdana"/>
              </a:rPr>
              <a:t>medical </a:t>
            </a:r>
            <a:r>
              <a:rPr dirty="0" sz="3750" spc="-35">
                <a:latin typeface="Verdana"/>
                <a:cs typeface="Verdana"/>
              </a:rPr>
              <a:t>records, </a:t>
            </a:r>
            <a:r>
              <a:rPr dirty="0" sz="3750" spc="-10">
                <a:latin typeface="Verdana"/>
                <a:cs typeface="Verdana"/>
              </a:rPr>
              <a:t>appointment </a:t>
            </a:r>
            <a:r>
              <a:rPr dirty="0" sz="3750" spc="-55">
                <a:latin typeface="Verdana"/>
                <a:cs typeface="Verdana"/>
              </a:rPr>
              <a:t>scheduling, </a:t>
            </a:r>
            <a:r>
              <a:rPr dirty="0" sz="3750" spc="-50">
                <a:latin typeface="Verdana"/>
                <a:cs typeface="Verdana"/>
              </a:rPr>
              <a:t> </a:t>
            </a:r>
            <a:r>
              <a:rPr dirty="0" sz="3750" spc="-60">
                <a:latin typeface="Verdana"/>
                <a:cs typeface="Verdana"/>
              </a:rPr>
              <a:t>billing,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and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inventory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30">
                <a:latin typeface="Verdana"/>
                <a:cs typeface="Verdana"/>
              </a:rPr>
              <a:t>management,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20">
                <a:latin typeface="Verdana"/>
                <a:cs typeface="Verdana"/>
              </a:rPr>
              <a:t>into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145">
                <a:latin typeface="Verdana"/>
                <a:cs typeface="Verdana"/>
              </a:rPr>
              <a:t>a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65">
                <a:latin typeface="Verdana"/>
                <a:cs typeface="Verdana"/>
              </a:rPr>
              <a:t>single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35">
                <a:latin typeface="Verdana"/>
                <a:cs typeface="Verdana"/>
              </a:rPr>
              <a:t>platform.</a:t>
            </a:r>
            <a:r>
              <a:rPr dirty="0" sz="3750" spc="-280">
                <a:latin typeface="Verdana"/>
                <a:cs typeface="Verdana"/>
              </a:rPr>
              <a:t> </a:t>
            </a:r>
            <a:r>
              <a:rPr dirty="0" sz="3750" spc="-70">
                <a:latin typeface="Verdana"/>
                <a:cs typeface="Verdana"/>
              </a:rPr>
              <a:t>The</a:t>
            </a:r>
            <a:r>
              <a:rPr dirty="0" sz="3750" spc="-275">
                <a:latin typeface="Verdana"/>
                <a:cs typeface="Verdana"/>
              </a:rPr>
              <a:t> </a:t>
            </a:r>
            <a:r>
              <a:rPr dirty="0" sz="3750" spc="-65">
                <a:latin typeface="Verdana"/>
                <a:cs typeface="Verdana"/>
              </a:rPr>
              <a:t>system </a:t>
            </a:r>
            <a:r>
              <a:rPr dirty="0" sz="3750" spc="-1310">
                <a:latin typeface="Verdana"/>
                <a:cs typeface="Verdana"/>
              </a:rPr>
              <a:t> </a:t>
            </a:r>
            <a:r>
              <a:rPr dirty="0" sz="3750" spc="10">
                <a:latin typeface="Verdana"/>
                <a:cs typeface="Verdana"/>
              </a:rPr>
              <a:t>should</a:t>
            </a:r>
            <a:r>
              <a:rPr dirty="0" sz="3750" spc="-145">
                <a:latin typeface="Verdana"/>
                <a:cs typeface="Verdana"/>
              </a:rPr>
              <a:t> </a:t>
            </a:r>
            <a:r>
              <a:rPr dirty="0" sz="3750" spc="-75">
                <a:latin typeface="Verdana"/>
                <a:cs typeface="Verdana"/>
              </a:rPr>
              <a:t>have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145">
                <a:latin typeface="Verdana"/>
                <a:cs typeface="Verdana"/>
              </a:rPr>
              <a:t>a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35">
                <a:latin typeface="Verdana"/>
                <a:cs typeface="Verdana"/>
              </a:rPr>
              <a:t>user-friendly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5">
                <a:latin typeface="Verdana"/>
                <a:cs typeface="Verdana"/>
              </a:rPr>
              <a:t>interface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and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15">
                <a:latin typeface="Verdana"/>
                <a:cs typeface="Verdana"/>
              </a:rPr>
              <a:t>advanced</a:t>
            </a:r>
            <a:r>
              <a:rPr dirty="0" sz="3750" spc="-145">
                <a:latin typeface="Verdana"/>
                <a:cs typeface="Verdana"/>
              </a:rPr>
              <a:t> </a:t>
            </a:r>
            <a:r>
              <a:rPr dirty="0" sz="3750" spc="-70">
                <a:latin typeface="Verdana"/>
                <a:cs typeface="Verdana"/>
              </a:rPr>
              <a:t>features,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5">
                <a:latin typeface="Verdana"/>
                <a:cs typeface="Verdana"/>
              </a:rPr>
              <a:t>such</a:t>
            </a:r>
            <a:r>
              <a:rPr dirty="0" sz="3750" spc="-140">
                <a:latin typeface="Verdana"/>
                <a:cs typeface="Verdana"/>
              </a:rPr>
              <a:t> </a:t>
            </a:r>
            <a:r>
              <a:rPr dirty="0" sz="3750" spc="-110">
                <a:latin typeface="Verdana"/>
                <a:cs typeface="Verdana"/>
              </a:rPr>
              <a:t>as </a:t>
            </a:r>
            <a:r>
              <a:rPr dirty="0" sz="3750" spc="-1305">
                <a:latin typeface="Verdana"/>
                <a:cs typeface="Verdana"/>
              </a:rPr>
              <a:t> </a:t>
            </a:r>
            <a:r>
              <a:rPr dirty="0" sz="3750" spc="-35">
                <a:latin typeface="Verdana"/>
                <a:cs typeface="Verdana"/>
              </a:rPr>
              <a:t>data</a:t>
            </a:r>
            <a:r>
              <a:rPr dirty="0" sz="3750" spc="-30">
                <a:latin typeface="Verdana"/>
                <a:cs typeface="Verdana"/>
              </a:rPr>
              <a:t> </a:t>
            </a:r>
            <a:r>
              <a:rPr dirty="0" sz="3750" spc="-60">
                <a:latin typeface="Verdana"/>
                <a:cs typeface="Verdana"/>
              </a:rPr>
              <a:t>analytics,</a:t>
            </a:r>
            <a:r>
              <a:rPr dirty="0" sz="3750" spc="-55">
                <a:latin typeface="Verdana"/>
                <a:cs typeface="Verdana"/>
              </a:rPr>
              <a:t> </a:t>
            </a:r>
            <a:r>
              <a:rPr dirty="0" sz="3750" spc="65">
                <a:latin typeface="Verdana"/>
                <a:cs typeface="Verdana"/>
              </a:rPr>
              <a:t>to</a:t>
            </a:r>
            <a:r>
              <a:rPr dirty="0" sz="3750" spc="70">
                <a:latin typeface="Verdana"/>
                <a:cs typeface="Verdana"/>
              </a:rPr>
              <a:t> </a:t>
            </a:r>
            <a:r>
              <a:rPr dirty="0" sz="3750" spc="-60">
                <a:latin typeface="Verdana"/>
                <a:cs typeface="Verdana"/>
              </a:rPr>
              <a:t>meet</a:t>
            </a:r>
            <a:r>
              <a:rPr dirty="0" sz="3750" spc="-5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the</a:t>
            </a:r>
            <a:r>
              <a:rPr dirty="0" sz="3750" spc="-5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needs</a:t>
            </a:r>
            <a:r>
              <a:rPr dirty="0" sz="3750" spc="-25">
                <a:latin typeface="Verdana"/>
                <a:cs typeface="Verdana"/>
              </a:rPr>
              <a:t> </a:t>
            </a:r>
            <a:r>
              <a:rPr dirty="0" sz="3750" spc="95">
                <a:latin typeface="Verdana"/>
                <a:cs typeface="Verdana"/>
              </a:rPr>
              <a:t>of</a:t>
            </a:r>
            <a:r>
              <a:rPr dirty="0" sz="3750" spc="100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healthcare</a:t>
            </a:r>
            <a:r>
              <a:rPr dirty="0" sz="3750" spc="-20">
                <a:latin typeface="Verdana"/>
                <a:cs typeface="Verdana"/>
              </a:rPr>
              <a:t> </a:t>
            </a:r>
            <a:r>
              <a:rPr dirty="0" sz="3750" spc="-85">
                <a:latin typeface="Verdana"/>
                <a:cs typeface="Verdana"/>
              </a:rPr>
              <a:t>organizations. </a:t>
            </a:r>
            <a:r>
              <a:rPr dirty="0" sz="3750" spc="-80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Additionally,</a:t>
            </a:r>
            <a:r>
              <a:rPr dirty="0" sz="3750" spc="-15">
                <a:latin typeface="Verdana"/>
                <a:cs typeface="Verdana"/>
              </a:rPr>
              <a:t> </a:t>
            </a:r>
            <a:r>
              <a:rPr dirty="0" sz="3750" spc="-10">
                <a:latin typeface="Verdana"/>
                <a:cs typeface="Verdana"/>
              </a:rPr>
              <a:t>the</a:t>
            </a:r>
            <a:r>
              <a:rPr dirty="0" sz="3750" spc="-5">
                <a:latin typeface="Verdana"/>
                <a:cs typeface="Verdana"/>
              </a:rPr>
              <a:t> </a:t>
            </a:r>
            <a:r>
              <a:rPr dirty="0" sz="3750" spc="15">
                <a:latin typeface="Verdana"/>
                <a:cs typeface="Verdana"/>
              </a:rPr>
              <a:t>HMS</a:t>
            </a:r>
            <a:r>
              <a:rPr dirty="0" sz="3750" spc="20">
                <a:latin typeface="Verdana"/>
                <a:cs typeface="Verdana"/>
              </a:rPr>
              <a:t> </a:t>
            </a:r>
            <a:r>
              <a:rPr dirty="0" sz="3750" spc="10">
                <a:latin typeface="Verdana"/>
                <a:cs typeface="Verdana"/>
              </a:rPr>
              <a:t>should</a:t>
            </a:r>
            <a:r>
              <a:rPr dirty="0" sz="3750" spc="15">
                <a:latin typeface="Verdana"/>
                <a:cs typeface="Verdana"/>
              </a:rPr>
              <a:t> be</a:t>
            </a:r>
            <a:r>
              <a:rPr dirty="0" sz="3750" spc="20">
                <a:latin typeface="Verdana"/>
                <a:cs typeface="Verdana"/>
              </a:rPr>
              <a:t> </a:t>
            </a:r>
            <a:r>
              <a:rPr dirty="0" sz="3750" spc="15">
                <a:latin typeface="Verdana"/>
                <a:cs typeface="Verdana"/>
              </a:rPr>
              <a:t>developed</a:t>
            </a:r>
            <a:r>
              <a:rPr dirty="0" sz="3750" spc="20">
                <a:latin typeface="Verdana"/>
                <a:cs typeface="Verdana"/>
              </a:rPr>
              <a:t> </a:t>
            </a:r>
            <a:r>
              <a:rPr dirty="0" sz="3750" spc="-90">
                <a:latin typeface="Verdana"/>
                <a:cs typeface="Verdana"/>
              </a:rPr>
              <a:t>using</a:t>
            </a:r>
            <a:r>
              <a:rPr dirty="0" sz="3750" spc="-85">
                <a:latin typeface="Verdana"/>
                <a:cs typeface="Verdana"/>
              </a:rPr>
              <a:t> </a:t>
            </a:r>
            <a:r>
              <a:rPr dirty="0" sz="3750" spc="-25">
                <a:latin typeface="Verdana"/>
                <a:cs typeface="Verdana"/>
              </a:rPr>
              <a:t>modern </a:t>
            </a:r>
            <a:r>
              <a:rPr dirty="0" sz="3750" spc="-20">
                <a:latin typeface="Verdana"/>
                <a:cs typeface="Verdana"/>
              </a:rPr>
              <a:t> </a:t>
            </a:r>
            <a:r>
              <a:rPr dirty="0" sz="3750" spc="-40">
                <a:latin typeface="Verdana"/>
                <a:cs typeface="Verdana"/>
              </a:rPr>
              <a:t>technologies,</a:t>
            </a:r>
            <a:r>
              <a:rPr dirty="0" sz="3750" spc="-300">
                <a:latin typeface="Verdana"/>
                <a:cs typeface="Verdana"/>
              </a:rPr>
              <a:t> </a:t>
            </a:r>
            <a:r>
              <a:rPr dirty="0" sz="3750" spc="-5">
                <a:latin typeface="Verdana"/>
                <a:cs typeface="Verdana"/>
              </a:rPr>
              <a:t>such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110">
                <a:latin typeface="Verdana"/>
                <a:cs typeface="Verdana"/>
              </a:rPr>
              <a:t>as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60">
                <a:latin typeface="Verdana"/>
                <a:cs typeface="Verdana"/>
              </a:rPr>
              <a:t>cloud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20">
                <a:latin typeface="Verdana"/>
                <a:cs typeface="Verdana"/>
              </a:rPr>
              <a:t>computing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and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40">
                <a:latin typeface="Verdana"/>
                <a:cs typeface="Verdana"/>
              </a:rPr>
              <a:t>database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-130">
                <a:latin typeface="Verdana"/>
                <a:cs typeface="Verdana"/>
              </a:rPr>
              <a:t>management,</a:t>
            </a:r>
            <a:r>
              <a:rPr dirty="0" sz="3750" spc="-295">
                <a:latin typeface="Verdana"/>
                <a:cs typeface="Verdana"/>
              </a:rPr>
              <a:t> </a:t>
            </a:r>
            <a:r>
              <a:rPr dirty="0" sz="3750" spc="65">
                <a:latin typeface="Verdana"/>
                <a:cs typeface="Verdana"/>
              </a:rPr>
              <a:t>to </a:t>
            </a:r>
            <a:r>
              <a:rPr dirty="0" sz="3750" spc="-1310">
                <a:latin typeface="Verdana"/>
                <a:cs typeface="Verdana"/>
              </a:rPr>
              <a:t> </a:t>
            </a:r>
            <a:r>
              <a:rPr dirty="0" sz="3750" spc="-55">
                <a:latin typeface="Verdana"/>
                <a:cs typeface="Verdana"/>
              </a:rPr>
              <a:t>ensure</a:t>
            </a:r>
            <a:r>
              <a:rPr dirty="0" sz="3750" spc="-395">
                <a:latin typeface="Verdana"/>
                <a:cs typeface="Verdana"/>
              </a:rPr>
              <a:t> </a:t>
            </a:r>
            <a:r>
              <a:rPr dirty="0" sz="3750" spc="-35">
                <a:latin typeface="Verdana"/>
                <a:cs typeface="Verdana"/>
              </a:rPr>
              <a:t>scalability,</a:t>
            </a:r>
            <a:r>
              <a:rPr dirty="0" sz="3750" spc="-395">
                <a:latin typeface="Verdana"/>
                <a:cs typeface="Verdana"/>
              </a:rPr>
              <a:t> </a:t>
            </a:r>
            <a:r>
              <a:rPr dirty="0" sz="3750" spc="-40">
                <a:latin typeface="Verdana"/>
                <a:cs typeface="Verdana"/>
              </a:rPr>
              <a:t>reliability,</a:t>
            </a:r>
            <a:r>
              <a:rPr dirty="0" sz="3750" spc="-395">
                <a:latin typeface="Verdana"/>
                <a:cs typeface="Verdana"/>
              </a:rPr>
              <a:t> </a:t>
            </a:r>
            <a:r>
              <a:rPr dirty="0" sz="3750" spc="-30">
                <a:latin typeface="Verdana"/>
                <a:cs typeface="Verdana"/>
              </a:rPr>
              <a:t>and</a:t>
            </a:r>
            <a:r>
              <a:rPr dirty="0" sz="3750" spc="-395">
                <a:latin typeface="Verdana"/>
                <a:cs typeface="Verdana"/>
              </a:rPr>
              <a:t> </a:t>
            </a:r>
            <a:r>
              <a:rPr dirty="0" sz="3750" spc="-55">
                <a:latin typeface="Verdana"/>
                <a:cs typeface="Verdana"/>
              </a:rPr>
              <a:t>security.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00269"/>
            <a:ext cx="827722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800" spc="35">
                <a:latin typeface="Tahoma"/>
                <a:cs typeface="Tahoma"/>
              </a:rPr>
              <a:t>Scope</a:t>
            </a:r>
            <a:r>
              <a:rPr dirty="0" sz="7800" spc="-475">
                <a:latin typeface="Tahoma"/>
                <a:cs typeface="Tahoma"/>
              </a:rPr>
              <a:t> </a:t>
            </a:r>
            <a:r>
              <a:rPr dirty="0" sz="7800" spc="55">
                <a:latin typeface="Tahoma"/>
                <a:cs typeface="Tahoma"/>
              </a:rPr>
              <a:t>of</a:t>
            </a:r>
            <a:r>
              <a:rPr dirty="0" sz="7800" spc="-480">
                <a:latin typeface="Tahoma"/>
                <a:cs typeface="Tahoma"/>
              </a:rPr>
              <a:t> </a:t>
            </a:r>
            <a:r>
              <a:rPr dirty="0" sz="7800" spc="-125">
                <a:latin typeface="Tahoma"/>
                <a:cs typeface="Tahoma"/>
              </a:rPr>
              <a:t>project:</a:t>
            </a:r>
            <a:endParaRPr sz="7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3378" y="7572515"/>
            <a:ext cx="1060767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8140" marR="5080" indent="-346075">
              <a:lnSpc>
                <a:spcPct val="116900"/>
              </a:lnSpc>
              <a:spcBef>
                <a:spcPts val="95"/>
              </a:spcBef>
              <a:tabLst>
                <a:tab pos="1779270" algn="l"/>
                <a:tab pos="3006090" algn="l"/>
                <a:tab pos="4846320" algn="l"/>
                <a:tab pos="5262245" algn="l"/>
                <a:tab pos="7652384" algn="l"/>
                <a:tab pos="7712075" algn="l"/>
                <a:tab pos="8684895" algn="l"/>
                <a:tab pos="10090150" algn="l"/>
              </a:tabLst>
            </a:pP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130">
                <a:latin typeface="Verdana"/>
                <a:cs typeface="Verdana"/>
              </a:rPr>
              <a:t>c</a:t>
            </a:r>
            <a:r>
              <a:rPr dirty="0" sz="3850" spc="-50">
                <a:latin typeface="Verdana"/>
                <a:cs typeface="Verdana"/>
              </a:rPr>
              <a:t>h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75">
                <a:latin typeface="Verdana"/>
                <a:cs typeface="Verdana"/>
              </a:rPr>
              <a:t>d</a:t>
            </a:r>
            <a:r>
              <a:rPr dirty="0" sz="3850" spc="-80">
                <a:latin typeface="Verdana"/>
                <a:cs typeface="Verdana"/>
              </a:rPr>
              <a:t>u</a:t>
            </a:r>
            <a:r>
              <a:rPr dirty="0" sz="3850" spc="65">
                <a:latin typeface="Verdana"/>
                <a:cs typeface="Verdana"/>
              </a:rPr>
              <a:t>l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-270">
                <a:latin typeface="Verdana"/>
                <a:cs typeface="Verdana"/>
              </a:rPr>
              <a:t>g</a:t>
            </a:r>
            <a:r>
              <a:rPr dirty="0" sz="3850">
                <a:latin typeface="Verdana"/>
                <a:cs typeface="Verdana"/>
              </a:rPr>
              <a:t>	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95">
                <a:latin typeface="Verdana"/>
                <a:cs typeface="Verdana"/>
              </a:rPr>
              <a:t>y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204">
                <a:latin typeface="Verdana"/>
                <a:cs typeface="Verdana"/>
              </a:rPr>
              <a:t>m</a:t>
            </a:r>
            <a:r>
              <a:rPr dirty="0" sz="3850" spc="-380">
                <a:latin typeface="Verdana"/>
                <a:cs typeface="Verdana"/>
              </a:rPr>
              <a:t>,</a:t>
            </a:r>
            <a:r>
              <a:rPr dirty="0" sz="3850">
                <a:latin typeface="Verdana"/>
                <a:cs typeface="Verdana"/>
              </a:rPr>
              <a:t>		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75">
                <a:latin typeface="Verdana"/>
                <a:cs typeface="Verdana"/>
              </a:rPr>
              <a:t>b</a:t>
            </a:r>
            <a:r>
              <a:rPr dirty="0" sz="3850" spc="65">
                <a:latin typeface="Verdana"/>
                <a:cs typeface="Verdana"/>
              </a:rPr>
              <a:t>l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-270">
                <a:latin typeface="Verdana"/>
                <a:cs typeface="Verdana"/>
              </a:rPr>
              <a:t>g</a:t>
            </a:r>
            <a:r>
              <a:rPr dirty="0" sz="3850">
                <a:latin typeface="Verdana"/>
                <a:cs typeface="Verdana"/>
              </a:rPr>
              <a:t>		</a:t>
            </a:r>
            <a:r>
              <a:rPr dirty="0" sz="3850" spc="75">
                <a:latin typeface="Verdana"/>
                <a:cs typeface="Verdana"/>
              </a:rPr>
              <a:t>p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85">
                <a:latin typeface="Verdana"/>
                <a:cs typeface="Verdana"/>
              </a:rPr>
              <a:t>s</a:t>
            </a:r>
            <a:r>
              <a:rPr dirty="0" sz="3850">
                <a:latin typeface="Verdana"/>
                <a:cs typeface="Verdana"/>
              </a:rPr>
              <a:t>	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35">
                <a:latin typeface="Verdana"/>
                <a:cs typeface="Verdana"/>
              </a:rPr>
              <a:t>o  </a:t>
            </a:r>
            <a:r>
              <a:rPr dirty="0" sz="3850" spc="-45">
                <a:latin typeface="Verdana"/>
                <a:cs typeface="Verdana"/>
              </a:rPr>
              <a:t>and	</a:t>
            </a:r>
            <a:r>
              <a:rPr dirty="0" sz="3850" spc="-40">
                <a:latin typeface="Verdana"/>
                <a:cs typeface="Verdana"/>
              </a:rPr>
              <a:t>healthcare	</a:t>
            </a:r>
            <a:r>
              <a:rPr dirty="0" sz="3850" spc="-20">
                <a:latin typeface="Verdana"/>
                <a:cs typeface="Verdana"/>
              </a:rPr>
              <a:t>providers	</a:t>
            </a:r>
            <a:r>
              <a:rPr dirty="0" sz="3850" spc="55">
                <a:latin typeface="Verdana"/>
                <a:cs typeface="Verdana"/>
              </a:rPr>
              <a:t>to	</a:t>
            </a:r>
            <a:r>
              <a:rPr dirty="0" sz="3850" spc="-160">
                <a:latin typeface="Verdana"/>
                <a:cs typeface="Verdana"/>
              </a:rPr>
              <a:t>manage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72174" y="7572515"/>
            <a:ext cx="119253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" marR="5080" indent="-45085">
              <a:lnSpc>
                <a:spcPct val="116900"/>
              </a:lnSpc>
              <a:spcBef>
                <a:spcPts val="95"/>
              </a:spcBef>
            </a:pPr>
            <a:r>
              <a:rPr dirty="0" sz="3850" spc="75">
                <a:latin typeface="Verdana"/>
                <a:cs typeface="Verdana"/>
              </a:rPr>
              <a:t>b</a:t>
            </a:r>
            <a:r>
              <a:rPr dirty="0" sz="3850" spc="45">
                <a:latin typeface="Verdana"/>
                <a:cs typeface="Verdana"/>
              </a:rPr>
              <a:t>oo</a:t>
            </a:r>
            <a:r>
              <a:rPr dirty="0" sz="3850" spc="-254">
                <a:latin typeface="Verdana"/>
                <a:cs typeface="Verdana"/>
              </a:rPr>
              <a:t>k  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50">
                <a:latin typeface="Verdana"/>
                <a:cs typeface="Verdana"/>
              </a:rPr>
              <a:t>h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40">
                <a:latin typeface="Verdana"/>
                <a:cs typeface="Verdana"/>
              </a:rPr>
              <a:t>r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013" y="7572515"/>
            <a:ext cx="3349625" cy="208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850" spc="-25">
                <a:latin typeface="Verdana"/>
                <a:cs typeface="Verdana"/>
              </a:rPr>
              <a:t>appointment </a:t>
            </a:r>
            <a:r>
              <a:rPr dirty="0" sz="3850" spc="-20">
                <a:latin typeface="Verdana"/>
                <a:cs typeface="Verdana"/>
              </a:rPr>
              <a:t> 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75">
                <a:latin typeface="Verdana"/>
                <a:cs typeface="Verdana"/>
              </a:rPr>
              <a:t>pp</a:t>
            </a:r>
            <a:r>
              <a:rPr dirty="0" sz="3850" spc="45">
                <a:latin typeface="Verdana"/>
                <a:cs typeface="Verdana"/>
              </a:rPr>
              <a:t>o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204">
                <a:latin typeface="Verdana"/>
                <a:cs typeface="Verdana"/>
              </a:rPr>
              <a:t>m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65">
                <a:latin typeface="Verdana"/>
                <a:cs typeface="Verdana"/>
              </a:rPr>
              <a:t>s  </a:t>
            </a:r>
            <a:r>
              <a:rPr dirty="0" sz="3850" spc="-60">
                <a:latin typeface="Verdana"/>
                <a:cs typeface="Verdana"/>
              </a:rPr>
              <a:t>schedules.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604" y="2086115"/>
            <a:ext cx="16173450" cy="551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74980" marR="5080" indent="-439420">
              <a:lnSpc>
                <a:spcPct val="116900"/>
              </a:lnSpc>
              <a:spcBef>
                <a:spcPts val="95"/>
              </a:spcBef>
              <a:buAutoNum type="arabicPeriod"/>
              <a:tabLst>
                <a:tab pos="475615" algn="l"/>
              </a:tabLst>
            </a:pPr>
            <a:r>
              <a:rPr dirty="0" sz="3850" spc="-5">
                <a:latin typeface="Verdana"/>
                <a:cs typeface="Verdana"/>
              </a:rPr>
              <a:t>Patient</a:t>
            </a:r>
            <a:r>
              <a:rPr dirty="0" sz="3850" spc="1345">
                <a:latin typeface="Verdana"/>
                <a:cs typeface="Verdana"/>
              </a:rPr>
              <a:t> </a:t>
            </a:r>
            <a:r>
              <a:rPr dirty="0" sz="3850" spc="-140">
                <a:latin typeface="Verdana"/>
                <a:cs typeface="Verdana"/>
              </a:rPr>
              <a:t>Management:</a:t>
            </a:r>
            <a:r>
              <a:rPr dirty="0" sz="3850" spc="-135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The</a:t>
            </a:r>
            <a:r>
              <a:rPr dirty="0" sz="3850" spc="-8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HMS</a:t>
            </a:r>
            <a:r>
              <a:rPr dirty="0" sz="3850" spc="134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should</a:t>
            </a:r>
            <a:r>
              <a:rPr dirty="0" sz="3850" spc="1345">
                <a:latin typeface="Verdana"/>
                <a:cs typeface="Verdana"/>
              </a:rPr>
              <a:t> </a:t>
            </a:r>
            <a:r>
              <a:rPr dirty="0" sz="3850" spc="-20">
                <a:latin typeface="Verdana"/>
                <a:cs typeface="Verdana"/>
              </a:rPr>
              <a:t>allow</a:t>
            </a:r>
            <a:r>
              <a:rPr dirty="0" sz="3850" spc="-15">
                <a:latin typeface="Verdana"/>
                <a:cs typeface="Verdana"/>
              </a:rPr>
              <a:t> </a:t>
            </a:r>
            <a:r>
              <a:rPr dirty="0" sz="3850" spc="-40">
                <a:latin typeface="Verdana"/>
                <a:cs typeface="Verdana"/>
              </a:rPr>
              <a:t>healthcare 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75">
                <a:latin typeface="Verdana"/>
                <a:cs typeface="Verdana"/>
              </a:rPr>
              <a:t>organizations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55">
                <a:latin typeface="Verdana"/>
                <a:cs typeface="Verdana"/>
              </a:rPr>
              <a:t>to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10">
                <a:latin typeface="Verdana"/>
                <a:cs typeface="Verdana"/>
              </a:rPr>
              <a:t>efficiently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manage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-20">
                <a:latin typeface="Verdana"/>
                <a:cs typeface="Verdana"/>
              </a:rPr>
              <a:t>patient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-60">
                <a:latin typeface="Verdana"/>
                <a:cs typeface="Verdana"/>
              </a:rPr>
              <a:t>information,</a:t>
            </a:r>
            <a:r>
              <a:rPr dirty="0" sz="3850" spc="-95">
                <a:latin typeface="Verdana"/>
                <a:cs typeface="Verdana"/>
              </a:rPr>
              <a:t> </a:t>
            </a:r>
            <a:r>
              <a:rPr dirty="0" sz="3850" spc="-25">
                <a:latin typeface="Verdana"/>
                <a:cs typeface="Verdana"/>
              </a:rPr>
              <a:t>including </a:t>
            </a:r>
            <a:r>
              <a:rPr dirty="0" sz="3850" spc="-1345">
                <a:latin typeface="Verdana"/>
                <a:cs typeface="Verdana"/>
              </a:rPr>
              <a:t> </a:t>
            </a:r>
            <a:r>
              <a:rPr dirty="0" sz="3850" spc="75">
                <a:latin typeface="Verdana"/>
                <a:cs typeface="Verdana"/>
              </a:rPr>
              <a:t>d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204">
                <a:latin typeface="Verdana"/>
                <a:cs typeface="Verdana"/>
              </a:rPr>
              <a:t>m</a:t>
            </a:r>
            <a:r>
              <a:rPr dirty="0" sz="3850" spc="45">
                <a:latin typeface="Verdana"/>
                <a:cs typeface="Verdana"/>
              </a:rPr>
              <a:t>o</a:t>
            </a:r>
            <a:r>
              <a:rPr dirty="0" sz="3850" spc="-275">
                <a:latin typeface="Verdana"/>
                <a:cs typeface="Verdana"/>
              </a:rPr>
              <a:t>g</a:t>
            </a:r>
            <a:r>
              <a:rPr dirty="0" sz="3850" spc="-45">
                <a:latin typeface="Verdana"/>
                <a:cs typeface="Verdana"/>
              </a:rPr>
              <a:t>r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75">
                <a:latin typeface="Verdana"/>
                <a:cs typeface="Verdana"/>
              </a:rPr>
              <a:t>p</a:t>
            </a:r>
            <a:r>
              <a:rPr dirty="0" sz="3850" spc="-50">
                <a:latin typeface="Verdana"/>
                <a:cs typeface="Verdana"/>
              </a:rPr>
              <a:t>h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130">
                <a:latin typeface="Verdana"/>
                <a:cs typeface="Verdana"/>
              </a:rPr>
              <a:t>c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380">
                <a:latin typeface="Verdana"/>
                <a:cs typeface="Verdana"/>
              </a:rPr>
              <a:t>,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204">
                <a:latin typeface="Verdana"/>
                <a:cs typeface="Verdana"/>
              </a:rPr>
              <a:t>m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75">
                <a:latin typeface="Verdana"/>
                <a:cs typeface="Verdana"/>
              </a:rPr>
              <a:t>d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130">
                <a:latin typeface="Verdana"/>
                <a:cs typeface="Verdana"/>
              </a:rPr>
              <a:t>c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70">
                <a:latin typeface="Verdana"/>
                <a:cs typeface="Verdana"/>
              </a:rPr>
              <a:t>l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h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45">
                <a:latin typeface="Verdana"/>
                <a:cs typeface="Verdana"/>
              </a:rPr>
              <a:t>o</a:t>
            </a:r>
            <a:r>
              <a:rPr dirty="0" sz="3850" spc="-45">
                <a:latin typeface="Verdana"/>
                <a:cs typeface="Verdana"/>
              </a:rPr>
              <a:t>r</a:t>
            </a:r>
            <a:r>
              <a:rPr dirty="0" sz="3850" spc="-95">
                <a:latin typeface="Verdana"/>
                <a:cs typeface="Verdana"/>
              </a:rPr>
              <a:t>y</a:t>
            </a:r>
            <a:r>
              <a:rPr dirty="0" sz="3850" spc="-380">
                <a:latin typeface="Verdana"/>
                <a:cs typeface="Verdana"/>
              </a:rPr>
              <a:t>,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80">
                <a:latin typeface="Verdana"/>
                <a:cs typeface="Verdana"/>
              </a:rPr>
              <a:t>d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80">
                <a:latin typeface="Verdana"/>
                <a:cs typeface="Verdana"/>
              </a:rPr>
              <a:t>u</a:t>
            </a:r>
            <a:r>
              <a:rPr dirty="0" sz="3850" spc="-45">
                <a:latin typeface="Verdana"/>
                <a:cs typeface="Verdana"/>
              </a:rPr>
              <a:t>r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130">
                <a:latin typeface="Verdana"/>
                <a:cs typeface="Verdana"/>
              </a:rPr>
              <a:t>c</a:t>
            </a:r>
            <a:r>
              <a:rPr dirty="0" sz="3850" spc="-80">
                <a:latin typeface="Verdana"/>
                <a:cs typeface="Verdana"/>
              </a:rPr>
              <a:t>e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75">
                <a:latin typeface="Verdana"/>
                <a:cs typeface="Verdana"/>
              </a:rPr>
              <a:t>d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-35">
                <a:latin typeface="Verdana"/>
                <a:cs typeface="Verdana"/>
              </a:rPr>
              <a:t>i</a:t>
            </a:r>
            <a:r>
              <a:rPr dirty="0" sz="3850" spc="65">
                <a:latin typeface="Verdana"/>
                <a:cs typeface="Verdana"/>
              </a:rPr>
              <a:t>l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385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  <a:p>
            <a:pPr algn="just" marL="474980" marR="8255" indent="-447675">
              <a:lnSpc>
                <a:spcPct val="116900"/>
              </a:lnSpc>
              <a:buAutoNum type="arabicPeriod"/>
              <a:tabLst>
                <a:tab pos="475615" algn="l"/>
              </a:tabLst>
            </a:pPr>
            <a:r>
              <a:rPr dirty="0" sz="3850" spc="35">
                <a:latin typeface="Verdana"/>
                <a:cs typeface="Verdana"/>
              </a:rPr>
              <a:t>Medical</a:t>
            </a:r>
            <a:r>
              <a:rPr dirty="0" sz="3850" spc="40">
                <a:latin typeface="Verdana"/>
                <a:cs typeface="Verdana"/>
              </a:rPr>
              <a:t> </a:t>
            </a:r>
            <a:r>
              <a:rPr dirty="0" sz="3850" spc="-15">
                <a:latin typeface="Verdana"/>
                <a:cs typeface="Verdana"/>
              </a:rPr>
              <a:t>Records</a:t>
            </a:r>
            <a:r>
              <a:rPr dirty="0" sz="3850" spc="-10">
                <a:latin typeface="Verdana"/>
                <a:cs typeface="Verdana"/>
              </a:rPr>
              <a:t> </a:t>
            </a:r>
            <a:r>
              <a:rPr dirty="0" sz="3850" spc="-140">
                <a:latin typeface="Verdana"/>
                <a:cs typeface="Verdana"/>
              </a:rPr>
              <a:t>Management:</a:t>
            </a:r>
            <a:r>
              <a:rPr dirty="0" sz="3850" spc="-135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The</a:t>
            </a:r>
            <a:r>
              <a:rPr dirty="0" sz="3850" spc="-80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system</a:t>
            </a:r>
            <a:r>
              <a:rPr dirty="0" sz="3850" spc="-8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should</a:t>
            </a:r>
            <a:r>
              <a:rPr dirty="0" sz="3850">
                <a:latin typeface="Verdana"/>
                <a:cs typeface="Verdana"/>
              </a:rPr>
              <a:t> </a:t>
            </a:r>
            <a:r>
              <a:rPr dirty="0" sz="3850" spc="-40">
                <a:latin typeface="Verdana"/>
                <a:cs typeface="Verdana"/>
              </a:rPr>
              <a:t>enable 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40">
                <a:latin typeface="Verdana"/>
                <a:cs typeface="Verdana"/>
              </a:rPr>
              <a:t>healthcare</a:t>
            </a:r>
            <a:r>
              <a:rPr dirty="0" sz="3850" spc="-35">
                <a:latin typeface="Verdana"/>
                <a:cs typeface="Verdana"/>
              </a:rPr>
              <a:t> </a:t>
            </a:r>
            <a:r>
              <a:rPr dirty="0" sz="3850" spc="-20">
                <a:latin typeface="Verdana"/>
                <a:cs typeface="Verdana"/>
              </a:rPr>
              <a:t>providers </a:t>
            </a:r>
            <a:r>
              <a:rPr dirty="0" sz="3850" spc="55">
                <a:latin typeface="Verdana"/>
                <a:cs typeface="Verdana"/>
              </a:rPr>
              <a:t>to </a:t>
            </a:r>
            <a:r>
              <a:rPr dirty="0" sz="3850" spc="-65">
                <a:latin typeface="Verdana"/>
                <a:cs typeface="Verdana"/>
              </a:rPr>
              <a:t>easily</a:t>
            </a:r>
            <a:r>
              <a:rPr dirty="0" sz="3850" spc="-60">
                <a:latin typeface="Verdana"/>
                <a:cs typeface="Verdana"/>
              </a:rPr>
              <a:t> </a:t>
            </a:r>
            <a:r>
              <a:rPr dirty="0" sz="3850" spc="-30">
                <a:latin typeface="Verdana"/>
                <a:cs typeface="Verdana"/>
              </a:rPr>
              <a:t>access</a:t>
            </a:r>
            <a:r>
              <a:rPr dirty="0" sz="3850" spc="-25">
                <a:latin typeface="Verdana"/>
                <a:cs typeface="Verdana"/>
              </a:rPr>
              <a:t> </a:t>
            </a:r>
            <a:r>
              <a:rPr dirty="0" sz="3850" spc="-45">
                <a:latin typeface="Verdana"/>
                <a:cs typeface="Verdana"/>
              </a:rPr>
              <a:t>and</a:t>
            </a:r>
            <a:r>
              <a:rPr dirty="0" sz="3850" spc="-40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manage</a:t>
            </a:r>
            <a:r>
              <a:rPr dirty="0" sz="3850" spc="-155">
                <a:latin typeface="Verdana"/>
                <a:cs typeface="Verdana"/>
              </a:rPr>
              <a:t> </a:t>
            </a:r>
            <a:r>
              <a:rPr dirty="0" sz="3850" spc="15">
                <a:latin typeface="Verdana"/>
                <a:cs typeface="Verdana"/>
              </a:rPr>
              <a:t>electronic </a:t>
            </a:r>
            <a:r>
              <a:rPr dirty="0" sz="3850" spc="20">
                <a:latin typeface="Verdana"/>
                <a:cs typeface="Verdana"/>
              </a:rPr>
              <a:t> </a:t>
            </a:r>
            <a:r>
              <a:rPr dirty="0" sz="3850" spc="-30">
                <a:latin typeface="Verdana"/>
                <a:cs typeface="Verdana"/>
              </a:rPr>
              <a:t>medical </a:t>
            </a:r>
            <a:r>
              <a:rPr dirty="0" sz="3850" spc="-50">
                <a:latin typeface="Verdana"/>
                <a:cs typeface="Verdana"/>
              </a:rPr>
              <a:t>records, </a:t>
            </a:r>
            <a:r>
              <a:rPr dirty="0" sz="3850" spc="-25">
                <a:latin typeface="Verdana"/>
                <a:cs typeface="Verdana"/>
              </a:rPr>
              <a:t>including </a:t>
            </a:r>
            <a:r>
              <a:rPr dirty="0" sz="3850" spc="-35">
                <a:latin typeface="Verdana"/>
                <a:cs typeface="Verdana"/>
              </a:rPr>
              <a:t>diagnostic </a:t>
            </a:r>
            <a:r>
              <a:rPr dirty="0" sz="3850" spc="-10">
                <a:latin typeface="Verdana"/>
                <a:cs typeface="Verdana"/>
              </a:rPr>
              <a:t>test </a:t>
            </a:r>
            <a:r>
              <a:rPr dirty="0" sz="3850" spc="-80">
                <a:latin typeface="Verdana"/>
                <a:cs typeface="Verdana"/>
              </a:rPr>
              <a:t>results, </a:t>
            </a:r>
            <a:r>
              <a:rPr dirty="0" sz="3850" spc="-35">
                <a:latin typeface="Verdana"/>
                <a:cs typeface="Verdana"/>
              </a:rPr>
              <a:t>prescriptions, </a:t>
            </a:r>
            <a:r>
              <a:rPr dirty="0" sz="3850" spc="-30">
                <a:latin typeface="Verdana"/>
                <a:cs typeface="Verdana"/>
              </a:rPr>
              <a:t> </a:t>
            </a:r>
            <a:r>
              <a:rPr dirty="0" sz="3850" spc="-170">
                <a:latin typeface="Verdana"/>
                <a:cs typeface="Verdana"/>
              </a:rPr>
              <a:t>a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80">
                <a:latin typeface="Verdana"/>
                <a:cs typeface="Verdana"/>
              </a:rPr>
              <a:t>d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75">
                <a:latin typeface="Verdana"/>
                <a:cs typeface="Verdana"/>
              </a:rPr>
              <a:t>p</a:t>
            </a:r>
            <a:r>
              <a:rPr dirty="0" sz="3850" spc="-45">
                <a:latin typeface="Verdana"/>
                <a:cs typeface="Verdana"/>
              </a:rPr>
              <a:t>r</a:t>
            </a:r>
            <a:r>
              <a:rPr dirty="0" sz="3850" spc="45">
                <a:latin typeface="Verdana"/>
                <a:cs typeface="Verdana"/>
              </a:rPr>
              <a:t>o</a:t>
            </a:r>
            <a:r>
              <a:rPr dirty="0" sz="3850" spc="-275">
                <a:latin typeface="Verdana"/>
                <a:cs typeface="Verdana"/>
              </a:rPr>
              <a:t>g</a:t>
            </a:r>
            <a:r>
              <a:rPr dirty="0" sz="3850" spc="-45">
                <a:latin typeface="Verdana"/>
                <a:cs typeface="Verdana"/>
              </a:rPr>
              <a:t>r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85">
                <a:latin typeface="Verdana"/>
                <a:cs typeface="Verdana"/>
              </a:rPr>
              <a:t>s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50">
                <a:latin typeface="Verdana"/>
                <a:cs typeface="Verdana"/>
              </a:rPr>
              <a:t>n</a:t>
            </a:r>
            <a:r>
              <a:rPr dirty="0" sz="3850" spc="45">
                <a:latin typeface="Verdana"/>
                <a:cs typeface="Verdana"/>
              </a:rPr>
              <a:t>o</a:t>
            </a:r>
            <a:r>
              <a:rPr dirty="0" sz="3850" spc="60">
                <a:latin typeface="Verdana"/>
                <a:cs typeface="Verdana"/>
              </a:rPr>
              <a:t>t</a:t>
            </a:r>
            <a:r>
              <a:rPr dirty="0" sz="3850" spc="-85">
                <a:latin typeface="Verdana"/>
                <a:cs typeface="Verdana"/>
              </a:rPr>
              <a:t>e</a:t>
            </a:r>
            <a:r>
              <a:rPr dirty="0" sz="3850" spc="-90">
                <a:latin typeface="Verdana"/>
                <a:cs typeface="Verdana"/>
              </a:rPr>
              <a:t>s</a:t>
            </a:r>
            <a:r>
              <a:rPr dirty="0" sz="3850" spc="-385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  <a:p>
            <a:pPr algn="just" marL="474980" indent="-46291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75615" algn="l"/>
              </a:tabLst>
            </a:pPr>
            <a:r>
              <a:rPr dirty="0" sz="3850" spc="-15">
                <a:latin typeface="Verdana"/>
                <a:cs typeface="Verdana"/>
              </a:rPr>
              <a:t>Appointment</a:t>
            </a:r>
            <a:r>
              <a:rPr dirty="0" sz="3850" spc="690">
                <a:latin typeface="Verdana"/>
                <a:cs typeface="Verdana"/>
              </a:rPr>
              <a:t> </a:t>
            </a:r>
            <a:r>
              <a:rPr dirty="0" sz="3850" spc="-120">
                <a:latin typeface="Verdana"/>
                <a:cs typeface="Verdana"/>
              </a:rPr>
              <a:t>Scheduling:</a:t>
            </a:r>
            <a:r>
              <a:rPr dirty="0" sz="3850" spc="695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The</a:t>
            </a:r>
            <a:r>
              <a:rPr dirty="0" sz="3850" spc="69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HMS</a:t>
            </a:r>
            <a:r>
              <a:rPr dirty="0" sz="3850" spc="69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should</a:t>
            </a:r>
            <a:r>
              <a:rPr dirty="0" sz="3850" spc="69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provide</a:t>
            </a:r>
            <a:r>
              <a:rPr dirty="0" sz="3850" spc="695">
                <a:latin typeface="Verdana"/>
                <a:cs typeface="Verdana"/>
              </a:rPr>
              <a:t> </a:t>
            </a:r>
            <a:r>
              <a:rPr dirty="0" sz="3850" spc="-105">
                <a:latin typeface="Verdana"/>
                <a:cs typeface="Verdana"/>
              </a:rPr>
              <a:t>an</a:t>
            </a:r>
            <a:r>
              <a:rPr dirty="0" sz="3850" spc="690">
                <a:latin typeface="Verdana"/>
                <a:cs typeface="Verdana"/>
              </a:rPr>
              <a:t> </a:t>
            </a:r>
            <a:r>
              <a:rPr dirty="0" sz="3850" spc="15">
                <a:latin typeface="Verdana"/>
                <a:cs typeface="Verdana"/>
              </a:rPr>
              <a:t>efficient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944" y="1123071"/>
            <a:ext cx="15414625" cy="825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6350">
              <a:lnSpc>
                <a:spcPct val="116900"/>
              </a:lnSpc>
              <a:spcBef>
                <a:spcPts val="90"/>
              </a:spcBef>
            </a:pPr>
            <a:r>
              <a:rPr dirty="0" sz="3850" spc="-25">
                <a:latin typeface="Verdana"/>
                <a:cs typeface="Verdana"/>
              </a:rPr>
              <a:t>Billing </a:t>
            </a:r>
            <a:r>
              <a:rPr dirty="0" sz="3850" spc="-30">
                <a:latin typeface="Verdana"/>
                <a:cs typeface="Verdana"/>
              </a:rPr>
              <a:t>and </a:t>
            </a:r>
            <a:r>
              <a:rPr dirty="0" sz="3850" spc="-35">
                <a:latin typeface="Verdana"/>
                <a:cs typeface="Verdana"/>
              </a:rPr>
              <a:t>Payment </a:t>
            </a:r>
            <a:r>
              <a:rPr dirty="0" sz="3850" spc="-125">
                <a:latin typeface="Verdana"/>
                <a:cs typeface="Verdana"/>
              </a:rPr>
              <a:t>Management: </a:t>
            </a:r>
            <a:r>
              <a:rPr dirty="0" sz="3850" spc="-70">
                <a:latin typeface="Verdana"/>
                <a:cs typeface="Verdana"/>
              </a:rPr>
              <a:t>The system </a:t>
            </a:r>
            <a:r>
              <a:rPr dirty="0" sz="3850" spc="10">
                <a:latin typeface="Verdana"/>
                <a:cs typeface="Verdana"/>
              </a:rPr>
              <a:t>should </a:t>
            </a:r>
            <a:r>
              <a:rPr dirty="0" sz="3850" spc="-80">
                <a:latin typeface="Verdana"/>
                <a:cs typeface="Verdana"/>
              </a:rPr>
              <a:t>have </a:t>
            </a:r>
            <a:r>
              <a:rPr dirty="0" sz="3850" spc="-90">
                <a:latin typeface="Verdana"/>
                <a:cs typeface="Verdana"/>
              </a:rPr>
              <a:t>an </a:t>
            </a:r>
            <a:r>
              <a:rPr dirty="0" sz="3850" spc="-85">
                <a:latin typeface="Verdana"/>
                <a:cs typeface="Verdana"/>
              </a:rPr>
              <a:t> </a:t>
            </a:r>
            <a:r>
              <a:rPr dirty="0" sz="3850" spc="-40">
                <a:latin typeface="Verdana"/>
                <a:cs typeface="Verdana"/>
              </a:rPr>
              <a:t>integrated </a:t>
            </a:r>
            <a:r>
              <a:rPr dirty="0" sz="3850" spc="-15">
                <a:latin typeface="Verdana"/>
                <a:cs typeface="Verdana"/>
              </a:rPr>
              <a:t>billing </a:t>
            </a:r>
            <a:r>
              <a:rPr dirty="0" sz="3850" spc="-30">
                <a:latin typeface="Verdana"/>
                <a:cs typeface="Verdana"/>
              </a:rPr>
              <a:t>and </a:t>
            </a:r>
            <a:r>
              <a:rPr dirty="0" sz="3850" spc="-50">
                <a:latin typeface="Verdana"/>
                <a:cs typeface="Verdana"/>
              </a:rPr>
              <a:t>payment </a:t>
            </a:r>
            <a:r>
              <a:rPr dirty="0" sz="3850" spc="-110">
                <a:latin typeface="Verdana"/>
                <a:cs typeface="Verdana"/>
              </a:rPr>
              <a:t>management </a:t>
            </a:r>
            <a:r>
              <a:rPr dirty="0" sz="3850" spc="-114">
                <a:latin typeface="Verdana"/>
                <a:cs typeface="Verdana"/>
              </a:rPr>
              <a:t>system, </a:t>
            </a:r>
            <a:r>
              <a:rPr dirty="0" sz="3850" spc="-10">
                <a:latin typeface="Verdana"/>
                <a:cs typeface="Verdana"/>
              </a:rPr>
              <a:t>which </a:t>
            </a:r>
            <a:r>
              <a:rPr dirty="0" sz="3850" spc="-15">
                <a:latin typeface="Verdana"/>
                <a:cs typeface="Verdana"/>
              </a:rPr>
              <a:t>can </a:t>
            </a:r>
            <a:r>
              <a:rPr dirty="0" sz="3850" spc="-1340">
                <a:latin typeface="Verdana"/>
                <a:cs typeface="Verdana"/>
              </a:rPr>
              <a:t> </a:t>
            </a:r>
            <a:r>
              <a:rPr dirty="0" sz="3850" spc="-20">
                <a:latin typeface="Verdana"/>
                <a:cs typeface="Verdana"/>
              </a:rPr>
              <a:t>handle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40">
                <a:latin typeface="Verdana"/>
                <a:cs typeface="Verdana"/>
              </a:rPr>
              <a:t>insurance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claims,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75">
                <a:latin typeface="Verdana"/>
                <a:cs typeface="Verdana"/>
              </a:rPr>
              <a:t>co-payments,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30">
                <a:latin typeface="Verdana"/>
                <a:cs typeface="Verdana"/>
              </a:rPr>
              <a:t>and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patient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60">
                <a:latin typeface="Verdana"/>
                <a:cs typeface="Verdana"/>
              </a:rPr>
              <a:t>billing.</a:t>
            </a:r>
            <a:endParaRPr sz="3850">
              <a:latin typeface="Verdana"/>
              <a:cs typeface="Verdana"/>
            </a:endParaRPr>
          </a:p>
          <a:p>
            <a:pPr algn="just" marL="12700" marR="7620">
              <a:lnSpc>
                <a:spcPct val="116900"/>
              </a:lnSpc>
            </a:pPr>
            <a:r>
              <a:rPr dirty="0" sz="3850" spc="-70">
                <a:latin typeface="Verdana"/>
                <a:cs typeface="Verdana"/>
              </a:rPr>
              <a:t>Inventory </a:t>
            </a:r>
            <a:r>
              <a:rPr dirty="0" sz="3850" spc="-125">
                <a:latin typeface="Verdana"/>
                <a:cs typeface="Verdana"/>
              </a:rPr>
              <a:t>Management:</a:t>
            </a:r>
            <a:r>
              <a:rPr dirty="0" sz="3850" spc="-120">
                <a:latin typeface="Verdana"/>
                <a:cs typeface="Verdana"/>
              </a:rPr>
              <a:t> </a:t>
            </a:r>
            <a:r>
              <a:rPr dirty="0" sz="3850" spc="-70">
                <a:latin typeface="Verdana"/>
                <a:cs typeface="Verdana"/>
              </a:rPr>
              <a:t>The </a:t>
            </a:r>
            <a:r>
              <a:rPr dirty="0" sz="3850" spc="10">
                <a:latin typeface="Verdana"/>
                <a:cs typeface="Verdana"/>
              </a:rPr>
              <a:t>HMS should </a:t>
            </a:r>
            <a:r>
              <a:rPr dirty="0" sz="3850" spc="-80">
                <a:latin typeface="Verdana"/>
                <a:cs typeface="Verdana"/>
              </a:rPr>
              <a:t>have</a:t>
            </a:r>
            <a:r>
              <a:rPr dirty="0" sz="3850" spc="-75">
                <a:latin typeface="Verdana"/>
                <a:cs typeface="Verdana"/>
              </a:rPr>
              <a:t> </a:t>
            </a:r>
            <a:r>
              <a:rPr dirty="0" sz="3850" spc="-90">
                <a:latin typeface="Verdana"/>
                <a:cs typeface="Verdana"/>
              </a:rPr>
              <a:t>an</a:t>
            </a:r>
            <a:r>
              <a:rPr dirty="0" sz="3850" spc="-85">
                <a:latin typeface="Verdana"/>
                <a:cs typeface="Verdana"/>
              </a:rPr>
              <a:t> </a:t>
            </a:r>
            <a:r>
              <a:rPr dirty="0" sz="3850" spc="-25">
                <a:latin typeface="Verdana"/>
                <a:cs typeface="Verdana"/>
              </a:rPr>
              <a:t>inventory </a:t>
            </a:r>
            <a:r>
              <a:rPr dirty="0" sz="3850" spc="-20">
                <a:latin typeface="Verdana"/>
                <a:cs typeface="Verdana"/>
              </a:rPr>
              <a:t> </a:t>
            </a:r>
            <a:r>
              <a:rPr dirty="0" sz="3850" spc="-110">
                <a:latin typeface="Verdana"/>
                <a:cs typeface="Verdana"/>
              </a:rPr>
              <a:t>management</a:t>
            </a:r>
            <a:r>
              <a:rPr dirty="0" sz="3850" spc="-105">
                <a:latin typeface="Verdana"/>
                <a:cs typeface="Verdana"/>
              </a:rPr>
              <a:t> </a:t>
            </a:r>
            <a:r>
              <a:rPr dirty="0" sz="3850" spc="-114">
                <a:latin typeface="Verdana"/>
                <a:cs typeface="Verdana"/>
              </a:rPr>
              <a:t>system,</a:t>
            </a:r>
            <a:r>
              <a:rPr dirty="0" sz="3850" spc="-11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which</a:t>
            </a:r>
            <a:r>
              <a:rPr dirty="0" sz="3850" spc="-5">
                <a:latin typeface="Verdana"/>
                <a:cs typeface="Verdana"/>
              </a:rPr>
              <a:t> </a:t>
            </a:r>
            <a:r>
              <a:rPr dirty="0" sz="3850" spc="-15">
                <a:latin typeface="Verdana"/>
                <a:cs typeface="Verdana"/>
              </a:rPr>
              <a:t>can</a:t>
            </a:r>
            <a:r>
              <a:rPr dirty="0" sz="3850" spc="-10">
                <a:latin typeface="Verdana"/>
                <a:cs typeface="Verdana"/>
              </a:rPr>
              <a:t> </a:t>
            </a:r>
            <a:r>
              <a:rPr dirty="0" sz="3850" spc="-60">
                <a:latin typeface="Verdana"/>
                <a:cs typeface="Verdana"/>
              </a:rPr>
              <a:t>track</a:t>
            </a:r>
            <a:r>
              <a:rPr dirty="0" sz="3850" spc="-55">
                <a:latin typeface="Verdana"/>
                <a:cs typeface="Verdana"/>
              </a:rPr>
              <a:t> </a:t>
            </a:r>
            <a:r>
              <a:rPr dirty="0" sz="3850" spc="-30">
                <a:latin typeface="Verdana"/>
                <a:cs typeface="Verdana"/>
              </a:rPr>
              <a:t>and</a:t>
            </a:r>
            <a:r>
              <a:rPr dirty="0" sz="3850" spc="-25">
                <a:latin typeface="Verdana"/>
                <a:cs typeface="Verdana"/>
              </a:rPr>
              <a:t> </a:t>
            </a:r>
            <a:r>
              <a:rPr dirty="0" sz="3850" spc="-145">
                <a:latin typeface="Verdana"/>
                <a:cs typeface="Verdana"/>
              </a:rPr>
              <a:t>manage</a:t>
            </a:r>
            <a:r>
              <a:rPr dirty="0" sz="3850" spc="-140">
                <a:latin typeface="Verdana"/>
                <a:cs typeface="Verdana"/>
              </a:rPr>
              <a:t> </a:t>
            </a:r>
            <a:r>
              <a:rPr dirty="0" sz="3850" spc="-15">
                <a:latin typeface="Verdana"/>
                <a:cs typeface="Verdana"/>
              </a:rPr>
              <a:t>medical </a:t>
            </a:r>
            <a:r>
              <a:rPr dirty="0" sz="3850" spc="-1340">
                <a:latin typeface="Verdana"/>
                <a:cs typeface="Verdana"/>
              </a:rPr>
              <a:t> </a:t>
            </a:r>
            <a:r>
              <a:rPr dirty="0" sz="3850" spc="-80">
                <a:latin typeface="Verdana"/>
                <a:cs typeface="Verdana"/>
              </a:rPr>
              <a:t>s</a:t>
            </a:r>
            <a:r>
              <a:rPr dirty="0" sz="3850" spc="-65">
                <a:latin typeface="Verdana"/>
                <a:cs typeface="Verdana"/>
              </a:rPr>
              <a:t>u</a:t>
            </a:r>
            <a:r>
              <a:rPr dirty="0" sz="3850" spc="90">
                <a:latin typeface="Verdana"/>
                <a:cs typeface="Verdana"/>
              </a:rPr>
              <a:t>pp</a:t>
            </a:r>
            <a:r>
              <a:rPr dirty="0" sz="3850" spc="75">
                <a:latin typeface="Verdana"/>
                <a:cs typeface="Verdana"/>
              </a:rPr>
              <a:t>l</a:t>
            </a:r>
            <a:r>
              <a:rPr dirty="0" sz="3850" spc="-25">
                <a:latin typeface="Verdana"/>
                <a:cs typeface="Verdana"/>
              </a:rPr>
              <a:t>i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-80">
                <a:latin typeface="Verdana"/>
                <a:cs typeface="Verdana"/>
              </a:rPr>
              <a:t>s</a:t>
            </a:r>
            <a:r>
              <a:rPr dirty="0" sz="3850" spc="-375">
                <a:latin typeface="Verdana"/>
                <a:cs typeface="Verdana"/>
              </a:rPr>
              <a:t>,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95">
                <a:latin typeface="Verdana"/>
                <a:cs typeface="Verdana"/>
              </a:rPr>
              <a:t>q</a:t>
            </a:r>
            <a:r>
              <a:rPr dirty="0" sz="3850" spc="-65">
                <a:latin typeface="Verdana"/>
                <a:cs typeface="Verdana"/>
              </a:rPr>
              <a:t>u</a:t>
            </a:r>
            <a:r>
              <a:rPr dirty="0" sz="3850" spc="-25">
                <a:latin typeface="Verdana"/>
                <a:cs typeface="Verdana"/>
              </a:rPr>
              <a:t>i</a:t>
            </a:r>
            <a:r>
              <a:rPr dirty="0" sz="3850" spc="90">
                <a:latin typeface="Verdana"/>
                <a:cs typeface="Verdana"/>
              </a:rPr>
              <a:t>p</a:t>
            </a:r>
            <a:r>
              <a:rPr dirty="0" sz="3850" spc="-185">
                <a:latin typeface="Verdana"/>
                <a:cs typeface="Verdana"/>
              </a:rPr>
              <a:t>m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-35">
                <a:latin typeface="Verdana"/>
                <a:cs typeface="Verdana"/>
              </a:rPr>
              <a:t>n</a:t>
            </a:r>
            <a:r>
              <a:rPr dirty="0" sz="3850" spc="70">
                <a:latin typeface="Verdana"/>
                <a:cs typeface="Verdana"/>
              </a:rPr>
              <a:t>t</a:t>
            </a:r>
            <a:r>
              <a:rPr dirty="0" sz="3850" spc="-375">
                <a:latin typeface="Verdana"/>
                <a:cs typeface="Verdana"/>
              </a:rPr>
              <a:t>,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155">
                <a:latin typeface="Verdana"/>
                <a:cs typeface="Verdana"/>
              </a:rPr>
              <a:t>a</a:t>
            </a:r>
            <a:r>
              <a:rPr dirty="0" sz="3850" spc="-35">
                <a:latin typeface="Verdana"/>
                <a:cs typeface="Verdana"/>
              </a:rPr>
              <a:t>n</a:t>
            </a:r>
            <a:r>
              <a:rPr dirty="0" sz="3850" spc="100">
                <a:latin typeface="Verdana"/>
                <a:cs typeface="Verdana"/>
              </a:rPr>
              <a:t>d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95">
                <a:latin typeface="Verdana"/>
                <a:cs typeface="Verdana"/>
              </a:rPr>
              <a:t>d</a:t>
            </a:r>
            <a:r>
              <a:rPr dirty="0" sz="3850" spc="-35">
                <a:latin typeface="Verdana"/>
                <a:cs typeface="Verdana"/>
              </a:rPr>
              <a:t>r</a:t>
            </a:r>
            <a:r>
              <a:rPr dirty="0" sz="3850" spc="-65">
                <a:latin typeface="Verdana"/>
                <a:cs typeface="Verdana"/>
              </a:rPr>
              <a:t>u</a:t>
            </a:r>
            <a:r>
              <a:rPr dirty="0" sz="3850" spc="-260">
                <a:latin typeface="Verdana"/>
                <a:cs typeface="Verdana"/>
              </a:rPr>
              <a:t>g</a:t>
            </a:r>
            <a:r>
              <a:rPr dirty="0" sz="3850" spc="-80">
                <a:latin typeface="Verdana"/>
                <a:cs typeface="Verdana"/>
              </a:rPr>
              <a:t>s</a:t>
            </a:r>
            <a:r>
              <a:rPr dirty="0" sz="3850" spc="-380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  <a:p>
            <a:pPr algn="just" marL="12700" marR="6350">
              <a:lnSpc>
                <a:spcPct val="116900"/>
              </a:lnSpc>
            </a:pPr>
            <a:r>
              <a:rPr dirty="0" sz="3850" spc="-65">
                <a:latin typeface="Verdana"/>
                <a:cs typeface="Verdana"/>
              </a:rPr>
              <a:t>Data</a:t>
            </a:r>
            <a:r>
              <a:rPr dirty="0" sz="3850" spc="-60">
                <a:latin typeface="Verdana"/>
                <a:cs typeface="Verdana"/>
              </a:rPr>
              <a:t> </a:t>
            </a:r>
            <a:r>
              <a:rPr dirty="0" sz="3850" spc="-85">
                <a:latin typeface="Verdana"/>
                <a:cs typeface="Verdana"/>
              </a:rPr>
              <a:t>Analytics:</a:t>
            </a:r>
            <a:r>
              <a:rPr dirty="0" sz="3850" spc="-80">
                <a:latin typeface="Verdana"/>
                <a:cs typeface="Verdana"/>
              </a:rPr>
              <a:t> </a:t>
            </a:r>
            <a:r>
              <a:rPr dirty="0" sz="3850" spc="-70">
                <a:latin typeface="Verdana"/>
                <a:cs typeface="Verdana"/>
              </a:rPr>
              <a:t>The</a:t>
            </a:r>
            <a:r>
              <a:rPr dirty="0" sz="3850" spc="-65">
                <a:latin typeface="Verdana"/>
                <a:cs typeface="Verdana"/>
              </a:rPr>
              <a:t> </a:t>
            </a:r>
            <a:r>
              <a:rPr dirty="0" sz="3850" spc="-70">
                <a:latin typeface="Verdana"/>
                <a:cs typeface="Verdana"/>
              </a:rPr>
              <a:t>system</a:t>
            </a:r>
            <a:r>
              <a:rPr dirty="0" sz="3850" spc="-65">
                <a:latin typeface="Verdana"/>
                <a:cs typeface="Verdana"/>
              </a:rPr>
              <a:t> </a:t>
            </a:r>
            <a:r>
              <a:rPr dirty="0" sz="3850" spc="10">
                <a:latin typeface="Verdana"/>
                <a:cs typeface="Verdana"/>
              </a:rPr>
              <a:t>should</a:t>
            </a:r>
            <a:r>
              <a:rPr dirty="0" sz="3850" spc="15">
                <a:latin typeface="Verdana"/>
                <a:cs typeface="Verdana"/>
              </a:rPr>
              <a:t> </a:t>
            </a:r>
            <a:r>
              <a:rPr dirty="0" sz="3850" spc="5">
                <a:latin typeface="Verdana"/>
                <a:cs typeface="Verdana"/>
              </a:rPr>
              <a:t>provide</a:t>
            </a:r>
            <a:r>
              <a:rPr dirty="0" sz="3850" spc="10">
                <a:latin typeface="Verdana"/>
                <a:cs typeface="Verdana"/>
              </a:rPr>
              <a:t> </a:t>
            </a:r>
            <a:r>
              <a:rPr dirty="0" sz="3850" spc="-75">
                <a:latin typeface="Verdana"/>
                <a:cs typeface="Verdana"/>
              </a:rPr>
              <a:t>real-time</a:t>
            </a:r>
            <a:r>
              <a:rPr dirty="0" sz="3850" spc="-70">
                <a:latin typeface="Verdana"/>
                <a:cs typeface="Verdana"/>
              </a:rPr>
              <a:t> </a:t>
            </a:r>
            <a:r>
              <a:rPr dirty="0" sz="3850" spc="-35">
                <a:latin typeface="Verdana"/>
                <a:cs typeface="Verdana"/>
              </a:rPr>
              <a:t>data </a:t>
            </a:r>
            <a:r>
              <a:rPr dirty="0" sz="3850" spc="-30">
                <a:latin typeface="Verdana"/>
                <a:cs typeface="Verdana"/>
              </a:rPr>
              <a:t> </a:t>
            </a:r>
            <a:r>
              <a:rPr dirty="0" sz="3850" spc="-25">
                <a:latin typeface="Verdana"/>
                <a:cs typeface="Verdana"/>
              </a:rPr>
              <a:t>analytics </a:t>
            </a:r>
            <a:r>
              <a:rPr dirty="0" sz="3850" spc="-30">
                <a:latin typeface="Verdana"/>
                <a:cs typeface="Verdana"/>
              </a:rPr>
              <a:t>and </a:t>
            </a:r>
            <a:r>
              <a:rPr dirty="0" sz="3850" spc="-60">
                <a:latin typeface="Verdana"/>
                <a:cs typeface="Verdana"/>
              </a:rPr>
              <a:t>reporting, </a:t>
            </a:r>
            <a:r>
              <a:rPr dirty="0" sz="3850" spc="-50">
                <a:latin typeface="Verdana"/>
                <a:cs typeface="Verdana"/>
              </a:rPr>
              <a:t>enabling </a:t>
            </a:r>
            <a:r>
              <a:rPr dirty="0" sz="3850" spc="-25">
                <a:latin typeface="Verdana"/>
                <a:cs typeface="Verdana"/>
              </a:rPr>
              <a:t>healthcare </a:t>
            </a:r>
            <a:r>
              <a:rPr dirty="0" sz="3850" spc="-65">
                <a:latin typeface="Verdana"/>
                <a:cs typeface="Verdana"/>
              </a:rPr>
              <a:t>organizations </a:t>
            </a:r>
            <a:r>
              <a:rPr dirty="0" sz="3850" spc="65">
                <a:latin typeface="Verdana"/>
                <a:cs typeface="Verdana"/>
              </a:rPr>
              <a:t>to </a:t>
            </a:r>
            <a:r>
              <a:rPr dirty="0" sz="3850" spc="70">
                <a:latin typeface="Verdana"/>
                <a:cs typeface="Verdana"/>
              </a:rPr>
              <a:t> </a:t>
            </a:r>
            <a:r>
              <a:rPr dirty="0" sz="3850" spc="-185">
                <a:latin typeface="Verdana"/>
                <a:cs typeface="Verdana"/>
              </a:rPr>
              <a:t>m</a:t>
            </a:r>
            <a:r>
              <a:rPr dirty="0" sz="3850" spc="-155">
                <a:latin typeface="Verdana"/>
                <a:cs typeface="Verdana"/>
              </a:rPr>
              <a:t>a</a:t>
            </a:r>
            <a:r>
              <a:rPr dirty="0" sz="3850" spc="-340">
                <a:latin typeface="Verdana"/>
                <a:cs typeface="Verdana"/>
              </a:rPr>
              <a:t>k</a:t>
            </a:r>
            <a:r>
              <a:rPr dirty="0" sz="3850" spc="-65">
                <a:latin typeface="Verdana"/>
                <a:cs typeface="Verdana"/>
              </a:rPr>
              <a:t>e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25">
                <a:latin typeface="Verdana"/>
                <a:cs typeface="Verdana"/>
              </a:rPr>
              <a:t>i</a:t>
            </a:r>
            <a:r>
              <a:rPr dirty="0" sz="3850" spc="-35">
                <a:latin typeface="Verdana"/>
                <a:cs typeface="Verdana"/>
              </a:rPr>
              <a:t>n</a:t>
            </a:r>
            <a:r>
              <a:rPr dirty="0" sz="3850" spc="130">
                <a:latin typeface="Verdana"/>
                <a:cs typeface="Verdana"/>
              </a:rPr>
              <a:t>f</a:t>
            </a:r>
            <a:r>
              <a:rPr dirty="0" sz="3850" spc="60">
                <a:latin typeface="Verdana"/>
                <a:cs typeface="Verdana"/>
              </a:rPr>
              <a:t>o</a:t>
            </a:r>
            <a:r>
              <a:rPr dirty="0" sz="3850" spc="-35">
                <a:latin typeface="Verdana"/>
                <a:cs typeface="Verdana"/>
              </a:rPr>
              <a:t>r</a:t>
            </a:r>
            <a:r>
              <a:rPr dirty="0" sz="3850" spc="-185">
                <a:latin typeface="Verdana"/>
                <a:cs typeface="Verdana"/>
              </a:rPr>
              <a:t>m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100">
                <a:latin typeface="Verdana"/>
                <a:cs typeface="Verdana"/>
              </a:rPr>
              <a:t>d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95">
                <a:latin typeface="Verdana"/>
                <a:cs typeface="Verdana"/>
              </a:rPr>
              <a:t>d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145">
                <a:latin typeface="Verdana"/>
                <a:cs typeface="Verdana"/>
              </a:rPr>
              <a:t>c</a:t>
            </a:r>
            <a:r>
              <a:rPr dirty="0" sz="3850" spc="-25">
                <a:latin typeface="Verdana"/>
                <a:cs typeface="Verdana"/>
              </a:rPr>
              <a:t>i</a:t>
            </a:r>
            <a:r>
              <a:rPr dirty="0" sz="3850" spc="-80">
                <a:latin typeface="Verdana"/>
                <a:cs typeface="Verdana"/>
              </a:rPr>
              <a:t>s</a:t>
            </a:r>
            <a:r>
              <a:rPr dirty="0" sz="3850" spc="-25">
                <a:latin typeface="Verdana"/>
                <a:cs typeface="Verdana"/>
              </a:rPr>
              <a:t>i</a:t>
            </a:r>
            <a:r>
              <a:rPr dirty="0" sz="3850" spc="60">
                <a:latin typeface="Verdana"/>
                <a:cs typeface="Verdana"/>
              </a:rPr>
              <a:t>o</a:t>
            </a:r>
            <a:r>
              <a:rPr dirty="0" sz="3850" spc="-35">
                <a:latin typeface="Verdana"/>
                <a:cs typeface="Verdana"/>
              </a:rPr>
              <a:t>n</a:t>
            </a:r>
            <a:r>
              <a:rPr dirty="0" sz="3850" spc="-75">
                <a:latin typeface="Verdana"/>
                <a:cs typeface="Verdana"/>
              </a:rPr>
              <a:t>s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90">
                <a:latin typeface="Verdana"/>
                <a:cs typeface="Verdana"/>
              </a:rPr>
              <a:t>b</a:t>
            </a:r>
            <a:r>
              <a:rPr dirty="0" sz="3850" spc="-155">
                <a:latin typeface="Verdana"/>
                <a:cs typeface="Verdana"/>
              </a:rPr>
              <a:t>a</a:t>
            </a:r>
            <a:r>
              <a:rPr dirty="0" sz="3850" spc="-80">
                <a:latin typeface="Verdana"/>
                <a:cs typeface="Verdana"/>
              </a:rPr>
              <a:t>s</a:t>
            </a:r>
            <a:r>
              <a:rPr dirty="0" sz="3850" spc="-70">
                <a:latin typeface="Verdana"/>
                <a:cs typeface="Verdana"/>
              </a:rPr>
              <a:t>e</a:t>
            </a:r>
            <a:r>
              <a:rPr dirty="0" sz="3850" spc="100">
                <a:latin typeface="Verdana"/>
                <a:cs typeface="Verdana"/>
              </a:rPr>
              <a:t>d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60">
                <a:latin typeface="Verdana"/>
                <a:cs typeface="Verdana"/>
              </a:rPr>
              <a:t>o</a:t>
            </a:r>
            <a:r>
              <a:rPr dirty="0" sz="3850" spc="-30">
                <a:latin typeface="Verdana"/>
                <a:cs typeface="Verdana"/>
              </a:rPr>
              <a:t>n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95">
                <a:latin typeface="Verdana"/>
                <a:cs typeface="Verdana"/>
              </a:rPr>
              <a:t>d</a:t>
            </a:r>
            <a:r>
              <a:rPr dirty="0" sz="3850" spc="-155">
                <a:latin typeface="Verdana"/>
                <a:cs typeface="Verdana"/>
              </a:rPr>
              <a:t>a</a:t>
            </a:r>
            <a:r>
              <a:rPr dirty="0" sz="3850" spc="70">
                <a:latin typeface="Verdana"/>
                <a:cs typeface="Verdana"/>
              </a:rPr>
              <a:t>t</a:t>
            </a:r>
            <a:r>
              <a:rPr dirty="0" sz="3850" spc="-155">
                <a:latin typeface="Verdana"/>
                <a:cs typeface="Verdana"/>
              </a:rPr>
              <a:t>a</a:t>
            </a:r>
            <a:r>
              <a:rPr dirty="0" sz="3850" spc="-380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  <a:p>
            <a:pPr algn="just" marL="12700" marR="5080">
              <a:lnSpc>
                <a:spcPct val="116900"/>
              </a:lnSpc>
            </a:pPr>
            <a:r>
              <a:rPr dirty="0" sz="3850" spc="-40">
                <a:latin typeface="Verdana"/>
                <a:cs typeface="Verdana"/>
              </a:rPr>
              <a:t>Security </a:t>
            </a:r>
            <a:r>
              <a:rPr dirty="0" sz="3850" spc="-30">
                <a:latin typeface="Verdana"/>
                <a:cs typeface="Verdana"/>
              </a:rPr>
              <a:t>and </a:t>
            </a:r>
            <a:r>
              <a:rPr dirty="0" sz="3850" spc="-95">
                <a:latin typeface="Verdana"/>
                <a:cs typeface="Verdana"/>
              </a:rPr>
              <a:t>Privacy: </a:t>
            </a:r>
            <a:r>
              <a:rPr dirty="0" sz="3850" spc="-70">
                <a:latin typeface="Verdana"/>
                <a:cs typeface="Verdana"/>
              </a:rPr>
              <a:t>The </a:t>
            </a:r>
            <a:r>
              <a:rPr dirty="0" sz="3850" spc="10">
                <a:latin typeface="Verdana"/>
                <a:cs typeface="Verdana"/>
              </a:rPr>
              <a:t>HMS should </a:t>
            </a:r>
            <a:r>
              <a:rPr dirty="0" sz="3850" spc="-60">
                <a:latin typeface="Verdana"/>
                <a:cs typeface="Verdana"/>
              </a:rPr>
              <a:t>ensure </a:t>
            </a:r>
            <a:r>
              <a:rPr dirty="0" sz="3850" spc="-10">
                <a:latin typeface="Verdana"/>
                <a:cs typeface="Verdana"/>
              </a:rPr>
              <a:t>the </a:t>
            </a:r>
            <a:r>
              <a:rPr dirty="0" sz="3850" spc="-15">
                <a:latin typeface="Verdana"/>
                <a:cs typeface="Verdana"/>
              </a:rPr>
              <a:t>security </a:t>
            </a:r>
            <a:r>
              <a:rPr dirty="0" sz="3850" spc="-30">
                <a:latin typeface="Verdana"/>
                <a:cs typeface="Verdana"/>
              </a:rPr>
              <a:t>and </a:t>
            </a:r>
            <a:r>
              <a:rPr dirty="0" sz="3850" spc="-25">
                <a:latin typeface="Verdana"/>
                <a:cs typeface="Verdana"/>
              </a:rPr>
              <a:t> </a:t>
            </a:r>
            <a:r>
              <a:rPr dirty="0" sz="3850" spc="-15">
                <a:latin typeface="Verdana"/>
                <a:cs typeface="Verdana"/>
              </a:rPr>
              <a:t>privacy </a:t>
            </a:r>
            <a:r>
              <a:rPr dirty="0" sz="3850" spc="95">
                <a:latin typeface="Verdana"/>
                <a:cs typeface="Verdana"/>
              </a:rPr>
              <a:t>of </a:t>
            </a:r>
            <a:r>
              <a:rPr dirty="0" sz="3850" spc="-5">
                <a:latin typeface="Verdana"/>
                <a:cs typeface="Verdana"/>
              </a:rPr>
              <a:t>patient </a:t>
            </a:r>
            <a:r>
              <a:rPr dirty="0" sz="3850" spc="-45">
                <a:latin typeface="Verdana"/>
                <a:cs typeface="Verdana"/>
              </a:rPr>
              <a:t>information, </a:t>
            </a:r>
            <a:r>
              <a:rPr dirty="0" sz="3850" spc="-30">
                <a:latin typeface="Verdana"/>
                <a:cs typeface="Verdana"/>
              </a:rPr>
              <a:t>in </a:t>
            </a:r>
            <a:r>
              <a:rPr dirty="0" sz="3850" spc="5">
                <a:latin typeface="Verdana"/>
                <a:cs typeface="Verdana"/>
              </a:rPr>
              <a:t>compliance </a:t>
            </a:r>
            <a:r>
              <a:rPr dirty="0" sz="3850" spc="-25">
                <a:latin typeface="Verdana"/>
                <a:cs typeface="Verdana"/>
              </a:rPr>
              <a:t>with </a:t>
            </a:r>
            <a:r>
              <a:rPr dirty="0" sz="3850" spc="-45">
                <a:latin typeface="Verdana"/>
                <a:cs typeface="Verdana"/>
              </a:rPr>
              <a:t>regulations </a:t>
            </a:r>
            <a:r>
              <a:rPr dirty="0" sz="3850" spc="-40">
                <a:latin typeface="Verdana"/>
                <a:cs typeface="Verdana"/>
              </a:rPr>
              <a:t> </a:t>
            </a:r>
            <a:r>
              <a:rPr dirty="0" sz="3850" spc="-5">
                <a:latin typeface="Verdana"/>
                <a:cs typeface="Verdana"/>
              </a:rPr>
              <a:t>such</a:t>
            </a:r>
            <a:r>
              <a:rPr dirty="0" sz="3850" spc="-409">
                <a:latin typeface="Verdana"/>
                <a:cs typeface="Verdana"/>
              </a:rPr>
              <a:t> </a:t>
            </a:r>
            <a:r>
              <a:rPr dirty="0" sz="3850" spc="-114">
                <a:latin typeface="Verdana"/>
                <a:cs typeface="Verdana"/>
              </a:rPr>
              <a:t>as</a:t>
            </a:r>
            <a:r>
              <a:rPr dirty="0" sz="3850" spc="-405">
                <a:latin typeface="Verdana"/>
                <a:cs typeface="Verdana"/>
              </a:rPr>
              <a:t> </a:t>
            </a:r>
            <a:r>
              <a:rPr dirty="0" sz="3850" spc="-110">
                <a:latin typeface="Verdana"/>
                <a:cs typeface="Verdana"/>
              </a:rPr>
              <a:t>HIPAA.</a:t>
            </a:r>
            <a:endParaRPr sz="3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1244804"/>
            <a:ext cx="180974" cy="180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6077" y="904654"/>
            <a:ext cx="15394305" cy="21399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0"/>
              </a:spcBef>
            </a:pPr>
            <a:r>
              <a:rPr dirty="0" sz="3950" spc="-35" b="0">
                <a:latin typeface="Verdana"/>
                <a:cs typeface="Verdana"/>
              </a:rPr>
              <a:t>User</a:t>
            </a:r>
            <a:r>
              <a:rPr dirty="0" sz="3950" spc="-30" b="0">
                <a:latin typeface="Verdana"/>
                <a:cs typeface="Verdana"/>
              </a:rPr>
              <a:t> </a:t>
            </a:r>
            <a:r>
              <a:rPr dirty="0" sz="3950" spc="-125" b="0">
                <a:latin typeface="Verdana"/>
                <a:cs typeface="Verdana"/>
              </a:rPr>
              <a:t>Management:</a:t>
            </a:r>
            <a:r>
              <a:rPr dirty="0" sz="3950" spc="-120" b="0">
                <a:latin typeface="Verdana"/>
                <a:cs typeface="Verdana"/>
              </a:rPr>
              <a:t> </a:t>
            </a:r>
            <a:r>
              <a:rPr dirty="0" sz="3950" spc="-70" b="0">
                <a:latin typeface="Verdana"/>
                <a:cs typeface="Verdana"/>
              </a:rPr>
              <a:t>The</a:t>
            </a:r>
            <a:r>
              <a:rPr dirty="0" sz="3950" spc="-65" b="0">
                <a:latin typeface="Verdana"/>
                <a:cs typeface="Verdana"/>
              </a:rPr>
              <a:t> </a:t>
            </a:r>
            <a:r>
              <a:rPr dirty="0" sz="3950" spc="-70" b="0">
                <a:latin typeface="Verdana"/>
                <a:cs typeface="Verdana"/>
              </a:rPr>
              <a:t>system</a:t>
            </a:r>
            <a:r>
              <a:rPr dirty="0" sz="3950" spc="-65" b="0">
                <a:latin typeface="Verdana"/>
                <a:cs typeface="Verdana"/>
              </a:rPr>
              <a:t> </a:t>
            </a:r>
            <a:r>
              <a:rPr dirty="0" sz="3950" spc="10" b="0">
                <a:latin typeface="Verdana"/>
                <a:cs typeface="Verdana"/>
              </a:rPr>
              <a:t>should</a:t>
            </a:r>
            <a:r>
              <a:rPr dirty="0" sz="3950" spc="15" b="0">
                <a:latin typeface="Verdana"/>
                <a:cs typeface="Verdana"/>
              </a:rPr>
              <a:t> </a:t>
            </a:r>
            <a:r>
              <a:rPr dirty="0" sz="3950" spc="-80" b="0">
                <a:latin typeface="Verdana"/>
                <a:cs typeface="Verdana"/>
              </a:rPr>
              <a:t>have</a:t>
            </a:r>
            <a:r>
              <a:rPr dirty="0" sz="3950" spc="1230" b="0">
                <a:latin typeface="Verdana"/>
                <a:cs typeface="Verdana"/>
              </a:rPr>
              <a:t> </a:t>
            </a:r>
            <a:r>
              <a:rPr dirty="0" sz="3950" spc="-155" b="0">
                <a:latin typeface="Verdana"/>
                <a:cs typeface="Verdana"/>
              </a:rPr>
              <a:t>a</a:t>
            </a:r>
            <a:r>
              <a:rPr dirty="0" sz="3950" spc="1080" b="0">
                <a:latin typeface="Verdana"/>
                <a:cs typeface="Verdana"/>
              </a:rPr>
              <a:t> </a:t>
            </a:r>
            <a:r>
              <a:rPr dirty="0" sz="3950" spc="-60" b="0">
                <a:latin typeface="Verdana"/>
                <a:cs typeface="Verdana"/>
              </a:rPr>
              <a:t>user </a:t>
            </a:r>
            <a:r>
              <a:rPr dirty="0" sz="3950" spc="-55" b="0">
                <a:latin typeface="Verdana"/>
                <a:cs typeface="Verdana"/>
              </a:rPr>
              <a:t> </a:t>
            </a:r>
            <a:r>
              <a:rPr dirty="0" sz="3950" spc="-110" b="0">
                <a:latin typeface="Verdana"/>
                <a:cs typeface="Verdana"/>
              </a:rPr>
              <a:t>management </a:t>
            </a:r>
            <a:r>
              <a:rPr dirty="0" sz="3950" spc="-114" b="0">
                <a:latin typeface="Verdana"/>
                <a:cs typeface="Verdana"/>
              </a:rPr>
              <a:t>system, </a:t>
            </a:r>
            <a:r>
              <a:rPr dirty="0" sz="3950" spc="-10" b="0">
                <a:latin typeface="Verdana"/>
                <a:cs typeface="Verdana"/>
              </a:rPr>
              <a:t>which can </a:t>
            </a:r>
            <a:r>
              <a:rPr dirty="0" sz="3950" spc="-145" b="0">
                <a:latin typeface="Verdana"/>
                <a:cs typeface="Verdana"/>
              </a:rPr>
              <a:t>manage </a:t>
            </a:r>
            <a:r>
              <a:rPr dirty="0" sz="3950" spc="-60" b="0">
                <a:latin typeface="Verdana"/>
                <a:cs typeface="Verdana"/>
              </a:rPr>
              <a:t>user </a:t>
            </a:r>
            <a:r>
              <a:rPr dirty="0" sz="3950" spc="-10" b="0">
                <a:latin typeface="Verdana"/>
                <a:cs typeface="Verdana"/>
              </a:rPr>
              <a:t>access </a:t>
            </a:r>
            <a:r>
              <a:rPr dirty="0" sz="3950" spc="70" b="0">
                <a:latin typeface="Verdana"/>
                <a:cs typeface="Verdana"/>
              </a:rPr>
              <a:t>to </a:t>
            </a:r>
            <a:r>
              <a:rPr dirty="0" sz="3950" spc="-10" b="0">
                <a:latin typeface="Verdana"/>
                <a:cs typeface="Verdana"/>
              </a:rPr>
              <a:t>the </a:t>
            </a:r>
            <a:r>
              <a:rPr dirty="0" sz="3950" spc="-5" b="0">
                <a:latin typeface="Verdana"/>
                <a:cs typeface="Verdana"/>
              </a:rPr>
              <a:t> </a:t>
            </a:r>
            <a:r>
              <a:rPr dirty="0" sz="3950" spc="-75" b="0">
                <a:latin typeface="Verdana"/>
                <a:cs typeface="Verdana"/>
              </a:rPr>
              <a:t>s</a:t>
            </a:r>
            <a:r>
              <a:rPr dirty="0" sz="3950" spc="-80" b="0">
                <a:latin typeface="Verdana"/>
                <a:cs typeface="Verdana"/>
              </a:rPr>
              <a:t>y</a:t>
            </a:r>
            <a:r>
              <a:rPr dirty="0" sz="3950" spc="-75" b="0">
                <a:latin typeface="Verdana"/>
                <a:cs typeface="Verdana"/>
              </a:rPr>
              <a:t>s</a:t>
            </a:r>
            <a:r>
              <a:rPr dirty="0" sz="3950" spc="75" b="0">
                <a:latin typeface="Verdana"/>
                <a:cs typeface="Verdana"/>
              </a:rPr>
              <a:t>t</a:t>
            </a:r>
            <a:r>
              <a:rPr dirty="0" sz="3950" spc="-70" b="0">
                <a:latin typeface="Verdana"/>
                <a:cs typeface="Verdana"/>
              </a:rPr>
              <a:t>e</a:t>
            </a:r>
            <a:r>
              <a:rPr dirty="0" sz="3950" spc="-190" b="0">
                <a:latin typeface="Verdana"/>
                <a:cs typeface="Verdana"/>
              </a:rPr>
              <a:t>m</a:t>
            </a:r>
            <a:r>
              <a:rPr dirty="0" sz="3950" spc="-415" b="0">
                <a:latin typeface="Verdana"/>
                <a:cs typeface="Verdana"/>
              </a:rPr>
              <a:t> </a:t>
            </a:r>
            <a:r>
              <a:rPr dirty="0" sz="3950" spc="95" b="0">
                <a:latin typeface="Verdana"/>
                <a:cs typeface="Verdana"/>
              </a:rPr>
              <a:t>b</a:t>
            </a:r>
            <a:r>
              <a:rPr dirty="0" sz="3950" spc="-155" b="0">
                <a:latin typeface="Verdana"/>
                <a:cs typeface="Verdana"/>
              </a:rPr>
              <a:t>a</a:t>
            </a:r>
            <a:r>
              <a:rPr dirty="0" sz="3950" spc="-75" b="0">
                <a:latin typeface="Verdana"/>
                <a:cs typeface="Verdana"/>
              </a:rPr>
              <a:t>s</a:t>
            </a:r>
            <a:r>
              <a:rPr dirty="0" sz="3950" spc="-70" b="0">
                <a:latin typeface="Verdana"/>
                <a:cs typeface="Verdana"/>
              </a:rPr>
              <a:t>e</a:t>
            </a:r>
            <a:r>
              <a:rPr dirty="0" sz="3950" spc="100" b="0">
                <a:latin typeface="Verdana"/>
                <a:cs typeface="Verdana"/>
              </a:rPr>
              <a:t>d</a:t>
            </a:r>
            <a:r>
              <a:rPr dirty="0" sz="3950" spc="560" b="0">
                <a:latin typeface="Verdana"/>
                <a:cs typeface="Verdana"/>
              </a:rPr>
              <a:t> </a:t>
            </a:r>
            <a:r>
              <a:rPr dirty="0" sz="3950" spc="-30" b="0">
                <a:latin typeface="Verdana"/>
                <a:cs typeface="Verdana"/>
              </a:rPr>
              <a:t>r</a:t>
            </a:r>
            <a:r>
              <a:rPr dirty="0" sz="3950" spc="60" b="0">
                <a:latin typeface="Verdana"/>
                <a:cs typeface="Verdana"/>
              </a:rPr>
              <a:t>o</a:t>
            </a:r>
            <a:r>
              <a:rPr dirty="0" sz="3950" spc="80" b="0">
                <a:latin typeface="Verdana"/>
                <a:cs typeface="Verdana"/>
              </a:rPr>
              <a:t>l</a:t>
            </a:r>
            <a:r>
              <a:rPr dirty="0" sz="3950" spc="-70" b="0">
                <a:latin typeface="Verdana"/>
                <a:cs typeface="Verdana"/>
              </a:rPr>
              <a:t>e</a:t>
            </a:r>
            <a:r>
              <a:rPr dirty="0" sz="3950" spc="-75" b="0">
                <a:latin typeface="Verdana"/>
                <a:cs typeface="Verdana"/>
              </a:rPr>
              <a:t>s</a:t>
            </a:r>
            <a:r>
              <a:rPr dirty="0" sz="3950" spc="-415" b="0">
                <a:latin typeface="Verdana"/>
                <a:cs typeface="Verdana"/>
              </a:rPr>
              <a:t> </a:t>
            </a:r>
            <a:r>
              <a:rPr dirty="0" sz="3950" spc="-155" b="0">
                <a:latin typeface="Verdana"/>
                <a:cs typeface="Verdana"/>
              </a:rPr>
              <a:t>a</a:t>
            </a:r>
            <a:r>
              <a:rPr dirty="0" sz="3950" spc="-30" b="0">
                <a:latin typeface="Verdana"/>
                <a:cs typeface="Verdana"/>
              </a:rPr>
              <a:t>n</a:t>
            </a:r>
            <a:r>
              <a:rPr dirty="0" sz="3950" spc="100" b="0">
                <a:latin typeface="Verdana"/>
                <a:cs typeface="Verdana"/>
              </a:rPr>
              <a:t>d</a:t>
            </a:r>
            <a:r>
              <a:rPr dirty="0" sz="3950" spc="-415" b="0">
                <a:latin typeface="Verdana"/>
                <a:cs typeface="Verdana"/>
              </a:rPr>
              <a:t> </a:t>
            </a:r>
            <a:r>
              <a:rPr dirty="0" sz="3950" spc="95" b="0">
                <a:latin typeface="Verdana"/>
                <a:cs typeface="Verdana"/>
              </a:rPr>
              <a:t>p</a:t>
            </a:r>
            <a:r>
              <a:rPr dirty="0" sz="3950" spc="-70" b="0">
                <a:latin typeface="Verdana"/>
                <a:cs typeface="Verdana"/>
              </a:rPr>
              <a:t>e</a:t>
            </a:r>
            <a:r>
              <a:rPr dirty="0" sz="3950" spc="-30" b="0">
                <a:latin typeface="Verdana"/>
                <a:cs typeface="Verdana"/>
              </a:rPr>
              <a:t>r</a:t>
            </a:r>
            <a:r>
              <a:rPr dirty="0" sz="3950" spc="-190" b="0">
                <a:latin typeface="Verdana"/>
                <a:cs typeface="Verdana"/>
              </a:rPr>
              <a:t>m</a:t>
            </a:r>
            <a:r>
              <a:rPr dirty="0" sz="3950" spc="-25" b="0">
                <a:latin typeface="Verdana"/>
                <a:cs typeface="Verdana"/>
              </a:rPr>
              <a:t>i</a:t>
            </a:r>
            <a:r>
              <a:rPr dirty="0" sz="3950" spc="-75" b="0">
                <a:latin typeface="Verdana"/>
                <a:cs typeface="Verdana"/>
              </a:rPr>
              <a:t>ss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Stuti Jain</dc:creator>
  <cp:keywords>DAFaAK-YQe0,BAESDNwvCoc</cp:keywords>
  <dc:title>Hospital Management System</dc:title>
  <dcterms:created xsi:type="dcterms:W3CDTF">2023-02-08T17:42:49Z</dcterms:created>
  <dcterms:modified xsi:type="dcterms:W3CDTF">2023-02-08T17:42:49Z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2023-02-08T00:00:00Z</vt:filetime>
  </property>
  <property fmtid="{D5CDD505-2E9C-101B-9397-08002B2CF9AE}" pid="3" name="Creator">
    <vt:lpwstr>Canva</vt:lpwstr>
  </property>
  <property fmtid="{D5CDD505-2E9C-101B-9397-08002B2CF9AE}" pid="4" name="LastSaved">
    <vt:filetime>2023-02-08T00:00:00Z</vt:filetime>
  </property>
</Properties>
</file>