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65" r:id="rId3"/>
    <p:sldId id="257" r:id="rId4"/>
    <p:sldId id="266" r:id="rId5"/>
    <p:sldId id="267" r:id="rId6"/>
    <p:sldId id="268" r:id="rId7"/>
    <p:sldId id="270" r:id="rId8"/>
    <p:sldId id="271" r:id="rId9"/>
    <p:sldId id="272" r:id="rId10"/>
    <p:sldId id="273" r:id="rId11"/>
    <p:sldId id="274" r:id="rId12"/>
    <p:sldId id="276" r:id="rId13"/>
    <p:sldId id="277" r:id="rId14"/>
    <p:sldId id="278" r:id="rId15"/>
    <p:sldId id="279" r:id="rId16"/>
    <p:sldId id="280" r:id="rId17"/>
    <p:sldId id="281" r:id="rId18"/>
    <p:sldId id="283" r:id="rId19"/>
    <p:sldId id="284" r:id="rId20"/>
    <p:sldId id="286" r:id="rId21"/>
    <p:sldId id="287" r:id="rId22"/>
    <p:sldId id="290" r:id="rId23"/>
    <p:sldId id="292" r:id="rId24"/>
    <p:sldId id="293" r:id="rId25"/>
    <p:sldId id="297" r:id="rId26"/>
    <p:sldId id="294" r:id="rId27"/>
    <p:sldId id="295" r:id="rId28"/>
    <p:sldId id="298" r:id="rId29"/>
  </p:sldIdLst>
  <p:sldSz cx="9144000" cy="5143500" type="screen16x9"/>
  <p:notesSz cx="6858000" cy="9144000"/>
  <p:embeddedFontLst>
    <p:embeddedFont>
      <p:font typeface="Overpas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2" d="100"/>
          <a:sy n="122" d="100"/>
        </p:scale>
        <p:origin x="326"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tutibhatt/AML-Domain-Oriented-Case-Study/blob/main/Data%2BDictionary-%2BTelecom%2BChurn%2BCase%2BStudy.xlsx" TargetMode="External"/><Relationship Id="rId2" Type="http://schemas.openxmlformats.org/officeDocument/2006/relationships/hyperlink" Target="https://drive.google.com/file/d/1SWnADIda31mVFevFcfkGtcgBHTKKI94J/vie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15040" y="1737263"/>
            <a:ext cx="5212270" cy="905729"/>
          </a:xfrm>
          <a:prstGeom prst="rect">
            <a:avLst/>
          </a:prstGeom>
          <a:noFill/>
          <a:ln>
            <a:noFill/>
          </a:ln>
        </p:spPr>
        <p:txBody>
          <a:bodyPr spcFirstLastPara="1" wrap="square" lIns="91425" tIns="91425" rIns="91425" bIns="91425" anchor="b" anchorCtr="0">
            <a:normAutofit fontScale="90000"/>
          </a:bodyPr>
          <a:lstStyle/>
          <a:p>
            <a:r>
              <a:rPr lang="en-IN" sz="3200" b="1" i="0" dirty="0">
                <a:solidFill>
                  <a:srgbClr val="1A202C"/>
                </a:solidFill>
                <a:effectLst/>
                <a:latin typeface="circular"/>
              </a:rPr>
              <a:t>Domain Oriented Case Study</a:t>
            </a:r>
            <a:br>
              <a:rPr lang="en-IN" b="1" i="0" dirty="0">
                <a:solidFill>
                  <a:srgbClr val="1A202C"/>
                </a:solidFill>
                <a:effectLst/>
                <a:latin typeface="circular"/>
              </a:rPr>
            </a:br>
            <a:r>
              <a:rPr lang="en-IN" sz="1800" b="1" i="0" dirty="0">
                <a:solidFill>
                  <a:srgbClr val="1A202C"/>
                </a:solidFill>
                <a:effectLst/>
                <a:latin typeface="circular"/>
              </a:rPr>
              <a:t>(Telecom Churn Case Study)</a:t>
            </a:r>
          </a:p>
        </p:txBody>
      </p:sp>
      <p:sp>
        <p:nvSpPr>
          <p:cNvPr id="55" name="Google Shape;55;p13"/>
          <p:cNvSpPr txBox="1">
            <a:spLocks noGrp="1"/>
          </p:cNvSpPr>
          <p:nvPr>
            <p:ph type="subTitle" idx="1"/>
          </p:nvPr>
        </p:nvSpPr>
        <p:spPr>
          <a:xfrm>
            <a:off x="6803610" y="65762"/>
            <a:ext cx="2302811"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1800" dirty="0"/>
              <a:t>upGrad</a:t>
            </a:r>
            <a:endParaRPr sz="1800" dirty="0"/>
          </a:p>
        </p:txBody>
      </p:sp>
      <p:sp>
        <p:nvSpPr>
          <p:cNvPr id="2" name="Google Shape;55;p13">
            <a:extLst>
              <a:ext uri="{FF2B5EF4-FFF2-40B4-BE49-F238E27FC236}">
                <a16:creationId xmlns:a16="http://schemas.microsoft.com/office/drawing/2014/main" id="{9F08EE95-61D3-7219-355A-A6A8F3F87D8E}"/>
              </a:ext>
            </a:extLst>
          </p:cNvPr>
          <p:cNvSpPr txBox="1">
            <a:spLocks/>
          </p:cNvSpPr>
          <p:nvPr/>
        </p:nvSpPr>
        <p:spPr>
          <a:xfrm>
            <a:off x="3471389" y="4203041"/>
            <a:ext cx="5635032"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IN" sz="1400" dirty="0"/>
              <a:t>Team Members </a:t>
            </a:r>
            <a:r>
              <a:rPr lang="en-IN" sz="1050" kern="1200" dirty="0">
                <a:latin typeface="+mn-lt"/>
                <a:ea typeface="+mn-ea"/>
                <a:cs typeface="+mn-cs"/>
              </a:rPr>
              <a:t>(DS-C54) </a:t>
            </a:r>
            <a:r>
              <a:rPr lang="en-IN" sz="1400" dirty="0"/>
              <a:t>:   </a:t>
            </a:r>
            <a:r>
              <a:rPr lang="en-IN" sz="1400" dirty="0" err="1"/>
              <a:t>Umal</a:t>
            </a:r>
            <a:r>
              <a:rPr lang="en-IN" sz="1400" dirty="0"/>
              <a:t> Kumar </a:t>
            </a:r>
            <a:r>
              <a:rPr lang="en-IN" sz="1400" dirty="0" err="1"/>
              <a:t>Bhole</a:t>
            </a:r>
            <a:endParaRPr lang="en-IN" sz="1400" dirty="0"/>
          </a:p>
          <a:p>
            <a:pPr marL="0" indent="0" algn="l"/>
            <a:r>
              <a:rPr lang="en-IN" sz="1400" dirty="0"/>
              <a:t>               		     Stuti Bhatt</a:t>
            </a:r>
          </a:p>
          <a:p>
            <a:pPr marL="0" indent="0" algn="l"/>
            <a:r>
              <a:rPr lang="en-IN" sz="1400" dirty="0"/>
              <a:t>		     </a:t>
            </a:r>
            <a:r>
              <a:rPr lang="en-IN" sz="1400" dirty="0" err="1"/>
              <a:t>Vedurla</a:t>
            </a:r>
            <a:r>
              <a:rPr lang="en-IN" sz="1400" dirty="0"/>
              <a:t> V S N Anjani </a:t>
            </a:r>
            <a:r>
              <a:rPr lang="en-IN" sz="1400" dirty="0" err="1"/>
              <a:t>Suchithra</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2FC4-BB8F-1ED4-5BEB-E60DEC5A869E}"/>
              </a:ext>
            </a:extLst>
          </p:cNvPr>
          <p:cNvSpPr>
            <a:spLocks noGrp="1"/>
          </p:cNvSpPr>
          <p:nvPr>
            <p:ph type="title"/>
          </p:nvPr>
        </p:nvSpPr>
        <p:spPr/>
        <p:txBody>
          <a:bodyPr>
            <a:noAutofit/>
          </a:bodyPr>
          <a:lstStyle/>
          <a:p>
            <a:r>
              <a:rPr lang="en-IN" sz="2400" i="0" u="none" strike="noStrike" dirty="0">
                <a:solidFill>
                  <a:srgbClr val="1F2328"/>
                </a:solidFill>
                <a:effectLst/>
                <a:latin typeface="circular"/>
              </a:rPr>
              <a:t>Model Building</a:t>
            </a:r>
            <a:br>
              <a:rPr lang="en-IN" sz="2400"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3302CF00-1F2F-EE7C-65BC-DB6D050B7986}"/>
              </a:ext>
            </a:extLst>
          </p:cNvPr>
          <p:cNvSpPr>
            <a:spLocks noGrp="1"/>
          </p:cNvSpPr>
          <p:nvPr>
            <p:ph type="body" idx="1"/>
          </p:nvPr>
        </p:nvSpPr>
        <p:spPr/>
        <p:txBody>
          <a:bodyPr>
            <a:normAutofit/>
          </a:bodyPr>
          <a:lstStyle/>
          <a:p>
            <a:pPr algn="l"/>
            <a:r>
              <a:rPr lang="en-US" sz="1400" b="0" i="0" dirty="0">
                <a:solidFill>
                  <a:srgbClr val="1F2328"/>
                </a:solidFill>
                <a:effectLst/>
                <a:latin typeface="circular"/>
              </a:rPr>
              <a:t>Build models to predict churn. The predictive model that we are going to build will serve two purposes:</a:t>
            </a:r>
          </a:p>
          <a:p>
            <a:pPr lvl="1">
              <a:buFont typeface="+mj-lt"/>
              <a:buAutoNum type="arabicPeriod"/>
            </a:pPr>
            <a:r>
              <a:rPr lang="en-US" sz="1200" b="0" i="0" dirty="0">
                <a:solidFill>
                  <a:srgbClr val="1F2328"/>
                </a:solidFill>
                <a:effectLst/>
                <a:latin typeface="circular"/>
              </a:rPr>
              <a:t>It will be used to predict whether a high-value customer will churn or not, in the near future (i.e. churn phase). By knowing this, the company can take action steps such as providing special plans, discounts on recharge, etc.</a:t>
            </a:r>
          </a:p>
          <a:p>
            <a:pPr lvl="1">
              <a:buFont typeface="+mj-lt"/>
              <a:buAutoNum type="arabicPeriod"/>
            </a:pPr>
            <a:r>
              <a:rPr lang="en-US" sz="1200" b="0" i="0" dirty="0">
                <a:solidFill>
                  <a:srgbClr val="1F2328"/>
                </a:solidFill>
                <a:effectLst/>
                <a:latin typeface="circular"/>
              </a:rPr>
              <a:t>It will be used to identify important variables that are strong predictors of churn. These variables may also indicate why customers choose to switch to other networks.</a:t>
            </a:r>
          </a:p>
          <a:p>
            <a:endParaRPr lang="en-IN" dirty="0">
              <a:latin typeface="circular"/>
            </a:endParaRPr>
          </a:p>
        </p:txBody>
      </p:sp>
      <p:pic>
        <p:nvPicPr>
          <p:cNvPr id="4" name="Picture 3">
            <a:extLst>
              <a:ext uri="{FF2B5EF4-FFF2-40B4-BE49-F238E27FC236}">
                <a16:creationId xmlns:a16="http://schemas.microsoft.com/office/drawing/2014/main" id="{F76385D6-6255-4C82-8F56-29564FBD6833}"/>
              </a:ext>
            </a:extLst>
          </p:cNvPr>
          <p:cNvPicPr>
            <a:picLocks noChangeAspect="1"/>
          </p:cNvPicPr>
          <p:nvPr/>
        </p:nvPicPr>
        <p:blipFill>
          <a:blip r:embed="rId2"/>
          <a:stretch>
            <a:fillRect/>
          </a:stretch>
        </p:blipFill>
        <p:spPr>
          <a:xfrm>
            <a:off x="2308215" y="2442673"/>
            <a:ext cx="4537259" cy="2053914"/>
          </a:xfrm>
          <a:prstGeom prst="rect">
            <a:avLst/>
          </a:prstGeom>
        </p:spPr>
      </p:pic>
    </p:spTree>
    <p:extLst>
      <p:ext uri="{BB962C8B-B14F-4D97-AF65-F5344CB8AC3E}">
        <p14:creationId xmlns:p14="http://schemas.microsoft.com/office/powerpoint/2010/main" val="360566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0F71-3124-3231-8A0D-A7426063E279}"/>
              </a:ext>
            </a:extLst>
          </p:cNvPr>
          <p:cNvSpPr>
            <a:spLocks noGrp="1"/>
          </p:cNvSpPr>
          <p:nvPr>
            <p:ph type="title"/>
          </p:nvPr>
        </p:nvSpPr>
        <p:spPr/>
        <p:txBody>
          <a:bodyPr>
            <a:normAutofit/>
          </a:bodyPr>
          <a:lstStyle/>
          <a:p>
            <a:pPr algn="l"/>
            <a:r>
              <a:rPr lang="en-IN" sz="2400" i="0" dirty="0">
                <a:solidFill>
                  <a:srgbClr val="000000"/>
                </a:solidFill>
                <a:effectLst/>
                <a:latin typeface="circular"/>
              </a:rPr>
              <a:t>Exploratory Data Analysis (EDA)</a:t>
            </a:r>
          </a:p>
        </p:txBody>
      </p:sp>
      <p:sp>
        <p:nvSpPr>
          <p:cNvPr id="3" name="Text Placeholder 2">
            <a:extLst>
              <a:ext uri="{FF2B5EF4-FFF2-40B4-BE49-F238E27FC236}">
                <a16:creationId xmlns:a16="http://schemas.microsoft.com/office/drawing/2014/main" id="{0C3FB5F7-37B1-F7C9-FBF8-57FA4AFA7274}"/>
              </a:ext>
            </a:extLst>
          </p:cNvPr>
          <p:cNvSpPr>
            <a:spLocks noGrp="1"/>
          </p:cNvSpPr>
          <p:nvPr>
            <p:ph type="body" idx="1"/>
          </p:nvPr>
        </p:nvSpPr>
        <p:spPr/>
        <p:txBody>
          <a:bodyPr>
            <a:normAutofit/>
          </a:bodyPr>
          <a:lstStyle/>
          <a:p>
            <a:pPr algn="l"/>
            <a:r>
              <a:rPr lang="en-US" sz="1400" b="0" i="0" dirty="0">
                <a:solidFill>
                  <a:srgbClr val="1F2328"/>
                </a:solidFill>
                <a:effectLst/>
                <a:latin typeface="circular"/>
              </a:rPr>
              <a:t>We can take the following suggestive steps to build the model:</a:t>
            </a:r>
          </a:p>
          <a:p>
            <a:pPr algn="l"/>
            <a:endParaRPr lang="en-US" sz="1400" b="0" i="0" dirty="0">
              <a:solidFill>
                <a:srgbClr val="1F2328"/>
              </a:solidFill>
              <a:effectLst/>
              <a:latin typeface="circular"/>
            </a:endParaRPr>
          </a:p>
          <a:p>
            <a:pPr lvl="1"/>
            <a:r>
              <a:rPr lang="en-IN" sz="1200" i="0" dirty="0">
                <a:solidFill>
                  <a:srgbClr val="000000"/>
                </a:solidFill>
                <a:effectLst/>
                <a:latin typeface="circular"/>
              </a:rPr>
              <a:t>Handle missing values(</a:t>
            </a:r>
            <a:r>
              <a:rPr lang="en-US" sz="1200" i="0" dirty="0">
                <a:solidFill>
                  <a:srgbClr val="000000"/>
                </a:solidFill>
                <a:effectLst/>
                <a:latin typeface="circular"/>
              </a:rPr>
              <a:t>Drop all columns which have &gt; 30% missing values)</a:t>
            </a:r>
          </a:p>
          <a:p>
            <a:pPr lvl="1"/>
            <a:r>
              <a:rPr lang="en-US" sz="1200" i="0" dirty="0">
                <a:solidFill>
                  <a:srgbClr val="000000"/>
                </a:solidFill>
                <a:effectLst/>
                <a:latin typeface="circular"/>
              </a:rPr>
              <a:t>Delete unwanted columns which will not used </a:t>
            </a:r>
            <a:r>
              <a:rPr lang="en-US" sz="1200" i="0" dirty="0" err="1">
                <a:solidFill>
                  <a:srgbClr val="000000"/>
                </a:solidFill>
                <a:effectLst/>
                <a:latin typeface="circular"/>
              </a:rPr>
              <a:t>eg</a:t>
            </a:r>
            <a:r>
              <a:rPr lang="en-US" sz="1200" i="0" dirty="0">
                <a:solidFill>
                  <a:srgbClr val="000000"/>
                </a:solidFill>
                <a:effectLst/>
                <a:latin typeface="circular"/>
              </a:rPr>
              <a:t> Date columns</a:t>
            </a:r>
          </a:p>
          <a:p>
            <a:pPr lvl="1"/>
            <a:r>
              <a:rPr lang="en-IN" sz="1200" i="0" dirty="0">
                <a:solidFill>
                  <a:srgbClr val="000000"/>
                </a:solidFill>
                <a:effectLst/>
                <a:latin typeface="circular"/>
              </a:rPr>
              <a:t>Filter with high-value customers</a:t>
            </a:r>
          </a:p>
          <a:p>
            <a:pPr lvl="1"/>
            <a:r>
              <a:rPr lang="en-US" sz="1200" i="0" dirty="0">
                <a:solidFill>
                  <a:srgbClr val="000000"/>
                </a:solidFill>
                <a:effectLst/>
                <a:latin typeface="circular"/>
              </a:rPr>
              <a:t>Again, handling missing values in columns, and this time with 50%</a:t>
            </a:r>
          </a:p>
          <a:p>
            <a:pPr lvl="1"/>
            <a:r>
              <a:rPr lang="en-IN" sz="1200" i="0" dirty="0">
                <a:solidFill>
                  <a:srgbClr val="000000"/>
                </a:solidFill>
                <a:effectLst/>
                <a:latin typeface="circular"/>
              </a:rPr>
              <a:t>Tag churners</a:t>
            </a:r>
          </a:p>
          <a:p>
            <a:pPr lvl="1"/>
            <a:r>
              <a:rPr lang="en-US" sz="1200" i="0" dirty="0">
                <a:solidFill>
                  <a:srgbClr val="000000"/>
                </a:solidFill>
                <a:effectLst/>
                <a:latin typeface="circular"/>
              </a:rPr>
              <a:t>Delete attributes for the churning phase</a:t>
            </a:r>
          </a:p>
          <a:p>
            <a:pPr lvl="1"/>
            <a:r>
              <a:rPr lang="en-IN" sz="1200" i="0" dirty="0">
                <a:solidFill>
                  <a:srgbClr val="000000"/>
                </a:solidFill>
                <a:effectLst/>
                <a:latin typeface="circular"/>
              </a:rPr>
              <a:t>Understanding and treating outliers</a:t>
            </a:r>
          </a:p>
          <a:p>
            <a:pPr lvl="1"/>
            <a:r>
              <a:rPr lang="en-US" sz="1200" i="0" dirty="0">
                <a:solidFill>
                  <a:srgbClr val="000000"/>
                </a:solidFill>
                <a:effectLst/>
                <a:latin typeface="circular"/>
              </a:rPr>
              <a:t>Add New columns if required.</a:t>
            </a:r>
          </a:p>
          <a:p>
            <a:pPr marL="596900" lvl="1" indent="0">
              <a:buNone/>
            </a:pPr>
            <a:endParaRPr lang="en-US" sz="1200" i="0" dirty="0">
              <a:solidFill>
                <a:srgbClr val="000000"/>
              </a:solidFill>
              <a:effectLst/>
              <a:latin typeface="circular"/>
            </a:endParaRPr>
          </a:p>
          <a:p>
            <a:pPr lvl="1"/>
            <a:endParaRPr lang="en-US" b="1" i="0" dirty="0">
              <a:solidFill>
                <a:srgbClr val="000000"/>
              </a:solidFill>
              <a:effectLst/>
              <a:latin typeface="circular"/>
            </a:endParaRPr>
          </a:p>
          <a:p>
            <a:endParaRPr lang="en-IN" b="1" i="0" dirty="0">
              <a:solidFill>
                <a:srgbClr val="000000"/>
              </a:solidFill>
              <a:effectLst/>
              <a:latin typeface="circular"/>
            </a:endParaRPr>
          </a:p>
          <a:p>
            <a:endParaRPr lang="en-IN" dirty="0">
              <a:latin typeface="circular"/>
            </a:endParaRPr>
          </a:p>
        </p:txBody>
      </p:sp>
    </p:spTree>
    <p:extLst>
      <p:ext uri="{BB962C8B-B14F-4D97-AF65-F5344CB8AC3E}">
        <p14:creationId xmlns:p14="http://schemas.microsoft.com/office/powerpoint/2010/main" val="292584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5382-512E-99AA-7114-42CB8362A1D5}"/>
              </a:ext>
            </a:extLst>
          </p:cNvPr>
          <p:cNvSpPr>
            <a:spLocks noGrp="1"/>
          </p:cNvSpPr>
          <p:nvPr>
            <p:ph type="title"/>
          </p:nvPr>
        </p:nvSpPr>
        <p:spPr/>
        <p:txBody>
          <a:bodyPr>
            <a:normAutofit fontScale="90000"/>
          </a:bodyPr>
          <a:lstStyle/>
          <a:p>
            <a:r>
              <a:rPr lang="en-IN" sz="2700" i="0" dirty="0">
                <a:solidFill>
                  <a:srgbClr val="000000"/>
                </a:solidFill>
                <a:effectLst/>
                <a:latin typeface="circular"/>
              </a:rPr>
              <a:t>Starting with Univariate analysis</a:t>
            </a:r>
            <a:br>
              <a:rPr lang="en-IN" i="0" dirty="0">
                <a:solidFill>
                  <a:srgbClr val="000000"/>
                </a:solidFill>
                <a:effectLst/>
                <a:latin typeface="circular"/>
              </a:rPr>
            </a:br>
            <a:endParaRPr lang="en-IN" dirty="0">
              <a:latin typeface="circular"/>
            </a:endParaRPr>
          </a:p>
        </p:txBody>
      </p:sp>
      <p:pic>
        <p:nvPicPr>
          <p:cNvPr id="3074" name="Picture 2">
            <a:extLst>
              <a:ext uri="{FF2B5EF4-FFF2-40B4-BE49-F238E27FC236}">
                <a16:creationId xmlns:a16="http://schemas.microsoft.com/office/drawing/2014/main" id="{3C083785-D196-B8FD-0A56-245168B21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725" y="1228959"/>
            <a:ext cx="4773123" cy="3538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9B4F50-5347-872A-EA0B-571D329B0A38}"/>
              </a:ext>
            </a:extLst>
          </p:cNvPr>
          <p:cNvSpPr txBox="1"/>
          <p:nvPr/>
        </p:nvSpPr>
        <p:spPr>
          <a:xfrm>
            <a:off x="472152" y="1306280"/>
            <a:ext cx="3194843" cy="1384995"/>
          </a:xfrm>
          <a:prstGeom prst="rect">
            <a:avLst/>
          </a:prstGeom>
          <a:noFill/>
        </p:spPr>
        <p:txBody>
          <a:bodyPr wrap="square">
            <a:spAutoFit/>
          </a:bodyPr>
          <a:lstStyle/>
          <a:p>
            <a:pPr algn="l"/>
            <a:r>
              <a:rPr lang="en-US" b="0" i="0" dirty="0">
                <a:solidFill>
                  <a:srgbClr val="000000"/>
                </a:solidFill>
                <a:effectLst/>
                <a:latin typeface="circular"/>
              </a:rPr>
              <a:t>FINDING</a:t>
            </a:r>
          </a:p>
          <a:p>
            <a:pPr algn="l"/>
            <a:endParaRPr lang="en-US" b="0" i="0" dirty="0">
              <a:solidFill>
                <a:srgbClr val="000000"/>
              </a:solidFill>
              <a:effectLst/>
              <a:latin typeface="circular"/>
            </a:endParaRPr>
          </a:p>
          <a:p>
            <a:pPr marL="285750" indent="-285750" algn="l">
              <a:buFont typeface="Arial" panose="020B0604020202020204" pitchFamily="34" charset="0"/>
              <a:buChar char="•"/>
            </a:pPr>
            <a:r>
              <a:rPr lang="en-US" b="0" i="0" dirty="0">
                <a:solidFill>
                  <a:srgbClr val="000000"/>
                </a:solidFill>
                <a:effectLst/>
                <a:latin typeface="circular"/>
              </a:rPr>
              <a:t>The data indicates that customers who experienced a decrease in their minutes of usage (MOU) during the action phase had a higher churn rate.</a:t>
            </a:r>
          </a:p>
        </p:txBody>
      </p:sp>
    </p:spTree>
    <p:extLst>
      <p:ext uri="{BB962C8B-B14F-4D97-AF65-F5344CB8AC3E}">
        <p14:creationId xmlns:p14="http://schemas.microsoft.com/office/powerpoint/2010/main" val="55782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D16-F9F1-8E10-ABCF-8E4A055D3E2B}"/>
              </a:ext>
            </a:extLst>
          </p:cNvPr>
          <p:cNvSpPr>
            <a:spLocks noGrp="1"/>
          </p:cNvSpPr>
          <p:nvPr>
            <p:ph type="title"/>
          </p:nvPr>
        </p:nvSpPr>
        <p:spPr>
          <a:xfrm>
            <a:off x="311700" y="445024"/>
            <a:ext cx="8520600" cy="923443"/>
          </a:xfrm>
        </p:spPr>
        <p:txBody>
          <a:bodyPr>
            <a:normAutofit/>
          </a:bodyPr>
          <a:lstStyle/>
          <a:p>
            <a:r>
              <a:rPr lang="en-US" sz="2000" dirty="0"/>
              <a:t>Churn rate in regard to the customer decreased no. of recharge in action month</a:t>
            </a:r>
            <a:endParaRPr lang="en-IN" sz="2000" dirty="0"/>
          </a:p>
        </p:txBody>
      </p:sp>
      <p:sp>
        <p:nvSpPr>
          <p:cNvPr id="3" name="Text Placeholder 2">
            <a:extLst>
              <a:ext uri="{FF2B5EF4-FFF2-40B4-BE49-F238E27FC236}">
                <a16:creationId xmlns:a16="http://schemas.microsoft.com/office/drawing/2014/main" id="{A4F3F94B-6283-CE6C-2E68-34489B9CCD1B}"/>
              </a:ext>
            </a:extLst>
          </p:cNvPr>
          <p:cNvSpPr>
            <a:spLocks noGrp="1"/>
          </p:cNvSpPr>
          <p:nvPr>
            <p:ph type="body" idx="1"/>
          </p:nvPr>
        </p:nvSpPr>
        <p:spPr>
          <a:xfrm>
            <a:off x="443916" y="1557171"/>
            <a:ext cx="3219947" cy="3416400"/>
          </a:xfrm>
        </p:spPr>
        <p:txBody>
          <a:bodyPr>
            <a:normAutofit/>
          </a:bodyPr>
          <a:lstStyle/>
          <a:p>
            <a:pPr marL="114300" indent="0" algn="l">
              <a:buNone/>
            </a:pPr>
            <a:r>
              <a:rPr lang="en-US" sz="1400" b="0" i="0" dirty="0">
                <a:solidFill>
                  <a:srgbClr val="000000"/>
                </a:solidFill>
                <a:effectLst/>
                <a:latin typeface="Helvetica Neue"/>
              </a:rPr>
              <a:t>FINDING</a:t>
            </a:r>
          </a:p>
          <a:p>
            <a:pPr marL="114300" indent="0" algn="l">
              <a:buNone/>
            </a:pPr>
            <a:endParaRPr lang="en-US" sz="1400" b="0" i="0" dirty="0">
              <a:solidFill>
                <a:srgbClr val="000000"/>
              </a:solidFill>
              <a:effectLst/>
              <a:latin typeface="Helvetica Neue"/>
            </a:endParaRPr>
          </a:p>
          <a:p>
            <a:r>
              <a:rPr lang="en-US" sz="1400" b="0" i="0" dirty="0">
                <a:solidFill>
                  <a:srgbClr val="000000"/>
                </a:solidFill>
                <a:effectLst/>
                <a:latin typeface="Helvetica Neue"/>
              </a:rPr>
              <a:t>As anticipated, the churn rate is higher for customers who made fewer recharges in the action phase compared to the good phase</a:t>
            </a:r>
            <a:r>
              <a:rPr lang="en-US" sz="1200" b="0" i="0" dirty="0">
                <a:solidFill>
                  <a:srgbClr val="000000"/>
                </a:solidFill>
                <a:effectLst/>
                <a:latin typeface="Helvetica Neue"/>
              </a:rPr>
              <a:t>.</a:t>
            </a:r>
          </a:p>
          <a:p>
            <a:endParaRPr lang="en-IN" dirty="0"/>
          </a:p>
        </p:txBody>
      </p:sp>
      <p:pic>
        <p:nvPicPr>
          <p:cNvPr id="4098" name="Picture 2">
            <a:extLst>
              <a:ext uri="{FF2B5EF4-FFF2-40B4-BE49-F238E27FC236}">
                <a16:creationId xmlns:a16="http://schemas.microsoft.com/office/drawing/2014/main" id="{007487DA-3DF4-6ABC-731D-A346C64DE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465" y="1557171"/>
            <a:ext cx="4395101" cy="320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14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530F-A4D3-D9B5-544C-0852ABCE7C3E}"/>
              </a:ext>
            </a:extLst>
          </p:cNvPr>
          <p:cNvSpPr>
            <a:spLocks noGrp="1"/>
          </p:cNvSpPr>
          <p:nvPr>
            <p:ph type="title"/>
          </p:nvPr>
        </p:nvSpPr>
        <p:spPr/>
        <p:txBody>
          <a:bodyPr>
            <a:normAutofit fontScale="90000"/>
          </a:bodyPr>
          <a:lstStyle/>
          <a:p>
            <a:r>
              <a:rPr lang="en-US" sz="2200" i="0" dirty="0">
                <a:solidFill>
                  <a:srgbClr val="000000"/>
                </a:solidFill>
                <a:effectLst/>
                <a:latin typeface="circular"/>
              </a:rPr>
              <a:t>Churn rate regarding customer decreased her/his amount of recharge in the action month</a:t>
            </a:r>
            <a:br>
              <a:rPr lang="en-US"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E3507326-FB7B-45E0-BD75-7D7379A30937}"/>
              </a:ext>
            </a:extLst>
          </p:cNvPr>
          <p:cNvSpPr>
            <a:spLocks noGrp="1"/>
          </p:cNvSpPr>
          <p:nvPr>
            <p:ph type="body" idx="1"/>
          </p:nvPr>
        </p:nvSpPr>
        <p:spPr>
          <a:xfrm>
            <a:off x="286032" y="1386690"/>
            <a:ext cx="3020839" cy="2941052"/>
          </a:xfrm>
        </p:spPr>
        <p:txBody>
          <a:bodyPr>
            <a:normAutofit/>
          </a:bodyPr>
          <a:lstStyle/>
          <a:p>
            <a:pPr marL="114300" indent="0">
              <a:buNone/>
            </a:pPr>
            <a:r>
              <a:rPr lang="en-US" sz="1400" b="0" i="0" dirty="0">
                <a:solidFill>
                  <a:srgbClr val="000000"/>
                </a:solidFill>
                <a:effectLst/>
                <a:latin typeface="circular"/>
              </a:rPr>
              <a:t>FINDING </a:t>
            </a:r>
          </a:p>
          <a:p>
            <a:pPr marL="114300" indent="0">
              <a:buNone/>
            </a:pPr>
            <a:endParaRPr lang="en-US" sz="1400" b="0" i="0" dirty="0">
              <a:solidFill>
                <a:srgbClr val="000000"/>
              </a:solidFill>
              <a:effectLst/>
              <a:latin typeface="circular"/>
            </a:endParaRPr>
          </a:p>
          <a:p>
            <a:r>
              <a:rPr lang="en-US" sz="1400" b="0" i="0" dirty="0">
                <a:solidFill>
                  <a:srgbClr val="000000"/>
                </a:solidFill>
                <a:effectLst/>
                <a:latin typeface="circular"/>
              </a:rPr>
              <a:t>Here, we observe a similar pattern. The churn rate is higher for customers whose recharge amount in the action phase is less than that in the good phase.</a:t>
            </a:r>
            <a:endParaRPr lang="en-IN" sz="1400" dirty="0">
              <a:latin typeface="circular"/>
            </a:endParaRPr>
          </a:p>
        </p:txBody>
      </p:sp>
      <p:pic>
        <p:nvPicPr>
          <p:cNvPr id="5122" name="Picture 2">
            <a:extLst>
              <a:ext uri="{FF2B5EF4-FFF2-40B4-BE49-F238E27FC236}">
                <a16:creationId xmlns:a16="http://schemas.microsoft.com/office/drawing/2014/main" id="{9BD018B0-D72F-2114-EB7E-2825E169D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141" y="1386504"/>
            <a:ext cx="4376604" cy="324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86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530F-A4D3-D9B5-544C-0852ABCE7C3E}"/>
              </a:ext>
            </a:extLst>
          </p:cNvPr>
          <p:cNvSpPr>
            <a:spLocks noGrp="1"/>
          </p:cNvSpPr>
          <p:nvPr>
            <p:ph type="title"/>
          </p:nvPr>
        </p:nvSpPr>
        <p:spPr/>
        <p:txBody>
          <a:bodyPr>
            <a:noAutofit/>
          </a:bodyPr>
          <a:lstStyle/>
          <a:p>
            <a:pPr algn="l"/>
            <a:r>
              <a:rPr lang="en-US" sz="2000" b="1" dirty="0">
                <a:solidFill>
                  <a:srgbClr val="000000"/>
                </a:solidFill>
                <a:latin typeface="circular"/>
              </a:rPr>
              <a:t>A</a:t>
            </a:r>
            <a:r>
              <a:rPr lang="en-US" sz="2000" b="1" i="0" dirty="0">
                <a:solidFill>
                  <a:srgbClr val="000000"/>
                </a:solidFill>
                <a:effectLst/>
                <a:latin typeface="circular"/>
              </a:rPr>
              <a:t>verage revenue per customer (churn and not churn) in the action phase</a:t>
            </a:r>
          </a:p>
        </p:txBody>
      </p:sp>
      <p:sp>
        <p:nvSpPr>
          <p:cNvPr id="3" name="Text Placeholder 2">
            <a:extLst>
              <a:ext uri="{FF2B5EF4-FFF2-40B4-BE49-F238E27FC236}">
                <a16:creationId xmlns:a16="http://schemas.microsoft.com/office/drawing/2014/main" id="{E3507326-FB7B-45E0-BD75-7D7379A30937}"/>
              </a:ext>
            </a:extLst>
          </p:cNvPr>
          <p:cNvSpPr>
            <a:spLocks noGrp="1"/>
          </p:cNvSpPr>
          <p:nvPr>
            <p:ph type="body" idx="1"/>
          </p:nvPr>
        </p:nvSpPr>
        <p:spPr>
          <a:xfrm>
            <a:off x="286032" y="1386690"/>
            <a:ext cx="2923763" cy="3416400"/>
          </a:xfrm>
        </p:spPr>
        <p:txBody>
          <a:bodyPr>
            <a:normAutofit/>
          </a:bodyPr>
          <a:lstStyle/>
          <a:p>
            <a:pPr marL="114300" indent="0">
              <a:buNone/>
            </a:pPr>
            <a:r>
              <a:rPr lang="en-US" sz="1400" dirty="0">
                <a:solidFill>
                  <a:srgbClr val="000000"/>
                </a:solidFill>
                <a:latin typeface="circular"/>
              </a:rPr>
              <a:t>FINDING</a:t>
            </a:r>
            <a:r>
              <a:rPr lang="en-US" sz="1600" b="0" i="0" dirty="0">
                <a:solidFill>
                  <a:srgbClr val="000000"/>
                </a:solidFill>
                <a:effectLst/>
                <a:latin typeface="circular"/>
              </a:rPr>
              <a:t> </a:t>
            </a:r>
          </a:p>
          <a:p>
            <a:pPr marL="114300" indent="0">
              <a:buNone/>
            </a:pPr>
            <a:endParaRPr lang="en-US" b="0" i="0" dirty="0">
              <a:solidFill>
                <a:srgbClr val="000000"/>
              </a:solidFill>
              <a:effectLst/>
              <a:latin typeface="circular"/>
            </a:endParaRPr>
          </a:p>
          <a:p>
            <a:r>
              <a:rPr lang="en-US" sz="1400" dirty="0">
                <a:solidFill>
                  <a:srgbClr val="000000"/>
                </a:solidFill>
                <a:latin typeface="circular"/>
              </a:rPr>
              <a:t>The average revenue per user (ARPU) for churned customers is primarily concentrated in the 0 to 900 range. Customers with higher ARPU are less prone to churn. For non-churned customers, ARPU is predominantly concentrated in the 0 to 1000 range.</a:t>
            </a:r>
            <a:endParaRPr lang="en-IN" sz="1400" dirty="0">
              <a:solidFill>
                <a:srgbClr val="000000"/>
              </a:solidFill>
              <a:latin typeface="circular"/>
            </a:endParaRPr>
          </a:p>
        </p:txBody>
      </p:sp>
      <p:pic>
        <p:nvPicPr>
          <p:cNvPr id="6148" name="Picture 4">
            <a:extLst>
              <a:ext uri="{FF2B5EF4-FFF2-40B4-BE49-F238E27FC236}">
                <a16:creationId xmlns:a16="http://schemas.microsoft.com/office/drawing/2014/main" id="{A6CE6D64-EE1E-F157-0C51-FACE41AD7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439" y="1386690"/>
            <a:ext cx="5095536" cy="365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81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D4C3-8815-D2BC-5938-1387054609A5}"/>
              </a:ext>
            </a:extLst>
          </p:cNvPr>
          <p:cNvSpPr>
            <a:spLocks noGrp="1"/>
          </p:cNvSpPr>
          <p:nvPr>
            <p:ph type="title"/>
          </p:nvPr>
        </p:nvSpPr>
        <p:spPr/>
        <p:txBody>
          <a:bodyPr>
            <a:normAutofit fontScale="90000"/>
          </a:bodyPr>
          <a:lstStyle/>
          <a:p>
            <a:r>
              <a:rPr lang="en-IN" i="0" dirty="0">
                <a:solidFill>
                  <a:srgbClr val="000000"/>
                </a:solidFill>
                <a:effectLst/>
                <a:latin typeface="circular"/>
              </a:rPr>
              <a:t>Bivariate analysis</a:t>
            </a:r>
            <a:br>
              <a:rPr lang="en-IN"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F3E5FAE8-907C-2417-0460-24D88646C50C}"/>
              </a:ext>
            </a:extLst>
          </p:cNvPr>
          <p:cNvSpPr>
            <a:spLocks noGrp="1"/>
          </p:cNvSpPr>
          <p:nvPr>
            <p:ph type="body" idx="1"/>
          </p:nvPr>
        </p:nvSpPr>
        <p:spPr>
          <a:xfrm>
            <a:off x="343016" y="1243291"/>
            <a:ext cx="2287121" cy="1928928"/>
          </a:xfrm>
        </p:spPr>
        <p:txBody>
          <a:bodyPr/>
          <a:lstStyle/>
          <a:p>
            <a:r>
              <a:rPr lang="en-US" sz="1400" i="0" dirty="0">
                <a:solidFill>
                  <a:srgbClr val="000000"/>
                </a:solidFill>
                <a:effectLst/>
                <a:latin typeface="circular"/>
              </a:rPr>
              <a:t>Analyze churn rate against decreasing recharge amount and volume-based cost in the action phase.</a:t>
            </a:r>
          </a:p>
          <a:p>
            <a:endParaRPr lang="en-IN" dirty="0">
              <a:latin typeface="circular"/>
            </a:endParaRPr>
          </a:p>
        </p:txBody>
      </p:sp>
      <p:pic>
        <p:nvPicPr>
          <p:cNvPr id="7170" name="Picture 2">
            <a:extLst>
              <a:ext uri="{FF2B5EF4-FFF2-40B4-BE49-F238E27FC236}">
                <a16:creationId xmlns:a16="http://schemas.microsoft.com/office/drawing/2014/main" id="{CB391A55-2FC4-E94E-3E5F-6ADBEC7CB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113" y="1017725"/>
            <a:ext cx="4662391" cy="345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0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1F53-0334-5AFE-E8A5-F071B86B5C75}"/>
              </a:ext>
            </a:extLst>
          </p:cNvPr>
          <p:cNvSpPr>
            <a:spLocks noGrp="1"/>
          </p:cNvSpPr>
          <p:nvPr>
            <p:ph type="title"/>
          </p:nvPr>
        </p:nvSpPr>
        <p:spPr/>
        <p:txBody>
          <a:bodyPr>
            <a:noAutofit/>
          </a:bodyPr>
          <a:lstStyle/>
          <a:p>
            <a:r>
              <a:rPr lang="en-US" sz="2000" i="0" dirty="0">
                <a:solidFill>
                  <a:srgbClr val="000000"/>
                </a:solidFill>
                <a:effectLst/>
                <a:latin typeface="circular"/>
              </a:rPr>
              <a:t>Analyze recharge amount against a number of recharges in action month using scatter plot for better understanding</a:t>
            </a:r>
            <a:br>
              <a:rPr lang="en-US" sz="2000" i="0" dirty="0">
                <a:solidFill>
                  <a:srgbClr val="000000"/>
                </a:solidFill>
                <a:effectLst/>
                <a:latin typeface="circular"/>
              </a:rPr>
            </a:br>
            <a:endParaRPr lang="en-IN" sz="2000" dirty="0">
              <a:latin typeface="circular"/>
            </a:endParaRPr>
          </a:p>
        </p:txBody>
      </p:sp>
      <p:sp>
        <p:nvSpPr>
          <p:cNvPr id="3" name="Text Placeholder 2">
            <a:extLst>
              <a:ext uri="{FF2B5EF4-FFF2-40B4-BE49-F238E27FC236}">
                <a16:creationId xmlns:a16="http://schemas.microsoft.com/office/drawing/2014/main" id="{479DEBBF-568B-15B3-F118-E575BD963AE4}"/>
              </a:ext>
            </a:extLst>
          </p:cNvPr>
          <p:cNvSpPr>
            <a:spLocks noGrp="1"/>
          </p:cNvSpPr>
          <p:nvPr>
            <p:ph type="body" idx="1"/>
          </p:nvPr>
        </p:nvSpPr>
        <p:spPr>
          <a:xfrm>
            <a:off x="281232" y="1401073"/>
            <a:ext cx="3483862" cy="3416400"/>
          </a:xfrm>
        </p:spPr>
        <p:txBody>
          <a:bodyPr>
            <a:normAutofit fontScale="70000" lnSpcReduction="20000"/>
          </a:bodyPr>
          <a:lstStyle/>
          <a:p>
            <a:pPr marL="114300" indent="0" algn="l">
              <a:buNone/>
            </a:pPr>
            <a:r>
              <a:rPr lang="en-US" b="0" i="0" dirty="0">
                <a:solidFill>
                  <a:srgbClr val="000000"/>
                </a:solidFill>
                <a:effectLst/>
                <a:latin typeface="circular"/>
              </a:rPr>
              <a:t>FINDINGS</a:t>
            </a:r>
          </a:p>
          <a:p>
            <a:pPr marL="114300" indent="0" algn="l">
              <a:buNone/>
            </a:pPr>
            <a:endParaRPr lang="en-US" b="0" i="0" dirty="0">
              <a:solidFill>
                <a:srgbClr val="000000"/>
              </a:solidFill>
              <a:effectLst/>
              <a:latin typeface="circular"/>
            </a:endParaRPr>
          </a:p>
          <a:p>
            <a:r>
              <a:rPr lang="en-US" sz="1900" b="0" i="0" dirty="0">
                <a:solidFill>
                  <a:srgbClr val="000000"/>
                </a:solidFill>
                <a:effectLst/>
                <a:latin typeface="circular"/>
              </a:rPr>
              <a:t>Similarly, we observe a higher churn rate among customers whose recharge amount decreases while the volume-based cost increases in the action month.</a:t>
            </a:r>
          </a:p>
          <a:p>
            <a:r>
              <a:rPr lang="en-US" sz="1900" b="0" i="0" dirty="0">
                <a:solidFill>
                  <a:srgbClr val="000000"/>
                </a:solidFill>
                <a:effectLst/>
                <a:latin typeface="circular"/>
              </a:rPr>
              <a:t>The plotted data above highlights a greater churn rate among customers who experience a decrease in both recharge amount and the number of recharges during the action phase compared to the good phase.</a:t>
            </a:r>
          </a:p>
          <a:p>
            <a:r>
              <a:rPr lang="en-US" sz="1900" b="0" i="0" dirty="0">
                <a:solidFill>
                  <a:srgbClr val="000000"/>
                </a:solidFill>
                <a:effectLst/>
                <a:latin typeface="circular"/>
              </a:rPr>
              <a:t>The pattern depicted above indicates a strong correlation between the number of recharges and the total recharge amount. More recharges generally result in a higher total recharge amount.</a:t>
            </a:r>
          </a:p>
          <a:p>
            <a:endParaRPr lang="en-IN" dirty="0">
              <a:latin typeface="circular"/>
            </a:endParaRPr>
          </a:p>
        </p:txBody>
      </p:sp>
      <p:pic>
        <p:nvPicPr>
          <p:cNvPr id="8196" name="Picture 4">
            <a:extLst>
              <a:ext uri="{FF2B5EF4-FFF2-40B4-BE49-F238E27FC236}">
                <a16:creationId xmlns:a16="http://schemas.microsoft.com/office/drawing/2014/main" id="{08CB29D5-B157-E649-509B-23DEE92DF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544" y="1438650"/>
            <a:ext cx="4768095" cy="2914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31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F60C-F286-E79C-9D72-DE0BC5E4553C}"/>
              </a:ext>
            </a:extLst>
          </p:cNvPr>
          <p:cNvSpPr>
            <a:spLocks noGrp="1"/>
          </p:cNvSpPr>
          <p:nvPr>
            <p:ph type="title"/>
          </p:nvPr>
        </p:nvSpPr>
        <p:spPr/>
        <p:txBody>
          <a:bodyPr>
            <a:normAutofit fontScale="90000"/>
          </a:bodyPr>
          <a:lstStyle/>
          <a:p>
            <a:r>
              <a:rPr lang="en-IN" sz="2700" i="0" dirty="0">
                <a:solidFill>
                  <a:srgbClr val="000000"/>
                </a:solidFill>
                <a:effectLst/>
                <a:latin typeface="circular"/>
              </a:rPr>
              <a:t>Principal Component Analysis (</a:t>
            </a:r>
            <a:r>
              <a:rPr lang="en-IN" sz="2800" i="0" dirty="0">
                <a:solidFill>
                  <a:srgbClr val="000000"/>
                </a:solidFill>
                <a:effectLst/>
                <a:latin typeface="circular"/>
              </a:rPr>
              <a:t>PCA)</a:t>
            </a:r>
            <a:br>
              <a:rPr lang="en-IN" b="1"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0E37C4C1-B9C3-93CD-F44E-A692E5B72B7B}"/>
              </a:ext>
            </a:extLst>
          </p:cNvPr>
          <p:cNvSpPr>
            <a:spLocks noGrp="1"/>
          </p:cNvSpPr>
          <p:nvPr>
            <p:ph type="body" idx="1"/>
          </p:nvPr>
        </p:nvSpPr>
        <p:spPr>
          <a:xfrm>
            <a:off x="311699" y="1152475"/>
            <a:ext cx="7988485" cy="3416400"/>
          </a:xfrm>
        </p:spPr>
        <p:txBody>
          <a:bodyPr>
            <a:normAutofit/>
          </a:bodyPr>
          <a:lstStyle/>
          <a:p>
            <a:r>
              <a:rPr lang="en-IN" sz="1400" dirty="0">
                <a:solidFill>
                  <a:srgbClr val="000000"/>
                </a:solidFill>
                <a:latin typeface="circular"/>
              </a:rPr>
              <a:t>Instantiate PCA</a:t>
            </a:r>
          </a:p>
          <a:p>
            <a:r>
              <a:rPr lang="en-US" sz="1400" dirty="0">
                <a:solidFill>
                  <a:srgbClr val="000000"/>
                </a:solidFill>
                <a:latin typeface="circular"/>
              </a:rPr>
              <a:t>Fit train data set on PCA</a:t>
            </a:r>
            <a:endParaRPr lang="en-IN" sz="1400" dirty="0">
              <a:solidFill>
                <a:srgbClr val="000000"/>
              </a:solidFill>
              <a:latin typeface="circular"/>
            </a:endParaRPr>
          </a:p>
          <a:p>
            <a:r>
              <a:rPr lang="en-IN" sz="1400" dirty="0">
                <a:solidFill>
                  <a:srgbClr val="000000"/>
                </a:solidFill>
                <a:latin typeface="circular"/>
              </a:rPr>
              <a:t>Check the Principal components</a:t>
            </a:r>
          </a:p>
          <a:p>
            <a:r>
              <a:rPr lang="en-US" sz="1400" dirty="0">
                <a:solidFill>
                  <a:srgbClr val="000000"/>
                </a:solidFill>
                <a:latin typeface="circular"/>
              </a:rPr>
              <a:t>Check the Cumulative variance of the Principal Components</a:t>
            </a:r>
          </a:p>
          <a:p>
            <a:r>
              <a:rPr lang="en-US" sz="1400" dirty="0">
                <a:solidFill>
                  <a:srgbClr val="000000"/>
                </a:solidFill>
                <a:latin typeface="circular"/>
              </a:rPr>
              <a:t>So as per analysis we perform PCA with 60 components</a:t>
            </a:r>
          </a:p>
          <a:p>
            <a:r>
              <a:rPr lang="en-US" sz="1400" dirty="0">
                <a:solidFill>
                  <a:srgbClr val="000000"/>
                </a:solidFill>
                <a:latin typeface="circular"/>
              </a:rPr>
              <a:t>Logistic regression with Principal Components Analysis</a:t>
            </a:r>
          </a:p>
          <a:p>
            <a:r>
              <a:rPr lang="en-IN" sz="1400" dirty="0">
                <a:solidFill>
                  <a:srgbClr val="000000"/>
                </a:solidFill>
                <a:latin typeface="circular"/>
              </a:rPr>
              <a:t>Tuning hyperparameter</a:t>
            </a:r>
          </a:p>
          <a:p>
            <a:r>
              <a:rPr lang="en-US" sz="1400" dirty="0">
                <a:solidFill>
                  <a:srgbClr val="000000"/>
                </a:solidFill>
                <a:latin typeface="circular"/>
              </a:rPr>
              <a:t>Logistic regression with optimal C</a:t>
            </a:r>
          </a:p>
          <a:p>
            <a:r>
              <a:rPr lang="en-US" sz="1400" dirty="0">
                <a:solidFill>
                  <a:srgbClr val="000000"/>
                </a:solidFill>
                <a:latin typeface="circular"/>
              </a:rPr>
              <a:t>Prediction on the train data set</a:t>
            </a:r>
          </a:p>
          <a:p>
            <a:r>
              <a:rPr lang="en-US" sz="1400" dirty="0">
                <a:solidFill>
                  <a:srgbClr val="000000"/>
                </a:solidFill>
                <a:latin typeface="circular"/>
              </a:rPr>
              <a:t>Check the prediction on the test data set</a:t>
            </a:r>
          </a:p>
          <a:p>
            <a:r>
              <a:rPr lang="en-IN" sz="1400" dirty="0">
                <a:solidFill>
                  <a:srgbClr val="000000"/>
                </a:solidFill>
                <a:latin typeface="circular"/>
              </a:rPr>
              <a:t>Hyperparameter tuning</a:t>
            </a:r>
          </a:p>
          <a:p>
            <a:r>
              <a:rPr lang="en-US" sz="1400" dirty="0">
                <a:solidFill>
                  <a:srgbClr val="000000"/>
                </a:solidFill>
                <a:latin typeface="circular"/>
              </a:rPr>
              <a:t>Plotting the accuracy with various C and gamma values</a:t>
            </a:r>
          </a:p>
          <a:p>
            <a:endParaRPr lang="en-IN" sz="1400" i="0" dirty="0">
              <a:solidFill>
                <a:srgbClr val="000000"/>
              </a:solidFill>
              <a:effectLst/>
              <a:latin typeface="circular"/>
            </a:endParaRPr>
          </a:p>
          <a:p>
            <a:endParaRPr lang="en-US" b="1" i="0" dirty="0">
              <a:solidFill>
                <a:srgbClr val="000000"/>
              </a:solidFill>
              <a:effectLst/>
              <a:latin typeface="circular"/>
            </a:endParaRPr>
          </a:p>
          <a:p>
            <a:endParaRPr lang="en-US" b="1" i="0" dirty="0">
              <a:solidFill>
                <a:srgbClr val="000000"/>
              </a:solidFill>
              <a:effectLst/>
              <a:latin typeface="circular"/>
            </a:endParaRPr>
          </a:p>
          <a:p>
            <a:endParaRPr lang="en-IN" dirty="0">
              <a:latin typeface="circular"/>
            </a:endParaRPr>
          </a:p>
        </p:txBody>
      </p:sp>
    </p:spTree>
    <p:extLst>
      <p:ext uri="{BB962C8B-B14F-4D97-AF65-F5344CB8AC3E}">
        <p14:creationId xmlns:p14="http://schemas.microsoft.com/office/powerpoint/2010/main" val="3458005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067-5600-6C80-0896-1818C254D652}"/>
              </a:ext>
            </a:extLst>
          </p:cNvPr>
          <p:cNvSpPr>
            <a:spLocks noGrp="1"/>
          </p:cNvSpPr>
          <p:nvPr>
            <p:ph type="title"/>
          </p:nvPr>
        </p:nvSpPr>
        <p:spPr/>
        <p:txBody>
          <a:bodyPr>
            <a:normAutofit fontScale="90000"/>
          </a:bodyPr>
          <a:lstStyle/>
          <a:p>
            <a:r>
              <a:rPr lang="en-US" sz="2700" i="0" dirty="0">
                <a:solidFill>
                  <a:srgbClr val="000000"/>
                </a:solidFill>
                <a:effectLst/>
                <a:latin typeface="circular"/>
              </a:rPr>
              <a:t>Sensitivity Recall</a:t>
            </a:r>
            <a:br>
              <a:rPr lang="en-US" b="1"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5F654292-4B47-E221-DB1E-669DEE142580}"/>
              </a:ext>
            </a:extLst>
          </p:cNvPr>
          <p:cNvSpPr>
            <a:spLocks noGrp="1"/>
          </p:cNvSpPr>
          <p:nvPr>
            <p:ph type="body" idx="1"/>
          </p:nvPr>
        </p:nvSpPr>
        <p:spPr>
          <a:xfrm>
            <a:off x="311700" y="1152475"/>
            <a:ext cx="4304141" cy="3416400"/>
          </a:xfrm>
        </p:spPr>
        <p:txBody>
          <a:bodyPr/>
          <a:lstStyle/>
          <a:p>
            <a:pPr algn="l"/>
            <a:r>
              <a:rPr lang="en-US" sz="1400" b="0" i="0" dirty="0">
                <a:solidFill>
                  <a:srgbClr val="000000"/>
                </a:solidFill>
                <a:effectLst/>
                <a:latin typeface="circular"/>
              </a:rPr>
              <a:t>Our primary focus lies on achieving a higher Sensitivity/Recall score rather than emphasizing accuracy. This strategic choice is rooted in the need to prioritize churn cases over non-churn cases. Our main objective is to retain customers who might be at risk of churning. In this context, it's acceptable to occasionally misclassify non-churn customers as potential churners and offer them incentives to ensure customer retention. Consequently, the sensitivity score holds greater importance in this scenario.</a:t>
            </a:r>
          </a:p>
          <a:p>
            <a:endParaRPr lang="en-IN" dirty="0">
              <a:latin typeface="circular"/>
            </a:endParaRPr>
          </a:p>
        </p:txBody>
      </p:sp>
      <p:pic>
        <p:nvPicPr>
          <p:cNvPr id="4" name="Picture 4">
            <a:extLst>
              <a:ext uri="{FF2B5EF4-FFF2-40B4-BE49-F238E27FC236}">
                <a16:creationId xmlns:a16="http://schemas.microsoft.com/office/drawing/2014/main" id="{634E6042-9A24-1841-5877-C5B7901FC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841" y="1507405"/>
            <a:ext cx="4231910" cy="262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5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BB08-F119-B719-BBD5-3134609A0038}"/>
              </a:ext>
            </a:extLst>
          </p:cNvPr>
          <p:cNvSpPr>
            <a:spLocks noGrp="1"/>
          </p:cNvSpPr>
          <p:nvPr>
            <p:ph type="title"/>
          </p:nvPr>
        </p:nvSpPr>
        <p:spPr/>
        <p:txBody>
          <a:bodyPr>
            <a:normAutofit/>
          </a:bodyPr>
          <a:lstStyle/>
          <a:p>
            <a:r>
              <a:rPr lang="en-IN" sz="2400" dirty="0">
                <a:latin typeface="circular"/>
              </a:rPr>
              <a:t>Table Of Content</a:t>
            </a:r>
          </a:p>
        </p:txBody>
      </p:sp>
      <p:sp>
        <p:nvSpPr>
          <p:cNvPr id="3" name="Text Placeholder 2">
            <a:extLst>
              <a:ext uri="{FF2B5EF4-FFF2-40B4-BE49-F238E27FC236}">
                <a16:creationId xmlns:a16="http://schemas.microsoft.com/office/drawing/2014/main" id="{D7AAC387-DB98-AFBC-E69B-C79F61D908FD}"/>
              </a:ext>
            </a:extLst>
          </p:cNvPr>
          <p:cNvSpPr>
            <a:spLocks noGrp="1"/>
          </p:cNvSpPr>
          <p:nvPr>
            <p:ph type="body" idx="1"/>
          </p:nvPr>
        </p:nvSpPr>
        <p:spPr/>
        <p:txBody>
          <a:bodyPr/>
          <a:lstStyle/>
          <a:p>
            <a:r>
              <a:rPr lang="en-IN" sz="1600" dirty="0">
                <a:solidFill>
                  <a:srgbClr val="000000"/>
                </a:solidFill>
                <a:latin typeface="circular"/>
              </a:rPr>
              <a:t>Problem Statement</a:t>
            </a:r>
          </a:p>
          <a:p>
            <a:r>
              <a:rPr lang="en-US" sz="1600" dirty="0">
                <a:solidFill>
                  <a:srgbClr val="000000"/>
                </a:solidFill>
                <a:latin typeface="circular"/>
              </a:rPr>
              <a:t>Data Reading &amp; Data Understanding</a:t>
            </a:r>
          </a:p>
          <a:p>
            <a:r>
              <a:rPr lang="en-US" sz="1600" dirty="0">
                <a:solidFill>
                  <a:srgbClr val="000000"/>
                </a:solidFill>
                <a:latin typeface="circular"/>
              </a:rPr>
              <a:t>Visualizing the data</a:t>
            </a:r>
          </a:p>
          <a:p>
            <a:r>
              <a:rPr lang="en-US" sz="1600" dirty="0">
                <a:solidFill>
                  <a:srgbClr val="000000"/>
                </a:solidFill>
                <a:latin typeface="circular"/>
              </a:rPr>
              <a:t>Preparing the data for modeling</a:t>
            </a:r>
          </a:p>
          <a:p>
            <a:r>
              <a:rPr lang="en-US" sz="1600" dirty="0">
                <a:solidFill>
                  <a:srgbClr val="000000"/>
                </a:solidFill>
                <a:latin typeface="circular"/>
              </a:rPr>
              <a:t>Model Building</a:t>
            </a:r>
          </a:p>
          <a:p>
            <a:r>
              <a:rPr lang="en-US" sz="1600" dirty="0">
                <a:solidFill>
                  <a:srgbClr val="000000"/>
                </a:solidFill>
                <a:latin typeface="circular"/>
              </a:rPr>
              <a:t>Model Evaluation</a:t>
            </a:r>
          </a:p>
          <a:p>
            <a:r>
              <a:rPr lang="en-US" sz="1600" dirty="0">
                <a:solidFill>
                  <a:srgbClr val="000000"/>
                </a:solidFill>
                <a:latin typeface="circular"/>
              </a:rPr>
              <a:t>Conclusion</a:t>
            </a:r>
          </a:p>
          <a:p>
            <a:r>
              <a:rPr lang="en-US" sz="1600" dirty="0">
                <a:solidFill>
                  <a:srgbClr val="000000"/>
                </a:solidFill>
                <a:latin typeface="circular"/>
              </a:rPr>
              <a:t>Recommendation</a:t>
            </a:r>
          </a:p>
          <a:p>
            <a:endParaRPr lang="en-IN" dirty="0">
              <a:latin typeface="circular"/>
            </a:endParaRPr>
          </a:p>
        </p:txBody>
      </p:sp>
    </p:spTree>
    <p:extLst>
      <p:ext uri="{BB962C8B-B14F-4D97-AF65-F5344CB8AC3E}">
        <p14:creationId xmlns:p14="http://schemas.microsoft.com/office/powerpoint/2010/main" val="927714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BCE0-A218-28F4-852B-6C288332B066}"/>
              </a:ext>
            </a:extLst>
          </p:cNvPr>
          <p:cNvSpPr>
            <a:spLocks noGrp="1"/>
          </p:cNvSpPr>
          <p:nvPr>
            <p:ph type="title"/>
          </p:nvPr>
        </p:nvSpPr>
        <p:spPr/>
        <p:txBody>
          <a:bodyPr>
            <a:normAutofit fontScale="90000"/>
          </a:bodyPr>
          <a:lstStyle/>
          <a:p>
            <a:r>
              <a:rPr lang="en-US" sz="2700" b="0" i="0" dirty="0">
                <a:solidFill>
                  <a:srgbClr val="000000"/>
                </a:solidFill>
                <a:effectLst/>
                <a:latin typeface="circular"/>
              </a:rPr>
              <a:t>Overall Model Overview</a:t>
            </a:r>
            <a:br>
              <a:rPr lang="en-US" sz="1200" b="0" i="0" dirty="0">
                <a:solidFill>
                  <a:srgbClr val="000000"/>
                </a:solidFill>
                <a:effectLst/>
                <a:latin typeface="circular"/>
              </a:rPr>
            </a:br>
            <a:br>
              <a:rPr lang="en-US" b="0"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22A0EF79-3043-98B6-7E6B-F7A2521DD807}"/>
              </a:ext>
            </a:extLst>
          </p:cNvPr>
          <p:cNvSpPr>
            <a:spLocks noGrp="1"/>
          </p:cNvSpPr>
          <p:nvPr>
            <p:ph type="body" idx="1"/>
          </p:nvPr>
        </p:nvSpPr>
        <p:spPr>
          <a:xfrm>
            <a:off x="311699" y="1152475"/>
            <a:ext cx="3543185" cy="3416400"/>
          </a:xfrm>
        </p:spPr>
        <p:txBody>
          <a:bodyPr>
            <a:normAutofit/>
          </a:bodyPr>
          <a:lstStyle/>
          <a:p>
            <a:pPr algn="l">
              <a:buFont typeface="Arial" panose="020B0604020202020204" pitchFamily="34" charset="0"/>
              <a:buChar char="•"/>
            </a:pPr>
            <a:r>
              <a:rPr lang="en-US" sz="1400" b="0" i="0" dirty="0">
                <a:solidFill>
                  <a:srgbClr val="000000"/>
                </a:solidFill>
                <a:effectLst/>
                <a:latin typeface="circular"/>
              </a:rPr>
              <a:t>Train set</a:t>
            </a:r>
          </a:p>
          <a:p>
            <a:pPr marL="742950" lvl="1" indent="-285750" algn="l">
              <a:buFont typeface="Arial" panose="020B0604020202020204" pitchFamily="34" charset="0"/>
              <a:buChar char="•"/>
            </a:pPr>
            <a:r>
              <a:rPr lang="en-US" b="0" i="0" dirty="0">
                <a:solidFill>
                  <a:srgbClr val="000000"/>
                </a:solidFill>
                <a:effectLst/>
                <a:latin typeface="circular"/>
              </a:rPr>
              <a:t>Accuracy = 0.86</a:t>
            </a:r>
          </a:p>
          <a:p>
            <a:pPr marL="742950" lvl="1" indent="-285750" algn="l">
              <a:buFont typeface="Arial" panose="020B0604020202020204" pitchFamily="34" charset="0"/>
              <a:buChar char="•"/>
            </a:pPr>
            <a:r>
              <a:rPr lang="en-US" b="0" i="0" dirty="0">
                <a:solidFill>
                  <a:srgbClr val="000000"/>
                </a:solidFill>
                <a:effectLst/>
                <a:latin typeface="circular"/>
              </a:rPr>
              <a:t>Sensitivity = 0.89</a:t>
            </a:r>
          </a:p>
          <a:p>
            <a:pPr marL="742950" lvl="1" indent="-285750" algn="l">
              <a:buFont typeface="Arial" panose="020B0604020202020204" pitchFamily="34" charset="0"/>
              <a:buChar char="•"/>
            </a:pPr>
            <a:r>
              <a:rPr lang="en-US" b="0" i="0" dirty="0">
                <a:solidFill>
                  <a:srgbClr val="000000"/>
                </a:solidFill>
                <a:effectLst/>
                <a:latin typeface="circular"/>
              </a:rPr>
              <a:t>Specificity = 0.83</a:t>
            </a:r>
          </a:p>
          <a:p>
            <a:pPr algn="l">
              <a:buFont typeface="Arial" panose="020B0604020202020204" pitchFamily="34" charset="0"/>
              <a:buChar char="•"/>
            </a:pPr>
            <a:r>
              <a:rPr lang="en-US" sz="1400" b="0" i="0" dirty="0">
                <a:solidFill>
                  <a:srgbClr val="000000"/>
                </a:solidFill>
                <a:effectLst/>
                <a:latin typeface="circular"/>
              </a:rPr>
              <a:t>Test set</a:t>
            </a:r>
          </a:p>
          <a:p>
            <a:pPr marL="742950" lvl="1" indent="-285750" algn="l">
              <a:buFont typeface="Arial" panose="020B0604020202020204" pitchFamily="34" charset="0"/>
              <a:buChar char="•"/>
            </a:pPr>
            <a:r>
              <a:rPr lang="en-US" b="0" i="0" dirty="0">
                <a:solidFill>
                  <a:srgbClr val="000000"/>
                </a:solidFill>
                <a:effectLst/>
                <a:latin typeface="circular"/>
              </a:rPr>
              <a:t>Accuracy = 0.83</a:t>
            </a:r>
          </a:p>
          <a:p>
            <a:pPr marL="742950" lvl="1" indent="-285750" algn="l">
              <a:buFont typeface="Arial" panose="020B0604020202020204" pitchFamily="34" charset="0"/>
              <a:buChar char="•"/>
            </a:pPr>
            <a:r>
              <a:rPr lang="en-US" b="0" i="0" dirty="0">
                <a:solidFill>
                  <a:srgbClr val="000000"/>
                </a:solidFill>
                <a:effectLst/>
                <a:latin typeface="circular"/>
              </a:rPr>
              <a:t>Sensitivity = 0.81</a:t>
            </a:r>
          </a:p>
          <a:p>
            <a:pPr marL="742950" lvl="1" indent="-285750" algn="l">
              <a:buFont typeface="Arial" panose="020B0604020202020204" pitchFamily="34" charset="0"/>
              <a:buChar char="•"/>
            </a:pPr>
            <a:r>
              <a:rPr lang="en-US" b="0" i="0" dirty="0">
                <a:solidFill>
                  <a:srgbClr val="000000"/>
                </a:solidFill>
                <a:effectLst/>
                <a:latin typeface="circular"/>
              </a:rPr>
              <a:t>Specificity = 0.83</a:t>
            </a:r>
          </a:p>
          <a:p>
            <a:pPr algn="l"/>
            <a:r>
              <a:rPr lang="en-US" sz="1400" b="0" i="0" dirty="0">
                <a:solidFill>
                  <a:srgbClr val="000000"/>
                </a:solidFill>
                <a:effectLst/>
                <a:latin typeface="circular"/>
              </a:rPr>
              <a:t>Overall, the model is performing well in the test set</a:t>
            </a:r>
            <a:r>
              <a:rPr lang="en-US" b="0" i="0" dirty="0">
                <a:solidFill>
                  <a:srgbClr val="000000"/>
                </a:solidFill>
                <a:effectLst/>
                <a:latin typeface="circular"/>
              </a:rPr>
              <a:t>.</a:t>
            </a:r>
          </a:p>
          <a:p>
            <a:endParaRPr lang="en-IN" dirty="0">
              <a:latin typeface="circular"/>
            </a:endParaRPr>
          </a:p>
        </p:txBody>
      </p:sp>
      <p:pic>
        <p:nvPicPr>
          <p:cNvPr id="10242" name="Picture 2">
            <a:extLst>
              <a:ext uri="{FF2B5EF4-FFF2-40B4-BE49-F238E27FC236}">
                <a16:creationId xmlns:a16="http://schemas.microsoft.com/office/drawing/2014/main" id="{BA95C3DF-16B7-64AA-7643-27FB5C07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28" y="1152475"/>
            <a:ext cx="4600225" cy="338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59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73E-306F-808F-A8BB-2C13232B9CAA}"/>
              </a:ext>
            </a:extLst>
          </p:cNvPr>
          <p:cNvSpPr>
            <a:spLocks noGrp="1"/>
          </p:cNvSpPr>
          <p:nvPr>
            <p:ph type="title"/>
          </p:nvPr>
        </p:nvSpPr>
        <p:spPr>
          <a:xfrm>
            <a:off x="311700" y="225819"/>
            <a:ext cx="3543185" cy="572700"/>
          </a:xfrm>
        </p:spPr>
        <p:txBody>
          <a:bodyPr>
            <a:noAutofit/>
          </a:bodyPr>
          <a:lstStyle/>
          <a:p>
            <a:r>
              <a:rPr lang="en-IN" sz="2400" dirty="0">
                <a:solidFill>
                  <a:srgbClr val="000000"/>
                </a:solidFill>
                <a:latin typeface="circular"/>
              </a:rPr>
              <a:t>D</a:t>
            </a:r>
            <a:r>
              <a:rPr lang="en-IN" sz="2400" i="0" dirty="0">
                <a:solidFill>
                  <a:srgbClr val="000000"/>
                </a:solidFill>
                <a:effectLst/>
                <a:latin typeface="circular"/>
              </a:rPr>
              <a:t>ecision tree with PCA</a:t>
            </a:r>
            <a:br>
              <a:rPr lang="en-IN" sz="2400" i="0" dirty="0">
                <a:solidFill>
                  <a:srgbClr val="000000"/>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4CF0F860-ACC1-114A-26AA-42464431A224}"/>
              </a:ext>
            </a:extLst>
          </p:cNvPr>
          <p:cNvSpPr>
            <a:spLocks noGrp="1"/>
          </p:cNvSpPr>
          <p:nvPr>
            <p:ph type="body" idx="1"/>
          </p:nvPr>
        </p:nvSpPr>
        <p:spPr>
          <a:xfrm>
            <a:off x="311700" y="868713"/>
            <a:ext cx="3665314" cy="1419275"/>
          </a:xfrm>
        </p:spPr>
        <p:txBody>
          <a:bodyPr/>
          <a:lstStyle/>
          <a:p>
            <a:r>
              <a:rPr lang="en-IN" sz="1400" dirty="0">
                <a:solidFill>
                  <a:srgbClr val="000000"/>
                </a:solidFill>
                <a:effectLst/>
                <a:latin typeface="circular"/>
              </a:rPr>
              <a:t>Hyperparameter tuning</a:t>
            </a:r>
          </a:p>
          <a:p>
            <a:r>
              <a:rPr lang="en-IN" sz="1400" i="0" dirty="0">
                <a:solidFill>
                  <a:srgbClr val="000000"/>
                </a:solidFill>
                <a:effectLst/>
                <a:latin typeface="circular"/>
              </a:rPr>
              <a:t>Model with optimal hyperparameters</a:t>
            </a:r>
          </a:p>
          <a:p>
            <a:r>
              <a:rPr lang="en-US" sz="1400" i="0" dirty="0">
                <a:solidFill>
                  <a:srgbClr val="000000"/>
                </a:solidFill>
                <a:effectLst/>
                <a:latin typeface="circular"/>
              </a:rPr>
              <a:t>Prediction on the train set</a:t>
            </a:r>
            <a:endParaRPr lang="en-US" sz="1400" i="0" dirty="0">
              <a:solidFill>
                <a:srgbClr val="296EAA"/>
              </a:solidFill>
              <a:effectLst/>
              <a:latin typeface="circular"/>
            </a:endParaRPr>
          </a:p>
          <a:p>
            <a:r>
              <a:rPr lang="en-US" sz="1400" i="0" dirty="0">
                <a:solidFill>
                  <a:srgbClr val="000000"/>
                </a:solidFill>
                <a:effectLst/>
                <a:latin typeface="circular"/>
              </a:rPr>
              <a:t>Check the prediction on the test set</a:t>
            </a:r>
          </a:p>
          <a:p>
            <a:endParaRPr lang="en-US" b="1" i="0" dirty="0">
              <a:solidFill>
                <a:srgbClr val="000000"/>
              </a:solidFill>
              <a:effectLst/>
              <a:latin typeface="circular"/>
            </a:endParaRPr>
          </a:p>
        </p:txBody>
      </p:sp>
      <p:sp>
        <p:nvSpPr>
          <p:cNvPr id="5" name="TextBox 4">
            <a:extLst>
              <a:ext uri="{FF2B5EF4-FFF2-40B4-BE49-F238E27FC236}">
                <a16:creationId xmlns:a16="http://schemas.microsoft.com/office/drawing/2014/main" id="{3EA156C2-926F-3D4C-088A-0C37E883773A}"/>
              </a:ext>
            </a:extLst>
          </p:cNvPr>
          <p:cNvSpPr txBox="1"/>
          <p:nvPr/>
        </p:nvSpPr>
        <p:spPr>
          <a:xfrm>
            <a:off x="659616" y="2138977"/>
            <a:ext cx="3356009" cy="2677656"/>
          </a:xfrm>
          <a:prstGeom prst="rect">
            <a:avLst/>
          </a:prstGeom>
          <a:noFill/>
        </p:spPr>
        <p:txBody>
          <a:bodyPr wrap="square">
            <a:spAutoFit/>
          </a:bodyPr>
          <a:lstStyle/>
          <a:p>
            <a:pPr algn="l"/>
            <a:r>
              <a:rPr lang="en-US" b="0" i="0" dirty="0">
                <a:solidFill>
                  <a:srgbClr val="000000"/>
                </a:solidFill>
                <a:effectLst/>
                <a:latin typeface="circular"/>
              </a:rPr>
              <a:t>Model Overview</a:t>
            </a:r>
          </a:p>
          <a:p>
            <a:pPr algn="l">
              <a:buFont typeface="Arial" panose="020B0604020202020204" pitchFamily="34" charset="0"/>
              <a:buChar char="•"/>
            </a:pPr>
            <a:r>
              <a:rPr lang="en-US" b="0" i="0" dirty="0">
                <a:solidFill>
                  <a:srgbClr val="000000"/>
                </a:solidFill>
                <a:effectLst/>
                <a:latin typeface="circular"/>
              </a:rPr>
              <a:t>Train set</a:t>
            </a:r>
          </a:p>
          <a:p>
            <a:pPr marL="742950" lvl="1" indent="-285750" algn="l">
              <a:buFont typeface="Arial" panose="020B0604020202020204" pitchFamily="34" charset="0"/>
              <a:buChar char="•"/>
            </a:pPr>
            <a:r>
              <a:rPr lang="en-US" b="0" i="0" dirty="0">
                <a:solidFill>
                  <a:srgbClr val="000000"/>
                </a:solidFill>
                <a:effectLst/>
                <a:latin typeface="circular"/>
              </a:rPr>
              <a:t>Accuracy = 0.90</a:t>
            </a:r>
          </a:p>
          <a:p>
            <a:pPr marL="742950" lvl="1" indent="-285750" algn="l">
              <a:buFont typeface="Arial" panose="020B0604020202020204" pitchFamily="34" charset="0"/>
              <a:buChar char="•"/>
            </a:pPr>
            <a:r>
              <a:rPr lang="en-US" b="0" i="0" dirty="0">
                <a:solidFill>
                  <a:srgbClr val="000000"/>
                </a:solidFill>
                <a:effectLst/>
                <a:latin typeface="circular"/>
              </a:rPr>
              <a:t>Sensitivity = 0.91</a:t>
            </a:r>
          </a:p>
          <a:p>
            <a:pPr marL="742950" lvl="1" indent="-285750" algn="l">
              <a:buFont typeface="Arial" panose="020B0604020202020204" pitchFamily="34" charset="0"/>
              <a:buChar char="•"/>
            </a:pPr>
            <a:r>
              <a:rPr lang="en-US" b="0" i="0" dirty="0">
                <a:solidFill>
                  <a:srgbClr val="000000"/>
                </a:solidFill>
                <a:effectLst/>
                <a:latin typeface="circular"/>
              </a:rPr>
              <a:t>Specificity = 0.88</a:t>
            </a:r>
          </a:p>
          <a:p>
            <a:pPr algn="l">
              <a:buFont typeface="Arial" panose="020B0604020202020204" pitchFamily="34" charset="0"/>
              <a:buChar char="•"/>
            </a:pPr>
            <a:r>
              <a:rPr lang="en-US" b="0" i="0" dirty="0">
                <a:solidFill>
                  <a:srgbClr val="000000"/>
                </a:solidFill>
                <a:effectLst/>
                <a:latin typeface="circular"/>
              </a:rPr>
              <a:t>Test set</a:t>
            </a:r>
          </a:p>
          <a:p>
            <a:pPr marL="742950" lvl="1" indent="-285750" algn="l">
              <a:buFont typeface="Arial" panose="020B0604020202020204" pitchFamily="34" charset="0"/>
              <a:buChar char="•"/>
            </a:pPr>
            <a:r>
              <a:rPr lang="en-US" b="0" i="0" dirty="0">
                <a:solidFill>
                  <a:srgbClr val="000000"/>
                </a:solidFill>
                <a:effectLst/>
                <a:latin typeface="circular"/>
              </a:rPr>
              <a:t>Accuracy = 0.86</a:t>
            </a:r>
          </a:p>
          <a:p>
            <a:pPr marL="742950" lvl="1" indent="-285750" algn="l">
              <a:buFont typeface="Arial" panose="020B0604020202020204" pitchFamily="34" charset="0"/>
              <a:buChar char="•"/>
            </a:pPr>
            <a:r>
              <a:rPr lang="en-US" b="0" i="0" dirty="0">
                <a:solidFill>
                  <a:srgbClr val="000000"/>
                </a:solidFill>
                <a:effectLst/>
                <a:latin typeface="circular"/>
              </a:rPr>
              <a:t>Sensitivity = 0.70</a:t>
            </a:r>
          </a:p>
          <a:p>
            <a:pPr marL="742950" lvl="1" indent="-285750" algn="l">
              <a:buFont typeface="Arial" panose="020B0604020202020204" pitchFamily="34" charset="0"/>
              <a:buChar char="•"/>
            </a:pPr>
            <a:r>
              <a:rPr lang="en-US" b="0" i="0" dirty="0">
                <a:solidFill>
                  <a:srgbClr val="000000"/>
                </a:solidFill>
                <a:effectLst/>
                <a:latin typeface="circular"/>
              </a:rPr>
              <a:t>Specificity = 0.87</a:t>
            </a:r>
          </a:p>
          <a:p>
            <a:pPr marL="742950" lvl="1" indent="-285750" algn="l">
              <a:buFont typeface="Arial" panose="020B0604020202020204" pitchFamily="34" charset="0"/>
              <a:buChar char="•"/>
            </a:pPr>
            <a:endParaRPr lang="en-US" b="0" i="0" dirty="0">
              <a:solidFill>
                <a:srgbClr val="000000"/>
              </a:solidFill>
              <a:effectLst/>
              <a:latin typeface="circular"/>
            </a:endParaRPr>
          </a:p>
          <a:p>
            <a:pPr algn="l"/>
            <a:r>
              <a:rPr lang="en-US" b="0" i="0" dirty="0">
                <a:solidFill>
                  <a:srgbClr val="000000"/>
                </a:solidFill>
                <a:effectLst/>
                <a:latin typeface="circular"/>
              </a:rPr>
              <a:t>The accuracy and specificity is quite good in the test set.</a:t>
            </a:r>
          </a:p>
        </p:txBody>
      </p:sp>
      <p:sp>
        <p:nvSpPr>
          <p:cNvPr id="6" name="Title 1">
            <a:extLst>
              <a:ext uri="{FF2B5EF4-FFF2-40B4-BE49-F238E27FC236}">
                <a16:creationId xmlns:a16="http://schemas.microsoft.com/office/drawing/2014/main" id="{B03BA039-D31B-8C5C-C8B6-E3F131241ABB}"/>
              </a:ext>
            </a:extLst>
          </p:cNvPr>
          <p:cNvSpPr txBox="1">
            <a:spLocks/>
          </p:cNvSpPr>
          <p:nvPr/>
        </p:nvSpPr>
        <p:spPr>
          <a:xfrm>
            <a:off x="4976601" y="225819"/>
            <a:ext cx="354318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2400" i="0" dirty="0">
                <a:solidFill>
                  <a:srgbClr val="000000"/>
                </a:solidFill>
                <a:effectLst/>
                <a:latin typeface="circular"/>
              </a:rPr>
              <a:t>Random forest with PCA</a:t>
            </a:r>
            <a:br>
              <a:rPr lang="en-IN" sz="2400" i="0" dirty="0">
                <a:solidFill>
                  <a:srgbClr val="000000"/>
                </a:solidFill>
                <a:effectLst/>
                <a:latin typeface="circular"/>
              </a:rPr>
            </a:br>
            <a:endParaRPr lang="en-IN" sz="2400" dirty="0">
              <a:latin typeface="circular"/>
            </a:endParaRPr>
          </a:p>
        </p:txBody>
      </p:sp>
      <p:sp>
        <p:nvSpPr>
          <p:cNvPr id="8" name="TextBox 7">
            <a:extLst>
              <a:ext uri="{FF2B5EF4-FFF2-40B4-BE49-F238E27FC236}">
                <a16:creationId xmlns:a16="http://schemas.microsoft.com/office/drawing/2014/main" id="{D5B8DF65-4906-A43F-69EC-0CBFAF60DD75}"/>
              </a:ext>
            </a:extLst>
          </p:cNvPr>
          <p:cNvSpPr txBox="1"/>
          <p:nvPr/>
        </p:nvSpPr>
        <p:spPr>
          <a:xfrm>
            <a:off x="4976601" y="1020742"/>
            <a:ext cx="3794750" cy="3970318"/>
          </a:xfrm>
          <a:prstGeom prst="rect">
            <a:avLst/>
          </a:prstGeom>
          <a:noFill/>
        </p:spPr>
        <p:txBody>
          <a:bodyPr wrap="square">
            <a:spAutoFit/>
          </a:bodyPr>
          <a:lstStyle/>
          <a:p>
            <a:pPr marL="285750" indent="-285750">
              <a:buFont typeface="Arial" panose="020B0604020202020204" pitchFamily="34" charset="0"/>
              <a:buChar char="•"/>
            </a:pPr>
            <a:r>
              <a:rPr lang="en-US" i="0" dirty="0">
                <a:solidFill>
                  <a:srgbClr val="000000"/>
                </a:solidFill>
                <a:effectLst/>
                <a:latin typeface="circular"/>
              </a:rPr>
              <a:t>Prediction on the train data set</a:t>
            </a:r>
          </a:p>
          <a:p>
            <a:pPr marL="285750" indent="-285750">
              <a:buFont typeface="Arial" panose="020B0604020202020204" pitchFamily="34" charset="0"/>
              <a:buChar char="•"/>
            </a:pPr>
            <a:r>
              <a:rPr lang="en-US" i="0" dirty="0">
                <a:solidFill>
                  <a:srgbClr val="000000"/>
                </a:solidFill>
                <a:effectLst/>
                <a:latin typeface="circular"/>
              </a:rPr>
              <a:t>Prediction on the test data set</a:t>
            </a:r>
          </a:p>
          <a:p>
            <a:endParaRPr lang="en-US" i="0" dirty="0">
              <a:solidFill>
                <a:srgbClr val="000000"/>
              </a:solidFill>
              <a:effectLst/>
              <a:latin typeface="circular"/>
            </a:endParaRPr>
          </a:p>
          <a:p>
            <a:pPr algn="l"/>
            <a:r>
              <a:rPr lang="en-US" b="0" i="0" dirty="0">
                <a:solidFill>
                  <a:srgbClr val="000000"/>
                </a:solidFill>
                <a:effectLst/>
                <a:latin typeface="circular"/>
              </a:rPr>
              <a:t>Model Overview</a:t>
            </a:r>
          </a:p>
          <a:p>
            <a:pPr algn="l">
              <a:buFont typeface="Arial" panose="020B0604020202020204" pitchFamily="34" charset="0"/>
              <a:buChar char="•"/>
            </a:pPr>
            <a:r>
              <a:rPr lang="en-US" b="0" i="0" dirty="0">
                <a:solidFill>
                  <a:srgbClr val="000000"/>
                </a:solidFill>
                <a:effectLst/>
                <a:latin typeface="circular"/>
              </a:rPr>
              <a:t>Train set</a:t>
            </a:r>
          </a:p>
          <a:p>
            <a:pPr marL="742950" lvl="1" indent="-285750" algn="l">
              <a:buFont typeface="Arial" panose="020B0604020202020204" pitchFamily="34" charset="0"/>
              <a:buChar char="•"/>
            </a:pPr>
            <a:r>
              <a:rPr lang="en-US" b="0" i="0" dirty="0">
                <a:solidFill>
                  <a:srgbClr val="000000"/>
                </a:solidFill>
                <a:effectLst/>
                <a:latin typeface="circular"/>
              </a:rPr>
              <a:t>Accuracy = 0.84</a:t>
            </a:r>
          </a:p>
          <a:p>
            <a:pPr marL="742950" lvl="1" indent="-285750" algn="l">
              <a:buFont typeface="Arial" panose="020B0604020202020204" pitchFamily="34" charset="0"/>
              <a:buChar char="•"/>
            </a:pPr>
            <a:r>
              <a:rPr lang="en-US" b="0" i="0" dirty="0">
                <a:solidFill>
                  <a:srgbClr val="000000"/>
                </a:solidFill>
                <a:effectLst/>
                <a:latin typeface="circular"/>
              </a:rPr>
              <a:t>Sensitivity = 0.88</a:t>
            </a:r>
          </a:p>
          <a:p>
            <a:pPr marL="742950" lvl="1" indent="-285750" algn="l">
              <a:buFont typeface="Arial" panose="020B0604020202020204" pitchFamily="34" charset="0"/>
              <a:buChar char="•"/>
            </a:pPr>
            <a:r>
              <a:rPr lang="en-US" b="0" i="0" dirty="0">
                <a:solidFill>
                  <a:srgbClr val="000000"/>
                </a:solidFill>
                <a:effectLst/>
                <a:latin typeface="circular"/>
              </a:rPr>
              <a:t>Specificity = 0.80</a:t>
            </a:r>
          </a:p>
          <a:p>
            <a:pPr algn="l">
              <a:buFont typeface="Arial" panose="020B0604020202020204" pitchFamily="34" charset="0"/>
              <a:buChar char="•"/>
            </a:pPr>
            <a:r>
              <a:rPr lang="en-US" b="0" i="0" dirty="0">
                <a:solidFill>
                  <a:srgbClr val="000000"/>
                </a:solidFill>
                <a:effectLst/>
                <a:latin typeface="circular"/>
              </a:rPr>
              <a:t>Test set</a:t>
            </a:r>
          </a:p>
          <a:p>
            <a:pPr marL="742950" lvl="1" indent="-285750" algn="l">
              <a:buFont typeface="Arial" panose="020B0604020202020204" pitchFamily="34" charset="0"/>
              <a:buChar char="•"/>
            </a:pPr>
            <a:r>
              <a:rPr lang="en-US" b="0" i="0" dirty="0">
                <a:solidFill>
                  <a:srgbClr val="000000"/>
                </a:solidFill>
                <a:effectLst/>
                <a:latin typeface="circular"/>
              </a:rPr>
              <a:t>Accuracy = 0.80</a:t>
            </a:r>
          </a:p>
          <a:p>
            <a:pPr marL="742950" lvl="1" indent="-285750" algn="l">
              <a:buFont typeface="Arial" panose="020B0604020202020204" pitchFamily="34" charset="0"/>
              <a:buChar char="•"/>
            </a:pPr>
            <a:r>
              <a:rPr lang="en-US" b="0" i="0" dirty="0">
                <a:solidFill>
                  <a:srgbClr val="000000"/>
                </a:solidFill>
                <a:effectLst/>
                <a:latin typeface="circular"/>
              </a:rPr>
              <a:t>Sensitivity = 0.75</a:t>
            </a:r>
          </a:p>
          <a:p>
            <a:pPr marL="742950" lvl="1" indent="-285750" algn="l">
              <a:buFont typeface="Arial" panose="020B0604020202020204" pitchFamily="34" charset="0"/>
              <a:buChar char="•"/>
            </a:pPr>
            <a:r>
              <a:rPr lang="en-US" b="0" i="0" dirty="0">
                <a:solidFill>
                  <a:srgbClr val="000000"/>
                </a:solidFill>
                <a:effectLst/>
                <a:latin typeface="circular"/>
              </a:rPr>
              <a:t>Specificity = 0.80</a:t>
            </a:r>
          </a:p>
          <a:p>
            <a:pPr marL="742950" lvl="1" indent="-285750" algn="l">
              <a:buFont typeface="Arial" panose="020B0604020202020204" pitchFamily="34" charset="0"/>
              <a:buChar char="•"/>
            </a:pPr>
            <a:endParaRPr lang="en-US" b="0" i="0" dirty="0">
              <a:solidFill>
                <a:srgbClr val="000000"/>
              </a:solidFill>
              <a:effectLst/>
              <a:latin typeface="circular"/>
            </a:endParaRPr>
          </a:p>
          <a:p>
            <a:pPr algn="l"/>
            <a:r>
              <a:rPr lang="en-US" b="0" i="0" dirty="0">
                <a:solidFill>
                  <a:srgbClr val="000000"/>
                </a:solidFill>
                <a:effectLst/>
                <a:latin typeface="circular"/>
              </a:rPr>
              <a:t>The sensitivity has been decreased while evaluating the model on the test set. The accuracy and specificity is quite good in the test set.</a:t>
            </a:r>
          </a:p>
          <a:p>
            <a:pPr marL="285750" indent="-285750">
              <a:buFont typeface="Arial" panose="020B0604020202020204" pitchFamily="34" charset="0"/>
              <a:buChar char="•"/>
            </a:pPr>
            <a:endParaRPr lang="en-US" i="0" dirty="0">
              <a:solidFill>
                <a:srgbClr val="000000"/>
              </a:solidFill>
              <a:effectLst/>
              <a:latin typeface="circular"/>
            </a:endParaRPr>
          </a:p>
        </p:txBody>
      </p:sp>
    </p:spTree>
    <p:extLst>
      <p:ext uri="{BB962C8B-B14F-4D97-AF65-F5344CB8AC3E}">
        <p14:creationId xmlns:p14="http://schemas.microsoft.com/office/powerpoint/2010/main" val="15358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6951-1C27-49AD-8271-31C0C8D71906}"/>
              </a:ext>
            </a:extLst>
          </p:cNvPr>
          <p:cNvSpPr>
            <a:spLocks noGrp="1"/>
          </p:cNvSpPr>
          <p:nvPr>
            <p:ph type="title"/>
          </p:nvPr>
        </p:nvSpPr>
        <p:spPr/>
        <p:txBody>
          <a:bodyPr>
            <a:noAutofit/>
          </a:bodyPr>
          <a:lstStyle/>
          <a:p>
            <a:r>
              <a:rPr lang="en-US" sz="2400" i="0" dirty="0">
                <a:solidFill>
                  <a:srgbClr val="000000"/>
                </a:solidFill>
                <a:effectLst/>
                <a:latin typeface="circular"/>
              </a:rPr>
              <a:t>Logistic regression with No PCA</a:t>
            </a:r>
            <a:br>
              <a:rPr lang="en-US" sz="2400" i="0" dirty="0">
                <a:solidFill>
                  <a:srgbClr val="000000"/>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A93FDBF7-238D-7C34-B532-D79FBC64186F}"/>
              </a:ext>
            </a:extLst>
          </p:cNvPr>
          <p:cNvSpPr>
            <a:spLocks noGrp="1"/>
          </p:cNvSpPr>
          <p:nvPr>
            <p:ph type="body" idx="1"/>
          </p:nvPr>
        </p:nvSpPr>
        <p:spPr>
          <a:xfrm>
            <a:off x="311700" y="1152475"/>
            <a:ext cx="4639212" cy="3416400"/>
          </a:xfrm>
        </p:spPr>
        <p:txBody>
          <a:bodyPr>
            <a:normAutofit/>
          </a:bodyPr>
          <a:lstStyle/>
          <a:p>
            <a:pPr algn="l"/>
            <a:r>
              <a:rPr lang="en-US" sz="1400" b="0" i="0" dirty="0">
                <a:solidFill>
                  <a:srgbClr val="000000"/>
                </a:solidFill>
                <a:effectLst/>
                <a:latin typeface="circular"/>
              </a:rPr>
              <a:t>Analysis of the Model</a:t>
            </a:r>
          </a:p>
          <a:p>
            <a:pPr algn="l"/>
            <a:r>
              <a:rPr lang="en-US" sz="1400" b="0" i="0" dirty="0">
                <a:solidFill>
                  <a:srgbClr val="000000"/>
                </a:solidFill>
                <a:effectLst/>
                <a:latin typeface="circular"/>
              </a:rPr>
              <a:t>It is evident that some features exhibit positive coefficients, while others display negative coefficients. Several features have elevated p-values, rendering them insignificant within the model.</a:t>
            </a:r>
          </a:p>
          <a:p>
            <a:pPr algn="l"/>
            <a:r>
              <a:rPr lang="en-US" sz="1400" b="0" i="0" dirty="0">
                <a:solidFill>
                  <a:srgbClr val="000000"/>
                </a:solidFill>
                <a:effectLst/>
                <a:latin typeface="circular"/>
              </a:rPr>
              <a:t>Coarse Tuning (Combining Auto and Manual Approaches)</a:t>
            </a:r>
          </a:p>
          <a:p>
            <a:pPr algn="l"/>
            <a:r>
              <a:rPr lang="en-US" sz="1400" b="0" i="0" dirty="0">
                <a:solidFill>
                  <a:srgbClr val="000000"/>
                </a:solidFill>
                <a:effectLst/>
                <a:latin typeface="circular"/>
              </a:rPr>
              <a:t>To begin, we will employ Recursive Feature Elimination (RFE) to remove a subset of features. Once we have refined our feature set, we will proceed with manual feature elimination. This involves assessing p-values and Variance Inflation Factors (VIFs) to make informed decisions about which features to retain.</a:t>
            </a:r>
          </a:p>
          <a:p>
            <a:endParaRPr lang="en-IN" dirty="0">
              <a:latin typeface="circular"/>
            </a:endParaRPr>
          </a:p>
        </p:txBody>
      </p:sp>
      <p:sp>
        <p:nvSpPr>
          <p:cNvPr id="5" name="TextBox 4">
            <a:extLst>
              <a:ext uri="{FF2B5EF4-FFF2-40B4-BE49-F238E27FC236}">
                <a16:creationId xmlns:a16="http://schemas.microsoft.com/office/drawing/2014/main" id="{26E7211A-5D25-B39A-E2EB-4D6C63B18F15}"/>
              </a:ext>
            </a:extLst>
          </p:cNvPr>
          <p:cNvSpPr txBox="1"/>
          <p:nvPr/>
        </p:nvSpPr>
        <p:spPr>
          <a:xfrm>
            <a:off x="5329824" y="1017725"/>
            <a:ext cx="3360108" cy="3539430"/>
          </a:xfrm>
          <a:prstGeom prst="rect">
            <a:avLst/>
          </a:prstGeom>
          <a:noFill/>
        </p:spPr>
        <p:txBody>
          <a:bodyPr wrap="square">
            <a:spAutoFit/>
          </a:bodyPr>
          <a:lstStyle/>
          <a:p>
            <a:r>
              <a:rPr lang="en-IN" sz="1400" i="0" dirty="0">
                <a:solidFill>
                  <a:srgbClr val="000000"/>
                </a:solidFill>
                <a:effectLst/>
                <a:latin typeface="circular"/>
              </a:rPr>
              <a:t>Steps to follow:</a:t>
            </a:r>
          </a:p>
          <a:p>
            <a:endParaRPr lang="en-IN" sz="1400" i="0" dirty="0">
              <a:solidFill>
                <a:srgbClr val="000000"/>
              </a:solidFill>
              <a:effectLst/>
              <a:latin typeface="circular"/>
            </a:endParaRPr>
          </a:p>
          <a:p>
            <a:pPr marL="285750" indent="-285750">
              <a:buFont typeface="Arial" panose="020B0604020202020204" pitchFamily="34" charset="0"/>
              <a:buChar char="•"/>
            </a:pPr>
            <a:r>
              <a:rPr lang="en-IN" sz="1400" i="0" dirty="0">
                <a:solidFill>
                  <a:srgbClr val="000000"/>
                </a:solidFill>
                <a:effectLst/>
                <a:latin typeface="circular"/>
              </a:rPr>
              <a:t>Selecting features with RFE</a:t>
            </a:r>
          </a:p>
          <a:p>
            <a:pPr marL="285750" indent="-285750">
              <a:buFont typeface="Arial" panose="020B0604020202020204" pitchFamily="34" charset="0"/>
              <a:buChar char="•"/>
            </a:pPr>
            <a:r>
              <a:rPr lang="en-US" sz="1400" i="0" dirty="0">
                <a:solidFill>
                  <a:srgbClr val="000000"/>
                </a:solidFill>
                <a:effectLst/>
                <a:latin typeface="circular"/>
              </a:rPr>
              <a:t>Model-1 with RFE 15 selected columns</a:t>
            </a:r>
          </a:p>
          <a:p>
            <a:pPr marL="285750" indent="-285750">
              <a:buFont typeface="Arial" panose="020B0604020202020204" pitchFamily="34" charset="0"/>
              <a:buChar char="•"/>
            </a:pPr>
            <a:r>
              <a:rPr lang="en-IN" sz="1400" i="0" dirty="0">
                <a:solidFill>
                  <a:srgbClr val="000000"/>
                </a:solidFill>
                <a:effectLst/>
                <a:latin typeface="circular"/>
              </a:rPr>
              <a:t>Check Variance Inflation Factors</a:t>
            </a:r>
          </a:p>
          <a:p>
            <a:pPr marL="285750" indent="-285750">
              <a:buFont typeface="Arial" panose="020B0604020202020204" pitchFamily="34" charset="0"/>
              <a:buChar char="•"/>
            </a:pPr>
            <a:r>
              <a:rPr lang="en-US" sz="1400" i="0" dirty="0">
                <a:solidFill>
                  <a:srgbClr val="000000"/>
                </a:solidFill>
                <a:effectLst/>
                <a:latin typeface="circular"/>
              </a:rPr>
              <a:t>Remove column highest p-value 0.99</a:t>
            </a:r>
          </a:p>
          <a:p>
            <a:pPr marL="285750" indent="-285750">
              <a:buFont typeface="Arial" panose="020B0604020202020204" pitchFamily="34" charset="0"/>
              <a:buChar char="•"/>
            </a:pPr>
            <a:r>
              <a:rPr lang="en-IN" sz="1400" i="0" dirty="0">
                <a:solidFill>
                  <a:srgbClr val="000000"/>
                </a:solidFill>
                <a:effectLst/>
                <a:latin typeface="circular"/>
              </a:rPr>
              <a:t>Model-2</a:t>
            </a:r>
          </a:p>
          <a:p>
            <a:pPr marL="285750" indent="-285750">
              <a:buFont typeface="Arial" panose="020B0604020202020204" pitchFamily="34" charset="0"/>
              <a:buChar char="•"/>
            </a:pPr>
            <a:r>
              <a:rPr lang="en-IN" sz="1400" i="0" dirty="0">
                <a:solidFill>
                  <a:srgbClr val="000000"/>
                </a:solidFill>
                <a:effectLst/>
                <a:latin typeface="circular"/>
              </a:rPr>
              <a:t>Check VIF - Model-2</a:t>
            </a:r>
          </a:p>
          <a:p>
            <a:pPr marL="285750" indent="-285750">
              <a:buFont typeface="Arial" panose="020B0604020202020204" pitchFamily="34" charset="0"/>
              <a:buChar char="•"/>
            </a:pPr>
            <a:r>
              <a:rPr lang="en-IN" sz="1400" i="0" dirty="0">
                <a:solidFill>
                  <a:srgbClr val="000000"/>
                </a:solidFill>
                <a:effectLst/>
                <a:latin typeface="circular"/>
              </a:rPr>
              <a:t>Model-3</a:t>
            </a:r>
          </a:p>
          <a:p>
            <a:pPr marL="285750" indent="-285750">
              <a:buFont typeface="Arial" panose="020B0604020202020204" pitchFamily="34" charset="0"/>
              <a:buChar char="•"/>
            </a:pPr>
            <a:r>
              <a:rPr lang="en-IN" sz="1400" i="0" dirty="0">
                <a:solidFill>
                  <a:srgbClr val="000000"/>
                </a:solidFill>
                <a:effectLst/>
                <a:latin typeface="circular"/>
              </a:rPr>
              <a:t>VIF - Model-3</a:t>
            </a:r>
          </a:p>
          <a:p>
            <a:pPr marL="285750" indent="-285750">
              <a:buFont typeface="Arial" panose="020B0604020202020204" pitchFamily="34" charset="0"/>
              <a:buChar char="•"/>
            </a:pPr>
            <a:r>
              <a:rPr lang="en-US" sz="1400" i="0" dirty="0">
                <a:solidFill>
                  <a:srgbClr val="000000"/>
                </a:solidFill>
                <a:effectLst/>
                <a:latin typeface="circular"/>
              </a:rPr>
              <a:t>Checking the Model-3 performance on the train set</a:t>
            </a:r>
          </a:p>
          <a:p>
            <a:pPr marL="285750" indent="-285750">
              <a:buFont typeface="Arial" panose="020B0604020202020204" pitchFamily="34" charset="0"/>
              <a:buChar char="•"/>
            </a:pPr>
            <a:r>
              <a:rPr lang="en-IN" sz="1400" i="0" dirty="0">
                <a:solidFill>
                  <a:srgbClr val="000000"/>
                </a:solidFill>
                <a:effectLst/>
                <a:latin typeface="circular"/>
              </a:rPr>
              <a:t>Optimal Probability Cutoff Point</a:t>
            </a:r>
          </a:p>
          <a:p>
            <a:pPr marL="285750" indent="-285750">
              <a:buFont typeface="Arial" panose="020B0604020202020204" pitchFamily="34" charset="0"/>
              <a:buChar char="•"/>
            </a:pPr>
            <a:r>
              <a:rPr lang="en-US" sz="1400" i="0" dirty="0">
                <a:solidFill>
                  <a:srgbClr val="000000"/>
                </a:solidFill>
                <a:effectLst/>
                <a:latin typeface="circular"/>
              </a:rPr>
              <a:t>Calculate accuracy, sensitivity, and specificity for various probability cutoffs.</a:t>
            </a:r>
          </a:p>
        </p:txBody>
      </p:sp>
    </p:spTree>
    <p:extLst>
      <p:ext uri="{BB962C8B-B14F-4D97-AF65-F5344CB8AC3E}">
        <p14:creationId xmlns:p14="http://schemas.microsoft.com/office/powerpoint/2010/main" val="1475614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16917A-31F4-398A-F4F4-A82090CB040A}"/>
              </a:ext>
            </a:extLst>
          </p:cNvPr>
          <p:cNvPicPr>
            <a:picLocks noChangeAspect="1"/>
          </p:cNvPicPr>
          <p:nvPr/>
        </p:nvPicPr>
        <p:blipFill>
          <a:blip r:embed="rId2"/>
          <a:stretch>
            <a:fillRect/>
          </a:stretch>
        </p:blipFill>
        <p:spPr>
          <a:xfrm>
            <a:off x="154611" y="317350"/>
            <a:ext cx="3937049" cy="1954699"/>
          </a:xfrm>
          <a:prstGeom prst="rect">
            <a:avLst/>
          </a:prstGeom>
        </p:spPr>
      </p:pic>
      <p:pic>
        <p:nvPicPr>
          <p:cNvPr id="12291" name="Picture 3">
            <a:extLst>
              <a:ext uri="{FF2B5EF4-FFF2-40B4-BE49-F238E27FC236}">
                <a16:creationId xmlns:a16="http://schemas.microsoft.com/office/drawing/2014/main" id="{471A9524-BFF8-2357-8552-11C3C132C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293" y="226536"/>
            <a:ext cx="3156935" cy="24932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B3A6E4-DC7A-4839-E819-D0195C44DA76}"/>
              </a:ext>
            </a:extLst>
          </p:cNvPr>
          <p:cNvSpPr txBox="1"/>
          <p:nvPr/>
        </p:nvSpPr>
        <p:spPr>
          <a:xfrm>
            <a:off x="154611" y="2719764"/>
            <a:ext cx="8588556" cy="1815882"/>
          </a:xfrm>
          <a:prstGeom prst="rect">
            <a:avLst/>
          </a:prstGeom>
          <a:noFill/>
        </p:spPr>
        <p:txBody>
          <a:bodyPr wrap="square">
            <a:spAutoFit/>
          </a:bodyPr>
          <a:lstStyle/>
          <a:p>
            <a:pPr algn="l"/>
            <a:r>
              <a:rPr lang="en-US" b="1" i="0" dirty="0">
                <a:solidFill>
                  <a:srgbClr val="000000"/>
                </a:solidFill>
                <a:effectLst/>
                <a:latin typeface="circular"/>
              </a:rPr>
              <a:t>Analysis of the above curve</a:t>
            </a:r>
          </a:p>
          <a:p>
            <a:pPr marL="285750" indent="-285750" algn="l">
              <a:buFont typeface="Arial" panose="020B0604020202020204" pitchFamily="34" charset="0"/>
              <a:buChar char="•"/>
            </a:pPr>
            <a:r>
              <a:rPr lang="en-US" b="0" i="0" dirty="0">
                <a:solidFill>
                  <a:srgbClr val="000000"/>
                </a:solidFill>
                <a:effectLst/>
                <a:latin typeface="circular"/>
              </a:rPr>
              <a:t>Accuracy - Becomes stable around 0.6</a:t>
            </a:r>
          </a:p>
          <a:p>
            <a:pPr marL="285750" indent="-285750" algn="l">
              <a:buFont typeface="Arial" panose="020B0604020202020204" pitchFamily="34" charset="0"/>
              <a:buChar char="•"/>
            </a:pPr>
            <a:r>
              <a:rPr lang="en-US" b="0" i="0" dirty="0">
                <a:solidFill>
                  <a:srgbClr val="000000"/>
                </a:solidFill>
                <a:effectLst/>
                <a:latin typeface="circular"/>
              </a:rPr>
              <a:t>Sensitivity - Decreases with the increased probability.</a:t>
            </a:r>
          </a:p>
          <a:p>
            <a:pPr marL="285750" indent="-285750" algn="l">
              <a:buFont typeface="Arial" panose="020B0604020202020204" pitchFamily="34" charset="0"/>
              <a:buChar char="•"/>
            </a:pPr>
            <a:r>
              <a:rPr lang="en-US" b="0" i="0" dirty="0">
                <a:solidFill>
                  <a:srgbClr val="000000"/>
                </a:solidFill>
                <a:effectLst/>
                <a:latin typeface="circular"/>
              </a:rPr>
              <a:t>Specificity - Increases with the increasing probability.</a:t>
            </a:r>
          </a:p>
          <a:p>
            <a:pPr marL="285750" indent="-285750" algn="l">
              <a:buFont typeface="Arial" panose="020B0604020202020204" pitchFamily="34" charset="0"/>
              <a:buChar char="•"/>
            </a:pPr>
            <a:r>
              <a:rPr lang="en-US" b="0" i="0" dirty="0">
                <a:solidFill>
                  <a:srgbClr val="000000"/>
                </a:solidFill>
                <a:effectLst/>
                <a:latin typeface="circular"/>
              </a:rPr>
              <a:t>At point 0.6 there is a balance between sensitivity and specificity with a good accuracy.</a:t>
            </a:r>
          </a:p>
          <a:p>
            <a:pPr marL="285750" indent="-285750" algn="l">
              <a:buFont typeface="Arial" panose="020B0604020202020204" pitchFamily="34" charset="0"/>
              <a:buChar char="•"/>
            </a:pPr>
            <a:r>
              <a:rPr lang="en-US" b="0" i="0" dirty="0">
                <a:solidFill>
                  <a:srgbClr val="000000"/>
                </a:solidFill>
                <a:effectLst/>
                <a:latin typeface="circular"/>
              </a:rPr>
              <a:t>Here we are intended to achieve better sensitivity than accuracy and specificity. Though as per the above curve, we should take 0.6 as the optimum probability cutoff, we are taking 0.5 to achieve higher sensitivity, which is our main goal.</a:t>
            </a:r>
          </a:p>
        </p:txBody>
      </p:sp>
    </p:spTree>
    <p:extLst>
      <p:ext uri="{BB962C8B-B14F-4D97-AF65-F5344CB8AC3E}">
        <p14:creationId xmlns:p14="http://schemas.microsoft.com/office/powerpoint/2010/main" val="239953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DEB9-43EE-13EE-1A8B-EC90432488C2}"/>
              </a:ext>
            </a:extLst>
          </p:cNvPr>
          <p:cNvSpPr>
            <a:spLocks noGrp="1"/>
          </p:cNvSpPr>
          <p:nvPr>
            <p:ph type="title"/>
          </p:nvPr>
        </p:nvSpPr>
        <p:spPr/>
        <p:txBody>
          <a:bodyPr>
            <a:noAutofit/>
          </a:bodyPr>
          <a:lstStyle/>
          <a:p>
            <a:r>
              <a:rPr lang="en-IN" sz="2400" i="0" dirty="0">
                <a:solidFill>
                  <a:srgbClr val="000000"/>
                </a:solidFill>
                <a:effectLst/>
                <a:latin typeface="circular"/>
              </a:rPr>
              <a:t>Plotting the ROC Curve</a:t>
            </a:r>
            <a:br>
              <a:rPr lang="en-IN" sz="2400" i="0" dirty="0">
                <a:solidFill>
                  <a:srgbClr val="000000"/>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DF01DF62-35E9-9E1B-BF29-49CD2DE7FFCE}"/>
              </a:ext>
            </a:extLst>
          </p:cNvPr>
          <p:cNvSpPr>
            <a:spLocks noGrp="1"/>
          </p:cNvSpPr>
          <p:nvPr>
            <p:ph type="body" idx="1"/>
          </p:nvPr>
        </p:nvSpPr>
        <p:spPr>
          <a:xfrm>
            <a:off x="311700" y="1152475"/>
            <a:ext cx="4683812" cy="3416400"/>
          </a:xfrm>
        </p:spPr>
        <p:txBody>
          <a:bodyPr>
            <a:normAutofit fontScale="92500" lnSpcReduction="10000"/>
          </a:bodyPr>
          <a:lstStyle/>
          <a:p>
            <a:r>
              <a:rPr lang="en-US" sz="1500" b="0" i="0" dirty="0">
                <a:solidFill>
                  <a:srgbClr val="000000"/>
                </a:solidFill>
                <a:effectLst/>
                <a:latin typeface="circular"/>
              </a:rPr>
              <a:t>We can see the area of the ROC curve is closer to 1, which is the Gini of the model.</a:t>
            </a:r>
          </a:p>
          <a:p>
            <a:pPr algn="l"/>
            <a:endParaRPr lang="en-US" b="1" dirty="0">
              <a:solidFill>
                <a:srgbClr val="000000"/>
              </a:solidFill>
              <a:effectLst/>
              <a:latin typeface="circular"/>
            </a:endParaRPr>
          </a:p>
          <a:p>
            <a:pPr algn="l"/>
            <a:r>
              <a:rPr lang="en-US" sz="1500" dirty="0">
                <a:solidFill>
                  <a:srgbClr val="000000"/>
                </a:solidFill>
                <a:effectLst/>
                <a:latin typeface="circular"/>
              </a:rPr>
              <a:t>Model summary</a:t>
            </a:r>
          </a:p>
          <a:p>
            <a:pPr lvl="1">
              <a:buFont typeface="Arial" panose="020B0604020202020204" pitchFamily="34" charset="0"/>
              <a:buChar char="•"/>
            </a:pPr>
            <a:r>
              <a:rPr lang="en-US" b="0" i="0" dirty="0">
                <a:solidFill>
                  <a:srgbClr val="000000"/>
                </a:solidFill>
                <a:effectLst/>
                <a:latin typeface="circular"/>
              </a:rPr>
              <a:t>Train set</a:t>
            </a:r>
          </a:p>
          <a:p>
            <a:pPr marL="1200150" lvl="2" indent="-285750">
              <a:buFont typeface="Arial" panose="020B0604020202020204" pitchFamily="34" charset="0"/>
              <a:buChar char="•"/>
            </a:pPr>
            <a:r>
              <a:rPr lang="en-US" b="0" i="0" dirty="0">
                <a:solidFill>
                  <a:srgbClr val="000000"/>
                </a:solidFill>
                <a:effectLst/>
                <a:latin typeface="circular"/>
              </a:rPr>
              <a:t>Accuracy = 0.84</a:t>
            </a:r>
          </a:p>
          <a:p>
            <a:pPr marL="1200150" lvl="2" indent="-285750">
              <a:buFont typeface="Arial" panose="020B0604020202020204" pitchFamily="34" charset="0"/>
              <a:buChar char="•"/>
            </a:pPr>
            <a:r>
              <a:rPr lang="en-US" b="0" i="0" dirty="0">
                <a:solidFill>
                  <a:srgbClr val="000000"/>
                </a:solidFill>
                <a:effectLst/>
                <a:latin typeface="circular"/>
              </a:rPr>
              <a:t>Sensitivity = 0.81</a:t>
            </a:r>
          </a:p>
          <a:p>
            <a:pPr marL="1200150" lvl="2" indent="-285750">
              <a:buFont typeface="Arial" panose="020B0604020202020204" pitchFamily="34" charset="0"/>
              <a:buChar char="•"/>
            </a:pPr>
            <a:r>
              <a:rPr lang="en-US" b="0" i="0" dirty="0">
                <a:solidFill>
                  <a:srgbClr val="000000"/>
                </a:solidFill>
                <a:effectLst/>
                <a:latin typeface="circular"/>
              </a:rPr>
              <a:t>Specificity = 0.83</a:t>
            </a:r>
          </a:p>
          <a:p>
            <a:pPr lvl="1">
              <a:buFont typeface="Arial" panose="020B0604020202020204" pitchFamily="34" charset="0"/>
              <a:buChar char="•"/>
            </a:pPr>
            <a:r>
              <a:rPr lang="en-US" b="0" i="0" dirty="0">
                <a:solidFill>
                  <a:srgbClr val="000000"/>
                </a:solidFill>
                <a:effectLst/>
                <a:latin typeface="circular"/>
              </a:rPr>
              <a:t>Test set</a:t>
            </a:r>
          </a:p>
          <a:p>
            <a:pPr marL="1200150" lvl="2" indent="-285750">
              <a:buFont typeface="Arial" panose="020B0604020202020204" pitchFamily="34" charset="0"/>
              <a:buChar char="•"/>
            </a:pPr>
            <a:r>
              <a:rPr lang="en-US" b="0" i="0" dirty="0">
                <a:solidFill>
                  <a:srgbClr val="000000"/>
                </a:solidFill>
                <a:effectLst/>
                <a:latin typeface="circular"/>
              </a:rPr>
              <a:t>Accuracy = 0.78</a:t>
            </a:r>
          </a:p>
          <a:p>
            <a:pPr marL="1200150" lvl="2" indent="-285750">
              <a:buFont typeface="Arial" panose="020B0604020202020204" pitchFamily="34" charset="0"/>
              <a:buChar char="•"/>
            </a:pPr>
            <a:r>
              <a:rPr lang="en-US" b="0" i="0" dirty="0">
                <a:solidFill>
                  <a:srgbClr val="000000"/>
                </a:solidFill>
                <a:effectLst/>
                <a:latin typeface="circular"/>
              </a:rPr>
              <a:t>Sensitivity = 0.82</a:t>
            </a:r>
          </a:p>
          <a:p>
            <a:pPr marL="1200150" lvl="2" indent="-285750">
              <a:buFont typeface="Arial" panose="020B0604020202020204" pitchFamily="34" charset="0"/>
              <a:buChar char="•"/>
            </a:pPr>
            <a:r>
              <a:rPr lang="en-US" b="0" i="0" dirty="0">
                <a:solidFill>
                  <a:srgbClr val="000000"/>
                </a:solidFill>
                <a:effectLst/>
                <a:latin typeface="circular"/>
              </a:rPr>
              <a:t>Specificity = 0.78</a:t>
            </a:r>
          </a:p>
          <a:p>
            <a:pPr algn="l"/>
            <a:r>
              <a:rPr lang="en-US" sz="1500" b="0" i="0" dirty="0">
                <a:solidFill>
                  <a:srgbClr val="000000"/>
                </a:solidFill>
                <a:effectLst/>
                <a:latin typeface="circular"/>
              </a:rPr>
              <a:t>Overall, the model is performing well in the test set, what it had learned from the train set.</a:t>
            </a:r>
          </a:p>
          <a:p>
            <a:endParaRPr lang="en-IN" dirty="0">
              <a:latin typeface="circular"/>
            </a:endParaRPr>
          </a:p>
        </p:txBody>
      </p:sp>
      <p:pic>
        <p:nvPicPr>
          <p:cNvPr id="13314" name="Picture 2">
            <a:extLst>
              <a:ext uri="{FF2B5EF4-FFF2-40B4-BE49-F238E27FC236}">
                <a16:creationId xmlns:a16="http://schemas.microsoft.com/office/drawing/2014/main" id="{40991400-CEEE-2704-A2C8-18A969BBD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038" y="1017725"/>
            <a:ext cx="3476116" cy="346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79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C2C2-F7EF-3B2D-6E6B-B3CCC4220855}"/>
              </a:ext>
            </a:extLst>
          </p:cNvPr>
          <p:cNvSpPr>
            <a:spLocks noGrp="1"/>
          </p:cNvSpPr>
          <p:nvPr>
            <p:ph type="title"/>
          </p:nvPr>
        </p:nvSpPr>
        <p:spPr>
          <a:xfrm>
            <a:off x="249070" y="200385"/>
            <a:ext cx="8772801" cy="538652"/>
          </a:xfrm>
        </p:spPr>
        <p:txBody>
          <a:bodyPr>
            <a:noAutofit/>
          </a:bodyPr>
          <a:lstStyle/>
          <a:p>
            <a:r>
              <a:rPr lang="en-US" sz="2400" b="1" i="0" dirty="0">
                <a:solidFill>
                  <a:srgbClr val="000000"/>
                </a:solidFill>
                <a:effectLst/>
                <a:latin typeface="Helvetica Neue"/>
              </a:rPr>
              <a:t>Important predictors for churn and non-churn customers</a:t>
            </a:r>
            <a:br>
              <a:rPr lang="en-US" sz="2400" b="1" i="0" dirty="0">
                <a:solidFill>
                  <a:srgbClr val="000000"/>
                </a:solidFill>
                <a:effectLst/>
                <a:latin typeface="Helvetica Neue"/>
              </a:rPr>
            </a:br>
            <a:endParaRPr lang="en-IN" sz="2400" dirty="0"/>
          </a:p>
        </p:txBody>
      </p:sp>
      <p:sp>
        <p:nvSpPr>
          <p:cNvPr id="3" name="Text Placeholder 2">
            <a:extLst>
              <a:ext uri="{FF2B5EF4-FFF2-40B4-BE49-F238E27FC236}">
                <a16:creationId xmlns:a16="http://schemas.microsoft.com/office/drawing/2014/main" id="{FDEEB836-E6DB-20B8-2DB0-DFA3BE714642}"/>
              </a:ext>
            </a:extLst>
          </p:cNvPr>
          <p:cNvSpPr>
            <a:spLocks noGrp="1"/>
          </p:cNvSpPr>
          <p:nvPr>
            <p:ph type="body" idx="1"/>
          </p:nvPr>
        </p:nvSpPr>
        <p:spPr>
          <a:xfrm>
            <a:off x="366835" y="2737875"/>
            <a:ext cx="2225230" cy="1978174"/>
          </a:xfrm>
        </p:spPr>
        <p:txBody>
          <a:bodyPr>
            <a:noAutofit/>
          </a:bodyPr>
          <a:lstStyle/>
          <a:p>
            <a:pPr marL="171450" indent="-171450">
              <a:lnSpc>
                <a:spcPct val="100000"/>
              </a:lnSpc>
              <a:buClr>
                <a:srgbClr val="000000"/>
              </a:buClr>
              <a:buFont typeface="Arial" panose="020B0604020202020204" pitchFamily="34" charset="0"/>
              <a:buChar char="•"/>
            </a:pPr>
            <a:r>
              <a:rPr lang="en-US" sz="1200" dirty="0">
                <a:solidFill>
                  <a:srgbClr val="000000"/>
                </a:solidFill>
                <a:latin typeface="circular"/>
              </a:rPr>
              <a:t>We can see that the ISD outgoing minutes of usage for the month of August for churn customers is dense approximately to zero. On the other hand for the non-churn customers, it is little more than the churn customers.</a:t>
            </a:r>
            <a:endParaRPr lang="en-IN" sz="1200" dirty="0">
              <a:solidFill>
                <a:srgbClr val="000000"/>
              </a:solidFill>
              <a:latin typeface="circular"/>
            </a:endParaRPr>
          </a:p>
        </p:txBody>
      </p:sp>
      <p:pic>
        <p:nvPicPr>
          <p:cNvPr id="16386" name="Picture 2">
            <a:extLst>
              <a:ext uri="{FF2B5EF4-FFF2-40B4-BE49-F238E27FC236}">
                <a16:creationId xmlns:a16="http://schemas.microsoft.com/office/drawing/2014/main" id="{0127A2BC-52E5-D77E-4056-68AABE692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19" y="998635"/>
            <a:ext cx="2687458" cy="16756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36F2A63-E959-7005-3D3D-EAE7A6F1B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157" y="998635"/>
            <a:ext cx="2950868" cy="1725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4F1EEEA7-6C2B-709D-DC4C-96CC4ADE2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328" y="998635"/>
            <a:ext cx="2703291" cy="1642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ED04CA-F860-BF75-5F35-CBB35B659690}"/>
              </a:ext>
            </a:extLst>
          </p:cNvPr>
          <p:cNvSpPr txBox="1"/>
          <p:nvPr/>
        </p:nvSpPr>
        <p:spPr>
          <a:xfrm>
            <a:off x="6489280" y="2735682"/>
            <a:ext cx="2508339" cy="1200329"/>
          </a:xfrm>
          <a:prstGeom prst="rect">
            <a:avLst/>
          </a:prstGeom>
          <a:noFill/>
        </p:spPr>
        <p:txBody>
          <a:bodyPr wrap="square">
            <a:spAutoFit/>
          </a:bodyPr>
          <a:lstStyle/>
          <a:p>
            <a:pPr marL="171450" indent="-171450">
              <a:buFont typeface="Arial" panose="020B0604020202020204" pitchFamily="34" charset="0"/>
              <a:buChar char="•"/>
            </a:pPr>
            <a:r>
              <a:rPr lang="en-US" sz="1200" b="0" i="0" dirty="0">
                <a:solidFill>
                  <a:srgbClr val="000000"/>
                </a:solidFill>
                <a:effectLst/>
                <a:latin typeface="circular"/>
              </a:rPr>
              <a:t>We can see that for the churn customers, the minutes of usage for the month of August are mostly populated on the lower side than the non-churn customers.</a:t>
            </a:r>
            <a:endParaRPr lang="en-IN" sz="1200" dirty="0">
              <a:latin typeface="circular"/>
            </a:endParaRPr>
          </a:p>
        </p:txBody>
      </p:sp>
      <p:sp>
        <p:nvSpPr>
          <p:cNvPr id="9" name="TextBox 8">
            <a:extLst>
              <a:ext uri="{FF2B5EF4-FFF2-40B4-BE49-F238E27FC236}">
                <a16:creationId xmlns:a16="http://schemas.microsoft.com/office/drawing/2014/main" id="{673C9326-3499-629D-7877-AC859CBD2647}"/>
              </a:ext>
            </a:extLst>
          </p:cNvPr>
          <p:cNvSpPr txBox="1"/>
          <p:nvPr/>
        </p:nvSpPr>
        <p:spPr>
          <a:xfrm>
            <a:off x="3125088" y="2780779"/>
            <a:ext cx="3128375" cy="1384995"/>
          </a:xfrm>
          <a:prstGeom prst="rect">
            <a:avLst/>
          </a:prstGeom>
          <a:noFill/>
        </p:spPr>
        <p:txBody>
          <a:bodyPr wrap="square">
            <a:spAutoFit/>
          </a:bodyPr>
          <a:lstStyle/>
          <a:p>
            <a:pPr marL="171450" indent="-171450" algn="l">
              <a:buFont typeface="Arial" panose="020B0604020202020204" pitchFamily="34" charset="0"/>
              <a:buChar char="•"/>
            </a:pPr>
            <a:r>
              <a:rPr lang="en-US" sz="1200" b="0" i="0" dirty="0">
                <a:solidFill>
                  <a:srgbClr val="000000"/>
                </a:solidFill>
                <a:effectLst/>
                <a:latin typeface="circular"/>
              </a:rPr>
              <a:t>The number of monthly 3g data for August for the churn customers is very much populated around 1, whereas of non-churn customers it spread across various numbers.</a:t>
            </a:r>
          </a:p>
          <a:p>
            <a:pPr marL="171450" indent="-171450" algn="l">
              <a:buFont typeface="Arial" panose="020B0604020202020204" pitchFamily="34" charset="0"/>
              <a:buChar char="•"/>
            </a:pPr>
            <a:r>
              <a:rPr lang="en-US" sz="1200" b="0" i="0" dirty="0">
                <a:solidFill>
                  <a:srgbClr val="000000"/>
                </a:solidFill>
                <a:effectLst/>
                <a:latin typeface="circular"/>
              </a:rPr>
              <a:t>Similarly, we can plot each variable, which has higher coefficients, and churn distribution.</a:t>
            </a:r>
          </a:p>
        </p:txBody>
      </p:sp>
    </p:spTree>
    <p:extLst>
      <p:ext uri="{BB962C8B-B14F-4D97-AF65-F5344CB8AC3E}">
        <p14:creationId xmlns:p14="http://schemas.microsoft.com/office/powerpoint/2010/main" val="4206279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D11E-35A6-0201-BA1D-3F99F096616B}"/>
              </a:ext>
            </a:extLst>
          </p:cNvPr>
          <p:cNvSpPr>
            <a:spLocks noGrp="1"/>
          </p:cNvSpPr>
          <p:nvPr>
            <p:ph type="title"/>
          </p:nvPr>
        </p:nvSpPr>
        <p:spPr/>
        <p:txBody>
          <a:bodyPr>
            <a:normAutofit fontScale="90000"/>
          </a:bodyPr>
          <a:lstStyle/>
          <a:p>
            <a:r>
              <a:rPr lang="en-IN" dirty="0">
                <a:latin typeface="circular"/>
              </a:rPr>
              <a:t>Conclusion</a:t>
            </a:r>
          </a:p>
        </p:txBody>
      </p:sp>
      <p:sp>
        <p:nvSpPr>
          <p:cNvPr id="3" name="Text Placeholder 2">
            <a:extLst>
              <a:ext uri="{FF2B5EF4-FFF2-40B4-BE49-F238E27FC236}">
                <a16:creationId xmlns:a16="http://schemas.microsoft.com/office/drawing/2014/main" id="{55791C73-C951-BEEF-46EB-7DE53C21D6EA}"/>
              </a:ext>
            </a:extLst>
          </p:cNvPr>
          <p:cNvSpPr>
            <a:spLocks noGrp="1"/>
          </p:cNvSpPr>
          <p:nvPr>
            <p:ph type="body" idx="1"/>
          </p:nvPr>
        </p:nvSpPr>
        <p:spPr/>
        <p:txBody>
          <a:bodyPr>
            <a:normAutofit/>
          </a:bodyPr>
          <a:lstStyle/>
          <a:p>
            <a:pPr algn="l"/>
            <a:r>
              <a:rPr lang="en-US" sz="1400" b="1" i="0" dirty="0">
                <a:solidFill>
                  <a:srgbClr val="000000"/>
                </a:solidFill>
                <a:effectLst/>
                <a:latin typeface="circular"/>
              </a:rPr>
              <a:t>Final conclusion with PCA</a:t>
            </a:r>
          </a:p>
          <a:p>
            <a:pPr lvl="1"/>
            <a:r>
              <a:rPr lang="en-US" sz="1200" b="0" i="0" dirty="0">
                <a:solidFill>
                  <a:srgbClr val="000000"/>
                </a:solidFill>
                <a:effectLst/>
                <a:latin typeface="circular"/>
              </a:rPr>
              <a:t>The classic Logistic regression or the SVM models perform well. For both the models the sensitivity was </a:t>
            </a:r>
            <a:r>
              <a:rPr lang="en-US" sz="1200" b="0" i="0" dirty="0" err="1">
                <a:solidFill>
                  <a:srgbClr val="000000"/>
                </a:solidFill>
                <a:effectLst/>
                <a:latin typeface="circular"/>
              </a:rPr>
              <a:t>approx</a:t>
            </a:r>
            <a:r>
              <a:rPr lang="en-US" sz="1200" b="0" i="0" dirty="0">
                <a:solidFill>
                  <a:srgbClr val="000000"/>
                </a:solidFill>
                <a:effectLst/>
                <a:latin typeface="circular"/>
              </a:rPr>
              <a:t> 81%. Also, we have a good accuracy of </a:t>
            </a:r>
            <a:r>
              <a:rPr lang="en-US" sz="1200" b="0" i="0" dirty="0" err="1">
                <a:solidFill>
                  <a:srgbClr val="000000"/>
                </a:solidFill>
                <a:effectLst/>
                <a:latin typeface="circular"/>
              </a:rPr>
              <a:t>approx</a:t>
            </a:r>
            <a:r>
              <a:rPr lang="en-US" sz="1200" b="0" i="0" dirty="0">
                <a:solidFill>
                  <a:srgbClr val="000000"/>
                </a:solidFill>
                <a:effectLst/>
                <a:latin typeface="circular"/>
              </a:rPr>
              <a:t> 85%.</a:t>
            </a:r>
          </a:p>
          <a:p>
            <a:pPr algn="l"/>
            <a:endParaRPr lang="en-US" b="1" i="0" dirty="0">
              <a:solidFill>
                <a:srgbClr val="000000"/>
              </a:solidFill>
              <a:effectLst/>
              <a:latin typeface="circular"/>
            </a:endParaRPr>
          </a:p>
          <a:p>
            <a:pPr algn="l"/>
            <a:r>
              <a:rPr lang="en-US" sz="1400" b="1" i="0" dirty="0">
                <a:solidFill>
                  <a:srgbClr val="000000"/>
                </a:solidFill>
                <a:effectLst/>
                <a:latin typeface="circular"/>
              </a:rPr>
              <a:t>Final conclusion without PCA:</a:t>
            </a:r>
          </a:p>
          <a:p>
            <a:pPr lvl="1"/>
            <a:r>
              <a:rPr lang="en-US" sz="1200" b="0" i="0" dirty="0">
                <a:solidFill>
                  <a:srgbClr val="000000"/>
                </a:solidFill>
                <a:effectLst/>
                <a:latin typeface="circular"/>
              </a:rPr>
              <a:t>The logistic model without PCA demonstrates strong sensitivity and accuracy, which are on par with the models that include PCA. Therefore, opting for a simpler model like logistic regression without PCA is advisable. This model effectively highlights the key predictor variables and their significance, aiding in the identification of variables crucial for determining potential churned customers. Consequently, this model offers greater relevance when it comes to explaining its implications to the business</a:t>
            </a:r>
            <a:r>
              <a:rPr lang="en-US" b="0" i="0" dirty="0">
                <a:solidFill>
                  <a:srgbClr val="000000"/>
                </a:solidFill>
                <a:effectLst/>
                <a:latin typeface="circular"/>
              </a:rPr>
              <a:t>.</a:t>
            </a:r>
          </a:p>
          <a:p>
            <a:endParaRPr lang="en-IN" dirty="0">
              <a:latin typeface="circular"/>
            </a:endParaRPr>
          </a:p>
        </p:txBody>
      </p:sp>
    </p:spTree>
    <p:extLst>
      <p:ext uri="{BB962C8B-B14F-4D97-AF65-F5344CB8AC3E}">
        <p14:creationId xmlns:p14="http://schemas.microsoft.com/office/powerpoint/2010/main" val="919184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B462-F87B-FCA1-9E0B-D749C28A55B0}"/>
              </a:ext>
            </a:extLst>
          </p:cNvPr>
          <p:cNvSpPr>
            <a:spLocks noGrp="1"/>
          </p:cNvSpPr>
          <p:nvPr>
            <p:ph type="title"/>
          </p:nvPr>
        </p:nvSpPr>
        <p:spPr>
          <a:xfrm>
            <a:off x="311700" y="156536"/>
            <a:ext cx="8520600" cy="572700"/>
          </a:xfrm>
        </p:spPr>
        <p:txBody>
          <a:bodyPr>
            <a:normAutofit fontScale="90000"/>
          </a:bodyPr>
          <a:lstStyle/>
          <a:p>
            <a:r>
              <a:rPr lang="en-IN" b="1" i="0" dirty="0">
                <a:solidFill>
                  <a:srgbClr val="000000"/>
                </a:solidFill>
                <a:effectLst/>
                <a:latin typeface="circular"/>
              </a:rPr>
              <a:t>Business recommendation</a:t>
            </a:r>
            <a:br>
              <a:rPr lang="en-IN" b="1" i="0" dirty="0">
                <a:solidFill>
                  <a:srgbClr val="000000"/>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C547F9A0-0360-3C6D-5490-275DEF4BA28D}"/>
              </a:ext>
            </a:extLst>
          </p:cNvPr>
          <p:cNvSpPr>
            <a:spLocks noGrp="1"/>
          </p:cNvSpPr>
          <p:nvPr>
            <p:ph type="body" idx="1"/>
          </p:nvPr>
        </p:nvSpPr>
        <p:spPr>
          <a:xfrm>
            <a:off x="311700" y="1740227"/>
            <a:ext cx="6784296" cy="3176239"/>
          </a:xfrm>
        </p:spPr>
        <p:txBody>
          <a:bodyPr>
            <a:noAutofit/>
          </a:bodyPr>
          <a:lstStyle/>
          <a:p>
            <a:pPr algn="l"/>
            <a:r>
              <a:rPr lang="en-US" sz="1400" b="1" i="0" dirty="0">
                <a:solidFill>
                  <a:srgbClr val="000000"/>
                </a:solidFill>
                <a:effectLst/>
                <a:latin typeface="circular"/>
              </a:rPr>
              <a:t>Recommendations</a:t>
            </a:r>
          </a:p>
          <a:p>
            <a:pPr lvl="1"/>
            <a:r>
              <a:rPr lang="en-US" sz="1200" b="0" i="0" dirty="0">
                <a:solidFill>
                  <a:srgbClr val="000000"/>
                </a:solidFill>
                <a:effectLst/>
                <a:latin typeface="circular"/>
              </a:rPr>
              <a:t>Prioritize customers with reduced usage of incoming local calls and outgoing ISD calls during the action phase, especially in August. Target customers with lower outgoing charges for other services in July and decreased incoming charges for the same in August. Customers experiencing an increase in value-based costs during the action phase are more prone to churn and can be a suitable target for offers. Pay attention to customers with increased 3G recharge in August, as they are more likely to churn. Customers with declining STD incoming minutes of usage for operators T to fixed lines of T in August have a higher likelihood of churn. Customers reducing their monthly 2G usage in August are at a greater risk of churning. Customers with decreased incoming minutes of usage for operators T to fixed lines of T in August are more susceptible to churn. Customers with rising roaming outgoing minutes of usage (roam_og_mou_8) are more likely to churn, indicated by the positive coefficient (0.7135).</a:t>
            </a:r>
          </a:p>
          <a:p>
            <a:endParaRPr lang="en-IN" sz="1200" dirty="0">
              <a:latin typeface="circular"/>
            </a:endParaRPr>
          </a:p>
        </p:txBody>
      </p:sp>
      <p:pic>
        <p:nvPicPr>
          <p:cNvPr id="9" name="Picture 8">
            <a:extLst>
              <a:ext uri="{FF2B5EF4-FFF2-40B4-BE49-F238E27FC236}">
                <a16:creationId xmlns:a16="http://schemas.microsoft.com/office/drawing/2014/main" id="{375E8B8B-27EF-540D-45C5-072269D44F57}"/>
              </a:ext>
            </a:extLst>
          </p:cNvPr>
          <p:cNvPicPr>
            <a:picLocks noChangeAspect="1"/>
          </p:cNvPicPr>
          <p:nvPr/>
        </p:nvPicPr>
        <p:blipFill>
          <a:blip r:embed="rId2"/>
          <a:stretch>
            <a:fillRect/>
          </a:stretch>
        </p:blipFill>
        <p:spPr>
          <a:xfrm>
            <a:off x="6923762" y="2203692"/>
            <a:ext cx="2126294" cy="2100007"/>
          </a:xfrm>
          <a:prstGeom prst="rect">
            <a:avLst/>
          </a:prstGeom>
        </p:spPr>
      </p:pic>
      <p:sp>
        <p:nvSpPr>
          <p:cNvPr id="10" name="Text Placeholder 2">
            <a:extLst>
              <a:ext uri="{FF2B5EF4-FFF2-40B4-BE49-F238E27FC236}">
                <a16:creationId xmlns:a16="http://schemas.microsoft.com/office/drawing/2014/main" id="{7A59B079-87F2-40F4-5F0A-01ECE5984A7B}"/>
              </a:ext>
            </a:extLst>
          </p:cNvPr>
          <p:cNvSpPr txBox="1">
            <a:spLocks/>
          </p:cNvSpPr>
          <p:nvPr/>
        </p:nvSpPr>
        <p:spPr>
          <a:xfrm>
            <a:off x="311700" y="552828"/>
            <a:ext cx="8566122" cy="13981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400" b="1" dirty="0">
                <a:solidFill>
                  <a:srgbClr val="000000"/>
                </a:solidFill>
                <a:latin typeface="circular"/>
              </a:rPr>
              <a:t>Top predictors</a:t>
            </a:r>
          </a:p>
          <a:p>
            <a:pPr lvl="1"/>
            <a:r>
              <a:rPr lang="en-US" sz="1200" dirty="0">
                <a:solidFill>
                  <a:srgbClr val="000000"/>
                </a:solidFill>
                <a:latin typeface="circular"/>
              </a:rPr>
              <a:t>Below are a few top variables selected in the logistic regression model.</a:t>
            </a:r>
            <a:endParaRPr lang="en-IN" sz="1200" dirty="0">
              <a:latin typeface="circular"/>
            </a:endParaRPr>
          </a:p>
          <a:p>
            <a:pPr lvl="1"/>
            <a:r>
              <a:rPr lang="en-US" sz="1200" dirty="0">
                <a:solidFill>
                  <a:srgbClr val="000000"/>
                </a:solidFill>
                <a:latin typeface="circular"/>
              </a:rPr>
              <a:t>A majority of the right-side table variables exhibit negative coefficients, indicating an inverse correlation with churn probability. For instance, if the local incoming minutes of usage (loc_ic_mou_8) are lower in August compared to other months, there is a higher likelihood of customer churn.</a:t>
            </a:r>
          </a:p>
          <a:p>
            <a:endParaRPr lang="en-IN" sz="1200" dirty="0">
              <a:latin typeface="circular"/>
            </a:endParaRPr>
          </a:p>
        </p:txBody>
      </p:sp>
    </p:spTree>
    <p:extLst>
      <p:ext uri="{BB962C8B-B14F-4D97-AF65-F5344CB8AC3E}">
        <p14:creationId xmlns:p14="http://schemas.microsoft.com/office/powerpoint/2010/main" val="283480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C13E52-9457-4986-0466-384A69897557}"/>
              </a:ext>
            </a:extLst>
          </p:cNvPr>
          <p:cNvSpPr txBox="1"/>
          <p:nvPr/>
        </p:nvSpPr>
        <p:spPr>
          <a:xfrm>
            <a:off x="2461365" y="1714056"/>
            <a:ext cx="4572000" cy="923330"/>
          </a:xfrm>
          <a:prstGeom prst="rect">
            <a:avLst/>
          </a:prstGeom>
          <a:noFill/>
        </p:spPr>
        <p:txBody>
          <a:bodyPr wrap="square">
            <a:spAutoFit/>
          </a:bodyPr>
          <a:lstStyle/>
          <a:p>
            <a:r>
              <a:rPr lang="en-IN" sz="5400" b="1" dirty="0">
                <a:latin typeface="circular"/>
              </a:rPr>
              <a:t>Thank You!</a:t>
            </a:r>
          </a:p>
        </p:txBody>
      </p:sp>
    </p:spTree>
    <p:extLst>
      <p:ext uri="{BB962C8B-B14F-4D97-AF65-F5344CB8AC3E}">
        <p14:creationId xmlns:p14="http://schemas.microsoft.com/office/powerpoint/2010/main" val="284804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r>
              <a:rPr lang="en-IN" sz="2400" dirty="0">
                <a:solidFill>
                  <a:srgbClr val="000000"/>
                </a:solidFill>
                <a:latin typeface="circular"/>
              </a:rPr>
              <a:t>Problem Statement</a:t>
            </a:r>
          </a:p>
        </p:txBody>
      </p:sp>
      <p:sp>
        <p:nvSpPr>
          <p:cNvPr id="61" name="Google Shape;61;p14"/>
          <p:cNvSpPr txBox="1">
            <a:spLocks noGrp="1"/>
          </p:cNvSpPr>
          <p:nvPr>
            <p:ph type="body" idx="1"/>
          </p:nvPr>
        </p:nvSpPr>
        <p:spPr>
          <a:xfrm>
            <a:off x="311700" y="986505"/>
            <a:ext cx="8520600" cy="3416400"/>
          </a:xfrm>
          <a:prstGeom prst="rect">
            <a:avLst/>
          </a:prstGeom>
          <a:noFill/>
          <a:ln>
            <a:noFill/>
          </a:ln>
        </p:spPr>
        <p:txBody>
          <a:bodyPr spcFirstLastPara="1" wrap="square" lIns="91425" tIns="91425" rIns="91425" bIns="91425" anchor="t" anchorCtr="0">
            <a:normAutofit/>
          </a:bodyPr>
          <a:lstStyle/>
          <a:p>
            <a:pPr marL="114300" indent="0" algn="l">
              <a:buNone/>
            </a:pPr>
            <a:endParaRPr lang="en-US" sz="1400" b="0" i="0" dirty="0">
              <a:solidFill>
                <a:srgbClr val="091E42"/>
              </a:solidFill>
              <a:effectLst/>
              <a:latin typeface="circular"/>
            </a:endParaRPr>
          </a:p>
          <a:p>
            <a:pPr algn="l"/>
            <a:r>
              <a:rPr lang="en-US" sz="1400" b="0" i="0" dirty="0">
                <a:solidFill>
                  <a:srgbClr val="091E42"/>
                </a:solidFill>
                <a:effectLst/>
                <a:latin typeface="circular"/>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sz="1400" b="1" i="0" dirty="0">
                <a:solidFill>
                  <a:srgbClr val="091E42"/>
                </a:solidFill>
                <a:effectLst/>
                <a:latin typeface="circular"/>
              </a:rPr>
              <a:t>customer retention</a:t>
            </a:r>
            <a:r>
              <a:rPr lang="en-US" sz="1400" b="0" i="0" dirty="0">
                <a:solidFill>
                  <a:srgbClr val="091E42"/>
                </a:solidFill>
                <a:effectLst/>
                <a:latin typeface="circular"/>
              </a:rPr>
              <a:t> has now become even more important than customer acquisition.</a:t>
            </a:r>
          </a:p>
          <a:p>
            <a:pPr algn="l"/>
            <a:endParaRPr lang="en-US" sz="1400" b="0" i="0" dirty="0">
              <a:solidFill>
                <a:srgbClr val="091E42"/>
              </a:solidFill>
              <a:effectLst/>
              <a:latin typeface="circular"/>
            </a:endParaRPr>
          </a:p>
          <a:p>
            <a:pPr lvl="1"/>
            <a:r>
              <a:rPr lang="en-US" sz="1200" b="0" i="0" dirty="0">
                <a:solidFill>
                  <a:srgbClr val="000000"/>
                </a:solidFill>
                <a:effectLst/>
                <a:latin typeface="circular"/>
              </a:rPr>
              <a:t>For many incumbent operators, retaining highly profitable customers is the number one business goal.</a:t>
            </a:r>
          </a:p>
          <a:p>
            <a:pPr lvl="1"/>
            <a:r>
              <a:rPr lang="en-US" sz="1200" b="0" i="0" dirty="0">
                <a:solidFill>
                  <a:srgbClr val="000000"/>
                </a:solidFill>
                <a:effectLst/>
                <a:latin typeface="circular"/>
              </a:rPr>
              <a:t>To reduce customer churn, telecom companies need to predict which customers are at high risk of churn.</a:t>
            </a:r>
          </a:p>
          <a:p>
            <a:pPr algn="l"/>
            <a:endParaRPr lang="en-US" sz="1200" b="0" i="0" dirty="0">
              <a:solidFill>
                <a:srgbClr val="091E42"/>
              </a:solidFill>
              <a:effectLst/>
              <a:latin typeface="circular"/>
            </a:endParaRPr>
          </a:p>
          <a:p>
            <a:pPr marL="457200" lvl="0" indent="-342900" algn="l" rtl="0">
              <a:lnSpc>
                <a:spcPct val="115000"/>
              </a:lnSpc>
              <a:spcBef>
                <a:spcPts val="0"/>
              </a:spcBef>
              <a:spcAft>
                <a:spcPts val="0"/>
              </a:spcAft>
              <a:buSzPts val="1800"/>
              <a:buFont typeface="Overpass"/>
              <a:buChar char="●"/>
            </a:pPr>
            <a:endParaRPr sz="1400" dirty="0">
              <a:latin typeface="circular"/>
              <a:ea typeface="Overpass"/>
              <a:cs typeface="Overpass"/>
              <a:sym typeface="Overpas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4308-ED03-4567-438E-035A6C407B82}"/>
              </a:ext>
            </a:extLst>
          </p:cNvPr>
          <p:cNvSpPr>
            <a:spLocks noGrp="1"/>
          </p:cNvSpPr>
          <p:nvPr>
            <p:ph type="title"/>
          </p:nvPr>
        </p:nvSpPr>
        <p:spPr/>
        <p:txBody>
          <a:bodyPr>
            <a:noAutofit/>
          </a:bodyPr>
          <a:lstStyle/>
          <a:p>
            <a:r>
              <a:rPr lang="en-US" sz="2400" dirty="0">
                <a:solidFill>
                  <a:srgbClr val="000000"/>
                </a:solidFill>
                <a:latin typeface="circular"/>
              </a:rPr>
              <a:t>Data reading &amp; Data understanding</a:t>
            </a:r>
            <a:br>
              <a:rPr lang="en-US" sz="2400" dirty="0">
                <a:solidFill>
                  <a:srgbClr val="000000"/>
                </a:solidFill>
                <a:latin typeface="circular"/>
              </a:rPr>
            </a:br>
            <a:br>
              <a:rPr lang="en-US" sz="2400" b="1"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086E8467-F6DE-A58D-8D85-D6B79E367202}"/>
              </a:ext>
            </a:extLst>
          </p:cNvPr>
          <p:cNvSpPr>
            <a:spLocks noGrp="1"/>
          </p:cNvSpPr>
          <p:nvPr>
            <p:ph type="body" idx="1"/>
          </p:nvPr>
        </p:nvSpPr>
        <p:spPr/>
        <p:txBody>
          <a:bodyPr>
            <a:normAutofit/>
          </a:bodyPr>
          <a:lstStyle/>
          <a:p>
            <a:pPr algn="l"/>
            <a:r>
              <a:rPr lang="en-US" sz="1400" b="0" i="0" dirty="0">
                <a:solidFill>
                  <a:srgbClr val="1F2328"/>
                </a:solidFill>
                <a:effectLst/>
                <a:latin typeface="circular"/>
              </a:rPr>
              <a:t>There are two main models of payment in the telecom industry - postpaid (customers pay a monthly/annual bill after using the services) and prepaid (customers pay/recharge with a certain amount in advance and then use the services).</a:t>
            </a:r>
          </a:p>
          <a:p>
            <a:pPr algn="l"/>
            <a:r>
              <a:rPr lang="en-US" sz="1400" b="0" i="0" dirty="0">
                <a:solidFill>
                  <a:srgbClr val="1F2328"/>
                </a:solidFill>
                <a:effectLst/>
                <a:latin typeface="circular"/>
              </a:rPr>
              <a:t>In the postpaid model, when customers want to switch to another operator, they usually inform the existing operator to terminate the services, and we directly know that this is an instance of churn.</a:t>
            </a:r>
          </a:p>
          <a:p>
            <a:pPr algn="l"/>
            <a:r>
              <a:rPr lang="en-US" sz="1400" b="0" i="0" dirty="0">
                <a:solidFill>
                  <a:srgbClr val="1F2328"/>
                </a:solidFill>
                <a:effectLst/>
                <a:latin typeface="circular"/>
              </a:rPr>
              <a:t>However, in the prepaid model, customers who want to switch to another network can simply stop using the services without any notice, and it is hard to know whether someone has actually churned or is simply not using the services temporarily (e.g. someone may be on a trip abroad for a month or two and then intend to resume using the services again).</a:t>
            </a:r>
          </a:p>
          <a:p>
            <a:pPr algn="l"/>
            <a:r>
              <a:rPr lang="en-US" sz="1400" b="0" i="0" dirty="0">
                <a:solidFill>
                  <a:srgbClr val="1F2328"/>
                </a:solidFill>
                <a:effectLst/>
                <a:latin typeface="circular"/>
              </a:rPr>
              <a:t>Thus, churn prediction is usually more critical (and non-trivial) for prepaid customers, and the term ‘churn’ should be defined carefully. Also, prepaid is the most common model in India and Southeast Asia, while postpaid is more common in Europe in North America.</a:t>
            </a:r>
          </a:p>
          <a:p>
            <a:pPr algn="l"/>
            <a:r>
              <a:rPr lang="en-US" sz="1400" b="0" i="0" dirty="0">
                <a:solidFill>
                  <a:srgbClr val="1F2328"/>
                </a:solidFill>
                <a:effectLst/>
                <a:latin typeface="circular"/>
              </a:rPr>
              <a:t>This project is based on the Indian and Southeast Asian markets.</a:t>
            </a:r>
          </a:p>
          <a:p>
            <a:endParaRPr lang="en-IN" sz="1400" dirty="0">
              <a:latin typeface="circular"/>
            </a:endParaRPr>
          </a:p>
        </p:txBody>
      </p:sp>
    </p:spTree>
    <p:extLst>
      <p:ext uri="{BB962C8B-B14F-4D97-AF65-F5344CB8AC3E}">
        <p14:creationId xmlns:p14="http://schemas.microsoft.com/office/powerpoint/2010/main" val="576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294B-C5D9-11A8-B4AB-D605054280A2}"/>
              </a:ext>
            </a:extLst>
          </p:cNvPr>
          <p:cNvSpPr>
            <a:spLocks noGrp="1"/>
          </p:cNvSpPr>
          <p:nvPr>
            <p:ph type="title"/>
          </p:nvPr>
        </p:nvSpPr>
        <p:spPr/>
        <p:txBody>
          <a:bodyPr>
            <a:noAutofit/>
          </a:bodyPr>
          <a:lstStyle/>
          <a:p>
            <a:r>
              <a:rPr lang="en-US" sz="2400" i="0" dirty="0">
                <a:solidFill>
                  <a:srgbClr val="1F2328"/>
                </a:solidFill>
                <a:effectLst/>
                <a:latin typeface="circular"/>
              </a:rPr>
              <a:t>Definition of churn</a:t>
            </a:r>
            <a:br>
              <a:rPr lang="en-US" sz="2400"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88E6282E-1545-21BC-7398-ADC2296FB140}"/>
              </a:ext>
            </a:extLst>
          </p:cNvPr>
          <p:cNvSpPr>
            <a:spLocks noGrp="1"/>
          </p:cNvSpPr>
          <p:nvPr>
            <p:ph type="body" idx="1"/>
          </p:nvPr>
        </p:nvSpPr>
        <p:spPr/>
        <p:txBody>
          <a:bodyPr>
            <a:noAutofit/>
          </a:bodyPr>
          <a:lstStyle/>
          <a:p>
            <a:pPr algn="l"/>
            <a:r>
              <a:rPr lang="en-US" sz="1400" b="0" i="0" dirty="0">
                <a:solidFill>
                  <a:srgbClr val="1F2328"/>
                </a:solidFill>
                <a:effectLst/>
                <a:latin typeface="circular"/>
              </a:rPr>
              <a:t>There are various ways to define churn, such as:</a:t>
            </a:r>
          </a:p>
          <a:p>
            <a:pPr lvl="1"/>
            <a:r>
              <a:rPr lang="en-US" sz="1200" b="1" i="0" dirty="0">
                <a:solidFill>
                  <a:srgbClr val="1F2328"/>
                </a:solidFill>
                <a:effectLst/>
                <a:latin typeface="circular"/>
              </a:rPr>
              <a:t>Revenue-based churn:</a:t>
            </a:r>
            <a:r>
              <a:rPr lang="en-US" sz="1200" b="0" i="0" dirty="0">
                <a:solidFill>
                  <a:srgbClr val="1F2328"/>
                </a:solidFill>
                <a:effectLst/>
                <a:latin typeface="circular"/>
              </a:rPr>
              <a:t> Customers who have not utilized any revenue-generating facilities such as mobile internet, outgoing calls, SMS, etc. over a given period of time. One could also use aggregate metrics such as ‘customers who have generated less than INR 4 per month in total/average/median revenue’.</a:t>
            </a:r>
          </a:p>
          <a:p>
            <a:pPr lvl="1"/>
            <a:r>
              <a:rPr lang="en-US" sz="1200" b="0" i="0" dirty="0">
                <a:solidFill>
                  <a:srgbClr val="1F2328"/>
                </a:solidFill>
                <a:effectLst/>
                <a:latin typeface="circular"/>
              </a:rPr>
              <a:t>The main shortcoming of this definition is that there are customers who only receive calls/</a:t>
            </a:r>
            <a:r>
              <a:rPr lang="en-US" sz="1200" b="0" i="0" dirty="0" err="1">
                <a:solidFill>
                  <a:srgbClr val="1F2328"/>
                </a:solidFill>
                <a:effectLst/>
                <a:latin typeface="circular"/>
              </a:rPr>
              <a:t>SMSes</a:t>
            </a:r>
            <a:r>
              <a:rPr lang="en-US" sz="1200" b="0" i="0" dirty="0">
                <a:solidFill>
                  <a:srgbClr val="1F2328"/>
                </a:solidFill>
                <a:effectLst/>
                <a:latin typeface="circular"/>
              </a:rPr>
              <a:t> from their wage-earning counterparts, i.e. they don’t generate revenue but use the services. For example, many users in rural areas only receive calls from their wage-earning siblings in urban areas.</a:t>
            </a:r>
          </a:p>
          <a:p>
            <a:pPr lvl="1"/>
            <a:r>
              <a:rPr lang="en-US" sz="1200" b="1" i="0" dirty="0">
                <a:solidFill>
                  <a:srgbClr val="1F2328"/>
                </a:solidFill>
                <a:effectLst/>
                <a:latin typeface="circular"/>
              </a:rPr>
              <a:t>Usage-based churn:</a:t>
            </a:r>
            <a:r>
              <a:rPr lang="en-US" sz="1200" b="0" i="0" dirty="0">
                <a:solidFill>
                  <a:srgbClr val="1F2328"/>
                </a:solidFill>
                <a:effectLst/>
                <a:latin typeface="circular"/>
              </a:rPr>
              <a:t> Customers who have not done any usage, either incoming or outgoing - in terms of calls, internet, etc. over a period of time.</a:t>
            </a:r>
          </a:p>
          <a:p>
            <a:pPr lvl="1"/>
            <a:r>
              <a:rPr lang="en-US" sz="1200" b="0" i="0" dirty="0">
                <a:solidFill>
                  <a:srgbClr val="1F2328"/>
                </a:solidFill>
                <a:effectLst/>
                <a:latin typeface="circular"/>
              </a:rPr>
              <a:t>A potential shortcoming of this definition is that when the customer has stopped using the services for a while, it may be too late to take any corrective actions to retain them. For e.g., if we define churn based on a ‘two-month zero usage’ period, predicting churn could be useless since by that time the customer would have already switched to another operator.</a:t>
            </a:r>
          </a:p>
          <a:p>
            <a:pPr algn="l"/>
            <a:r>
              <a:rPr lang="en-US" sz="1400" b="0" i="0" dirty="0">
                <a:solidFill>
                  <a:srgbClr val="1F2328"/>
                </a:solidFill>
                <a:effectLst/>
                <a:latin typeface="circular"/>
              </a:rPr>
              <a:t>In this project, we will use the </a:t>
            </a:r>
            <a:r>
              <a:rPr lang="en-US" sz="1400" b="1" i="0" dirty="0">
                <a:solidFill>
                  <a:srgbClr val="1F2328"/>
                </a:solidFill>
                <a:effectLst/>
                <a:latin typeface="circular"/>
              </a:rPr>
              <a:t>usage-based</a:t>
            </a:r>
            <a:r>
              <a:rPr lang="en-US" sz="1400" b="0" i="0" dirty="0">
                <a:solidFill>
                  <a:srgbClr val="1F2328"/>
                </a:solidFill>
                <a:effectLst/>
                <a:latin typeface="circular"/>
              </a:rPr>
              <a:t> definition to define churn.</a:t>
            </a:r>
          </a:p>
          <a:p>
            <a:endParaRPr lang="en-IN" sz="1400" dirty="0">
              <a:latin typeface="circular"/>
            </a:endParaRPr>
          </a:p>
        </p:txBody>
      </p:sp>
    </p:spTree>
    <p:extLst>
      <p:ext uri="{BB962C8B-B14F-4D97-AF65-F5344CB8AC3E}">
        <p14:creationId xmlns:p14="http://schemas.microsoft.com/office/powerpoint/2010/main" val="58227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EE8F-364C-192D-2745-C83B9E285104}"/>
              </a:ext>
            </a:extLst>
          </p:cNvPr>
          <p:cNvSpPr>
            <a:spLocks noGrp="1"/>
          </p:cNvSpPr>
          <p:nvPr>
            <p:ph type="title"/>
          </p:nvPr>
        </p:nvSpPr>
        <p:spPr/>
        <p:txBody>
          <a:bodyPr>
            <a:noAutofit/>
          </a:bodyPr>
          <a:lstStyle/>
          <a:p>
            <a:r>
              <a:rPr lang="en-US" sz="2400" i="0" strike="noStrike" dirty="0">
                <a:solidFill>
                  <a:srgbClr val="1F2328"/>
                </a:solidFill>
                <a:effectLst/>
                <a:latin typeface="circular"/>
              </a:rPr>
              <a:t>High-value churn</a:t>
            </a:r>
            <a:br>
              <a:rPr lang="en-US" sz="2400" b="1"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BCDF7A94-DEAE-6CF7-A611-D0F02E56949C}"/>
              </a:ext>
            </a:extLst>
          </p:cNvPr>
          <p:cNvSpPr>
            <a:spLocks noGrp="1"/>
          </p:cNvSpPr>
          <p:nvPr>
            <p:ph type="body" idx="1"/>
          </p:nvPr>
        </p:nvSpPr>
        <p:spPr/>
        <p:txBody>
          <a:bodyPr/>
          <a:lstStyle/>
          <a:p>
            <a:pPr algn="l"/>
            <a:r>
              <a:rPr lang="en-US" sz="1400" b="0" i="0" dirty="0">
                <a:solidFill>
                  <a:srgbClr val="1F2328"/>
                </a:solidFill>
                <a:effectLst/>
                <a:latin typeface="circular"/>
              </a:rPr>
              <a:t>In the Indian and the southeast Asian market, approximately 80% of revenue comes from the top 20% customers (called high-value customers). Thus, if we can reduce churn of the high-value customers, we will be able to reduce significant revenue leakage.</a:t>
            </a:r>
          </a:p>
          <a:p>
            <a:pPr algn="l"/>
            <a:r>
              <a:rPr lang="en-US" sz="1400" b="0" i="0" dirty="0">
                <a:solidFill>
                  <a:srgbClr val="1F2328"/>
                </a:solidFill>
                <a:effectLst/>
                <a:latin typeface="circular"/>
              </a:rPr>
              <a:t>In this project, we will define high-value customers based on a certain metric (mentioned later below) and predict churn only on high-value customers.</a:t>
            </a:r>
          </a:p>
          <a:p>
            <a:endParaRPr lang="en-IN" dirty="0">
              <a:latin typeface="circular"/>
            </a:endParaRPr>
          </a:p>
        </p:txBody>
      </p:sp>
    </p:spTree>
    <p:extLst>
      <p:ext uri="{BB962C8B-B14F-4D97-AF65-F5344CB8AC3E}">
        <p14:creationId xmlns:p14="http://schemas.microsoft.com/office/powerpoint/2010/main" val="65770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9BD7-4B7D-D84A-FB1A-426A30628EE2}"/>
              </a:ext>
            </a:extLst>
          </p:cNvPr>
          <p:cNvSpPr>
            <a:spLocks noGrp="1"/>
          </p:cNvSpPr>
          <p:nvPr>
            <p:ph type="title"/>
          </p:nvPr>
        </p:nvSpPr>
        <p:spPr/>
        <p:txBody>
          <a:bodyPr>
            <a:normAutofit fontScale="90000"/>
          </a:bodyPr>
          <a:lstStyle/>
          <a:p>
            <a:r>
              <a:rPr lang="en-US" i="0" u="none" strike="noStrike" dirty="0">
                <a:solidFill>
                  <a:srgbClr val="1F2328"/>
                </a:solidFill>
                <a:effectLst/>
                <a:latin typeface="circular"/>
              </a:rPr>
              <a:t>Understanding customer behavior during churn</a:t>
            </a:r>
            <a:br>
              <a:rPr lang="en-US" i="0" dirty="0">
                <a:solidFill>
                  <a:srgbClr val="1F2328"/>
                </a:solidFill>
                <a:effectLst/>
                <a:latin typeface="circular"/>
              </a:rPr>
            </a:br>
            <a:endParaRPr lang="en-IN" dirty="0">
              <a:latin typeface="circular"/>
            </a:endParaRPr>
          </a:p>
        </p:txBody>
      </p:sp>
      <p:sp>
        <p:nvSpPr>
          <p:cNvPr id="3" name="Text Placeholder 2">
            <a:extLst>
              <a:ext uri="{FF2B5EF4-FFF2-40B4-BE49-F238E27FC236}">
                <a16:creationId xmlns:a16="http://schemas.microsoft.com/office/drawing/2014/main" id="{47E3217A-80AA-5651-E502-F56FE232BAEA}"/>
              </a:ext>
            </a:extLst>
          </p:cNvPr>
          <p:cNvSpPr>
            <a:spLocks noGrp="1"/>
          </p:cNvSpPr>
          <p:nvPr>
            <p:ph type="body" idx="1"/>
          </p:nvPr>
        </p:nvSpPr>
        <p:spPr/>
        <p:txBody>
          <a:bodyPr>
            <a:normAutofit fontScale="92500"/>
          </a:bodyPr>
          <a:lstStyle/>
          <a:p>
            <a:pPr algn="l"/>
            <a:r>
              <a:rPr lang="en-US" sz="1500" b="0" i="0" dirty="0">
                <a:solidFill>
                  <a:srgbClr val="1F2328"/>
                </a:solidFill>
                <a:effectLst/>
                <a:latin typeface="circular"/>
              </a:rPr>
              <a:t>Customers usually do not decide to switch to another competitor instantly, but rather over a period of time (this is especially applicable to high-value customers). In churn prediction, we assume that there are three phases of the customer lifecycle :</a:t>
            </a:r>
          </a:p>
          <a:p>
            <a:pPr lvl="1">
              <a:buFont typeface="+mj-lt"/>
              <a:buAutoNum type="arabicPeriod"/>
            </a:pPr>
            <a:r>
              <a:rPr lang="en-US" sz="1300" b="1" i="0" dirty="0">
                <a:solidFill>
                  <a:srgbClr val="1F2328"/>
                </a:solidFill>
                <a:effectLst/>
                <a:latin typeface="circular"/>
              </a:rPr>
              <a:t>The ‘good’ phase:</a:t>
            </a:r>
            <a:r>
              <a:rPr lang="en-US" sz="1300" b="0" i="0" dirty="0">
                <a:solidFill>
                  <a:srgbClr val="1F2328"/>
                </a:solidFill>
                <a:effectLst/>
                <a:latin typeface="circular"/>
              </a:rPr>
              <a:t> In this phase, the customer is happy with the service and behaves as usual.</a:t>
            </a:r>
          </a:p>
          <a:p>
            <a:pPr lvl="1">
              <a:buFont typeface="+mj-lt"/>
              <a:buAutoNum type="arabicPeriod"/>
            </a:pPr>
            <a:r>
              <a:rPr lang="en-US" sz="1300" b="1" i="0" dirty="0">
                <a:solidFill>
                  <a:srgbClr val="1F2328"/>
                </a:solidFill>
                <a:effectLst/>
                <a:latin typeface="circular"/>
              </a:rPr>
              <a:t>The ‘action’ phase:</a:t>
            </a:r>
            <a:r>
              <a:rPr lang="en-US" sz="1300" b="0" i="0" dirty="0">
                <a:solidFill>
                  <a:srgbClr val="1F2328"/>
                </a:solidFill>
                <a:effectLst/>
                <a:latin typeface="circular"/>
              </a:rPr>
              <a:t> The customer experience starts to sore in this phase, for e.g. he/she gets a compelling offer from a competitor, faces unjust charges, becomes unhappy with service quality, etc. In this phase, the customer usually shows different behavior than the ‘good’ months. Also, it is crucial to identify high-churn-risk customers in this phase, since some corrective actions can be taken at this point (such as matching the competitor’s offer/improving the service quality, etc.)</a:t>
            </a:r>
          </a:p>
          <a:p>
            <a:pPr lvl="1">
              <a:buFont typeface="+mj-lt"/>
              <a:buAutoNum type="arabicPeriod"/>
            </a:pPr>
            <a:r>
              <a:rPr lang="en-US" sz="1300" b="1" i="0" dirty="0">
                <a:solidFill>
                  <a:srgbClr val="1F2328"/>
                </a:solidFill>
                <a:effectLst/>
                <a:latin typeface="circular"/>
              </a:rPr>
              <a:t>The ‘churn’ phase:</a:t>
            </a:r>
            <a:r>
              <a:rPr lang="en-US" sz="1300" b="0" i="0" dirty="0">
                <a:solidFill>
                  <a:srgbClr val="1F2328"/>
                </a:solidFill>
                <a:effectLst/>
                <a:latin typeface="circular"/>
              </a:rPr>
              <a:t> In this phase, the customer is said to have churned. We define churn based on this phase. Also, it is important to note that at the time of prediction (i.e. the action months), this data is not available to us for prediction. Thus, after tagging churn as 1/0 based on this phase, we discard all data corresponding to this phase.</a:t>
            </a:r>
          </a:p>
          <a:p>
            <a:pPr algn="l"/>
            <a:r>
              <a:rPr lang="en-US" sz="1500" b="0" i="0" dirty="0">
                <a:solidFill>
                  <a:srgbClr val="1F2328"/>
                </a:solidFill>
                <a:effectLst/>
                <a:latin typeface="circular"/>
              </a:rPr>
              <a:t>In this case, since we are working over a four-month window, the first two months are the ‘good’ phase, the third month is the ‘action’ phase, and the fourth month is the ‘churn’ phase.</a:t>
            </a:r>
          </a:p>
          <a:p>
            <a:endParaRPr lang="en-IN" dirty="0">
              <a:latin typeface="circular"/>
            </a:endParaRPr>
          </a:p>
        </p:txBody>
      </p:sp>
    </p:spTree>
    <p:extLst>
      <p:ext uri="{BB962C8B-B14F-4D97-AF65-F5344CB8AC3E}">
        <p14:creationId xmlns:p14="http://schemas.microsoft.com/office/powerpoint/2010/main" val="36550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4215-3243-E22E-3A1C-CC403D8F43CC}"/>
              </a:ext>
            </a:extLst>
          </p:cNvPr>
          <p:cNvSpPr>
            <a:spLocks noGrp="1"/>
          </p:cNvSpPr>
          <p:nvPr>
            <p:ph type="title"/>
          </p:nvPr>
        </p:nvSpPr>
        <p:spPr/>
        <p:txBody>
          <a:bodyPr>
            <a:noAutofit/>
          </a:bodyPr>
          <a:lstStyle/>
          <a:p>
            <a:r>
              <a:rPr lang="en-IN" sz="2400" i="0" dirty="0">
                <a:solidFill>
                  <a:srgbClr val="1F2328"/>
                </a:solidFill>
                <a:effectLst/>
                <a:latin typeface="circular"/>
              </a:rPr>
              <a:t>Dataset and Data dictionary</a:t>
            </a:r>
            <a:br>
              <a:rPr lang="en-IN" sz="2400"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CCB79D38-17C0-63B9-30DA-6318380ED45E}"/>
              </a:ext>
            </a:extLst>
          </p:cNvPr>
          <p:cNvSpPr>
            <a:spLocks noGrp="1"/>
          </p:cNvSpPr>
          <p:nvPr>
            <p:ph type="body" idx="1"/>
          </p:nvPr>
        </p:nvSpPr>
        <p:spPr/>
        <p:txBody>
          <a:bodyPr/>
          <a:lstStyle/>
          <a:p>
            <a:pPr algn="l"/>
            <a:r>
              <a:rPr lang="en-US" sz="1400" b="0" i="0" dirty="0">
                <a:solidFill>
                  <a:srgbClr val="1F2328"/>
                </a:solidFill>
                <a:effectLst/>
                <a:latin typeface="circular"/>
              </a:rPr>
              <a:t>The dataset can be downloaded from </a:t>
            </a:r>
            <a:r>
              <a:rPr lang="en-US" sz="1400" b="0" i="0" u="sng" dirty="0">
                <a:solidFill>
                  <a:srgbClr val="1F2328"/>
                </a:solidFill>
                <a:effectLst/>
                <a:latin typeface="circular"/>
                <a:hlinkClick r:id="rId2"/>
              </a:rPr>
              <a:t>here</a:t>
            </a:r>
            <a:r>
              <a:rPr lang="en-US" sz="1400" b="0" i="0" dirty="0">
                <a:solidFill>
                  <a:srgbClr val="1F2328"/>
                </a:solidFill>
                <a:effectLst/>
                <a:latin typeface="circular"/>
              </a:rPr>
              <a:t>. The source data is in a CSV file.</a:t>
            </a:r>
          </a:p>
          <a:p>
            <a:pPr algn="l"/>
            <a:r>
              <a:rPr lang="en-US" sz="1400" b="0" i="0" dirty="0">
                <a:solidFill>
                  <a:srgbClr val="1F2328"/>
                </a:solidFill>
                <a:effectLst/>
                <a:latin typeface="circular"/>
              </a:rPr>
              <a:t>Data dictionary is </a:t>
            </a:r>
            <a:r>
              <a:rPr lang="en-US" sz="1400" b="0" i="0" dirty="0">
                <a:solidFill>
                  <a:srgbClr val="1F2328"/>
                </a:solidFill>
                <a:effectLst/>
                <a:latin typeface="circular"/>
                <a:hlinkClick r:id="rId3"/>
              </a:rPr>
              <a:t>uploaded</a:t>
            </a:r>
            <a:r>
              <a:rPr lang="en-US" sz="1400" b="0" i="0" dirty="0">
                <a:solidFill>
                  <a:srgbClr val="1F2328"/>
                </a:solidFill>
                <a:effectLst/>
                <a:latin typeface="circular"/>
              </a:rPr>
              <a:t>. The data dictionary contains meanings of abbreviations. Some frequent ones are loc (local), IC (incoming), OG (outgoing), T2T (telecom operator to telecom operator), T2O (telecom operator to another operator), RECH (recharge), etc.</a:t>
            </a:r>
          </a:p>
          <a:p>
            <a:pPr algn="l"/>
            <a:r>
              <a:rPr lang="en-US" sz="1400" b="0" i="0" dirty="0">
                <a:solidFill>
                  <a:srgbClr val="1F2328"/>
                </a:solidFill>
                <a:effectLst/>
                <a:latin typeface="circular"/>
              </a:rPr>
              <a:t>The attributes containing 6, 7, 8, and 9 as suffixes imply that those correspond to the months 6, 7, 8, and 9 respectively.</a:t>
            </a:r>
          </a:p>
          <a:p>
            <a:r>
              <a:rPr lang="en-IN" sz="1400" dirty="0">
                <a:solidFill>
                  <a:srgbClr val="1F2328"/>
                </a:solidFill>
                <a:latin typeface="circular"/>
              </a:rPr>
              <a:t>Dataset contains 99999 rows and 226 columns</a:t>
            </a:r>
          </a:p>
          <a:p>
            <a:r>
              <a:rPr lang="en-IN" sz="1400" dirty="0">
                <a:solidFill>
                  <a:srgbClr val="1F2328"/>
                </a:solidFill>
                <a:latin typeface="circular"/>
              </a:rPr>
              <a:t>We did not see any missing value in the dataset</a:t>
            </a:r>
          </a:p>
          <a:p>
            <a:pPr marL="114300" indent="0" algn="l">
              <a:buNone/>
            </a:pPr>
            <a:endParaRPr lang="en-US" b="0" i="0" dirty="0">
              <a:solidFill>
                <a:srgbClr val="1F2328"/>
              </a:solidFill>
              <a:effectLst/>
              <a:latin typeface="circular"/>
            </a:endParaRPr>
          </a:p>
          <a:p>
            <a:endParaRPr lang="en-IN" dirty="0">
              <a:latin typeface="circular"/>
            </a:endParaRPr>
          </a:p>
        </p:txBody>
      </p:sp>
    </p:spTree>
    <p:extLst>
      <p:ext uri="{BB962C8B-B14F-4D97-AF65-F5344CB8AC3E}">
        <p14:creationId xmlns:p14="http://schemas.microsoft.com/office/powerpoint/2010/main" val="16623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E318-CB64-9882-25D6-BAABE98CF696}"/>
              </a:ext>
            </a:extLst>
          </p:cNvPr>
          <p:cNvSpPr>
            <a:spLocks noGrp="1"/>
          </p:cNvSpPr>
          <p:nvPr>
            <p:ph type="title"/>
          </p:nvPr>
        </p:nvSpPr>
        <p:spPr/>
        <p:txBody>
          <a:bodyPr>
            <a:noAutofit/>
          </a:bodyPr>
          <a:lstStyle/>
          <a:p>
            <a:r>
              <a:rPr lang="en-IN" sz="2400" i="0" u="none" strike="noStrike" dirty="0">
                <a:solidFill>
                  <a:srgbClr val="1F2328"/>
                </a:solidFill>
                <a:effectLst/>
                <a:latin typeface="circular"/>
              </a:rPr>
              <a:t>Data Preparation</a:t>
            </a:r>
            <a:br>
              <a:rPr lang="en-IN" sz="2400" i="0" dirty="0">
                <a:solidFill>
                  <a:srgbClr val="1F2328"/>
                </a:solidFill>
                <a:effectLst/>
                <a:latin typeface="circular"/>
              </a:rPr>
            </a:br>
            <a:endParaRPr lang="en-IN" sz="2400" dirty="0">
              <a:latin typeface="circular"/>
            </a:endParaRPr>
          </a:p>
        </p:txBody>
      </p:sp>
      <p:sp>
        <p:nvSpPr>
          <p:cNvPr id="3" name="Text Placeholder 2">
            <a:extLst>
              <a:ext uri="{FF2B5EF4-FFF2-40B4-BE49-F238E27FC236}">
                <a16:creationId xmlns:a16="http://schemas.microsoft.com/office/drawing/2014/main" id="{A1BAAC15-A747-42E9-59AA-DBDD8E3E38F2}"/>
              </a:ext>
            </a:extLst>
          </p:cNvPr>
          <p:cNvSpPr>
            <a:spLocks noGrp="1"/>
          </p:cNvSpPr>
          <p:nvPr>
            <p:ph type="body" idx="1"/>
          </p:nvPr>
        </p:nvSpPr>
        <p:spPr/>
        <p:txBody>
          <a:bodyPr>
            <a:normAutofit fontScale="85000" lnSpcReduction="10000"/>
          </a:bodyPr>
          <a:lstStyle/>
          <a:p>
            <a:pPr algn="l"/>
            <a:r>
              <a:rPr lang="en-US" sz="1600" b="0" i="0" dirty="0">
                <a:solidFill>
                  <a:srgbClr val="1F2328"/>
                </a:solidFill>
                <a:effectLst/>
                <a:latin typeface="circular"/>
              </a:rPr>
              <a:t>The following data preparation steps are crucial for this problem:</a:t>
            </a:r>
          </a:p>
          <a:p>
            <a:pPr lvl="1">
              <a:buFont typeface="+mj-lt"/>
              <a:buAutoNum type="arabicPeriod"/>
            </a:pPr>
            <a:r>
              <a:rPr lang="en-US" b="1" i="0" dirty="0">
                <a:solidFill>
                  <a:srgbClr val="1F2328"/>
                </a:solidFill>
                <a:effectLst/>
                <a:latin typeface="circular"/>
              </a:rPr>
              <a:t>Derive new features</a:t>
            </a:r>
            <a:r>
              <a:rPr lang="en-US" b="0" i="0" dirty="0">
                <a:solidFill>
                  <a:srgbClr val="1F2328"/>
                </a:solidFill>
                <a:effectLst/>
                <a:latin typeface="circular"/>
              </a:rPr>
              <a:t> This is one of the most important parts of data preparation since good features are often the differentiators between good and bad models. We will use our business understanding to derive features that we think could be important indicators of churn.</a:t>
            </a:r>
          </a:p>
          <a:p>
            <a:pPr lvl="1">
              <a:buFont typeface="+mj-lt"/>
              <a:buAutoNum type="arabicPeriod"/>
            </a:pPr>
            <a:r>
              <a:rPr lang="en-US" b="1" i="0" dirty="0">
                <a:solidFill>
                  <a:srgbClr val="1F2328"/>
                </a:solidFill>
                <a:effectLst/>
                <a:latin typeface="circular"/>
              </a:rPr>
              <a:t>Filter high-value customers</a:t>
            </a:r>
            <a:r>
              <a:rPr lang="en-US" b="0" i="0" dirty="0">
                <a:solidFill>
                  <a:srgbClr val="1F2328"/>
                </a:solidFill>
                <a:effectLst/>
                <a:latin typeface="circular"/>
              </a:rPr>
              <a:t> As mentioned above, we need to predict churn only for the high-value customers. Define high-value customers as follows: Those who have recharged with an amount more than or equal to X, where X is the 70th percentile of the average recharge amount in the first two months (the good phase).</a:t>
            </a:r>
          </a:p>
          <a:p>
            <a:pPr lvl="1">
              <a:buFont typeface="+mj-lt"/>
              <a:buAutoNum type="arabicPeriod"/>
            </a:pPr>
            <a:r>
              <a:rPr lang="en-US" b="1" i="0" dirty="0">
                <a:solidFill>
                  <a:srgbClr val="1F2328"/>
                </a:solidFill>
                <a:effectLst/>
                <a:latin typeface="circular"/>
              </a:rPr>
              <a:t>Tag churners and remove attributes of the churn phase</a:t>
            </a:r>
            <a:r>
              <a:rPr lang="en-US" b="0" i="0" dirty="0">
                <a:solidFill>
                  <a:srgbClr val="1F2328"/>
                </a:solidFill>
                <a:effectLst/>
                <a:latin typeface="circular"/>
              </a:rPr>
              <a:t> Now tag the churned customers (churn=1, else 0) based on the fourth month as follows: Those who have not made any calls (either incoming or outgoing) AND have not used mobile internet even once in the churn phase. The attributes we need to use to tag churners are:</a:t>
            </a:r>
          </a:p>
          <a:p>
            <a:pPr lvl="2">
              <a:buFont typeface="Arial" panose="020B0604020202020204" pitchFamily="34" charset="0"/>
              <a:buChar char="•"/>
            </a:pPr>
            <a:r>
              <a:rPr lang="en-US" b="0" i="0" dirty="0">
                <a:solidFill>
                  <a:srgbClr val="1F2328"/>
                </a:solidFill>
                <a:effectLst/>
                <a:latin typeface="circular"/>
              </a:rPr>
              <a:t>total_ic_mou_9</a:t>
            </a:r>
          </a:p>
          <a:p>
            <a:pPr lvl="2">
              <a:buFont typeface="Arial" panose="020B0604020202020204" pitchFamily="34" charset="0"/>
              <a:buChar char="•"/>
            </a:pPr>
            <a:r>
              <a:rPr lang="en-US" b="0" i="0" dirty="0">
                <a:solidFill>
                  <a:srgbClr val="1F2328"/>
                </a:solidFill>
                <a:effectLst/>
                <a:latin typeface="circular"/>
              </a:rPr>
              <a:t>total_og_mou_9</a:t>
            </a:r>
          </a:p>
          <a:p>
            <a:pPr lvl="2">
              <a:buFont typeface="Arial" panose="020B0604020202020204" pitchFamily="34" charset="0"/>
              <a:buChar char="•"/>
            </a:pPr>
            <a:r>
              <a:rPr lang="en-US" b="0" i="0" dirty="0">
                <a:solidFill>
                  <a:srgbClr val="1F2328"/>
                </a:solidFill>
                <a:effectLst/>
                <a:latin typeface="circular"/>
              </a:rPr>
              <a:t>vol_2g_mb_9</a:t>
            </a:r>
          </a:p>
          <a:p>
            <a:pPr lvl="2">
              <a:buFont typeface="Arial" panose="020B0604020202020204" pitchFamily="34" charset="0"/>
              <a:buChar char="•"/>
            </a:pPr>
            <a:r>
              <a:rPr lang="en-US" b="0" i="0" dirty="0">
                <a:solidFill>
                  <a:srgbClr val="1F2328"/>
                </a:solidFill>
                <a:effectLst/>
                <a:latin typeface="circular"/>
              </a:rPr>
              <a:t>vol_3g_mb_9</a:t>
            </a:r>
          </a:p>
          <a:p>
            <a:pPr algn="l"/>
            <a:r>
              <a:rPr lang="en-US" sz="1600" b="0" i="0" dirty="0">
                <a:solidFill>
                  <a:srgbClr val="1F2328"/>
                </a:solidFill>
                <a:effectLst/>
                <a:latin typeface="circular"/>
              </a:rPr>
              <a:t>After tagging churners, we need to remove all the attributes corresponding to the churn phase (all attributes having ‘ _9’, etc. in their names).</a:t>
            </a:r>
          </a:p>
          <a:p>
            <a:endParaRPr lang="en-IN" dirty="0">
              <a:latin typeface="circular"/>
            </a:endParaRPr>
          </a:p>
        </p:txBody>
      </p:sp>
    </p:spTree>
    <p:extLst>
      <p:ext uri="{BB962C8B-B14F-4D97-AF65-F5344CB8AC3E}">
        <p14:creationId xmlns:p14="http://schemas.microsoft.com/office/powerpoint/2010/main" val="17658099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3017</Words>
  <Application>Microsoft Office PowerPoint</Application>
  <PresentationFormat>On-screen Show (16:9)</PresentationFormat>
  <Paragraphs>212</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Overpass</vt:lpstr>
      <vt:lpstr>Helvetica Neue</vt:lpstr>
      <vt:lpstr>circular</vt:lpstr>
      <vt:lpstr>Simple Light</vt:lpstr>
      <vt:lpstr>Domain Oriented Case Study (Telecom Churn Case Study)</vt:lpstr>
      <vt:lpstr>Table Of Content</vt:lpstr>
      <vt:lpstr>Problem Statement</vt:lpstr>
      <vt:lpstr>Data reading &amp; Data understanding  </vt:lpstr>
      <vt:lpstr>Definition of churn </vt:lpstr>
      <vt:lpstr>High-value churn </vt:lpstr>
      <vt:lpstr>Understanding customer behavior during churn </vt:lpstr>
      <vt:lpstr>Dataset and Data dictionary </vt:lpstr>
      <vt:lpstr>Data Preparation </vt:lpstr>
      <vt:lpstr>Model Building </vt:lpstr>
      <vt:lpstr>Exploratory Data Analysis (EDA)</vt:lpstr>
      <vt:lpstr>Starting with Univariate analysis </vt:lpstr>
      <vt:lpstr>Churn rate in regard to the customer decreased no. of recharge in action month</vt:lpstr>
      <vt:lpstr>Churn rate regarding customer decreased her/his amount of recharge in the action month </vt:lpstr>
      <vt:lpstr>Average revenue per customer (churn and not churn) in the action phase</vt:lpstr>
      <vt:lpstr>Bivariate analysis </vt:lpstr>
      <vt:lpstr>Analyze recharge amount against a number of recharges in action month using scatter plot for better understanding </vt:lpstr>
      <vt:lpstr>Principal Component Analysis (PCA) </vt:lpstr>
      <vt:lpstr>Sensitivity Recall </vt:lpstr>
      <vt:lpstr>Overall Model Overview  </vt:lpstr>
      <vt:lpstr>Decision tree with PCA </vt:lpstr>
      <vt:lpstr>Logistic regression with No PCA </vt:lpstr>
      <vt:lpstr>PowerPoint Presentation</vt:lpstr>
      <vt:lpstr>Plotting the ROC Curve </vt:lpstr>
      <vt:lpstr>Important predictors for churn and non-churn customers </vt:lpstr>
      <vt:lpstr>Conclusion</vt:lpstr>
      <vt:lpstr>Business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Oriented Case Study (Telecom Churn Case Study)</dc:title>
  <dc:creator>Stuti Bhatt</dc:creator>
  <cp:lastModifiedBy>Stuti Bhatt</cp:lastModifiedBy>
  <cp:revision>1</cp:revision>
  <dcterms:modified xsi:type="dcterms:W3CDTF">2023-11-05T17:50:26Z</dcterms:modified>
</cp:coreProperties>
</file>