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98e04d8b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98e04d8b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98e04d8b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98e04d8b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98e04d8b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98e04d8b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98e04d8b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98e04d8b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98e04d8b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98e04d8b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98e04d8b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98e04d8b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98e04d8b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98e04d8b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98e04d8b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98e04d8b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98e04d8b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98e04d8b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98e04d8b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98e04d8b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98e04d8b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98e04d8b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98e04d8b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98e04d8b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98e04d8b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98e04d8b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98e04d8b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98e04d8b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98e04d8b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98e04d8b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Media Sorcery</a:t>
            </a:r>
            <a:endParaRPr/>
          </a:p>
        </p:txBody>
      </p:sp>
      <p:sp>
        <p:nvSpPr>
          <p:cNvPr id="86" name="Google Shape;86;p13"/>
          <p:cNvSpPr txBox="1"/>
          <p:nvPr>
            <p:ph idx="1" type="subTitle"/>
          </p:nvPr>
        </p:nvSpPr>
        <p:spPr>
          <a:xfrm>
            <a:off x="598100" y="2715921"/>
            <a:ext cx="81312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a:t>Unleashing Evil Geniuses' Digital Dominance</a:t>
            </a:r>
            <a:endParaRPr sz="1800"/>
          </a:p>
        </p:txBody>
      </p:sp>
      <p:pic>
        <p:nvPicPr>
          <p:cNvPr id="87" name="Google Shape;87;p13"/>
          <p:cNvPicPr preferRelativeResize="0"/>
          <p:nvPr/>
        </p:nvPicPr>
        <p:blipFill>
          <a:blip r:embed="rId3">
            <a:alphaModFix/>
          </a:blip>
          <a:stretch>
            <a:fillRect/>
          </a:stretch>
        </p:blipFill>
        <p:spPr>
          <a:xfrm>
            <a:off x="0" y="0"/>
            <a:ext cx="838800" cy="838800"/>
          </a:xfrm>
          <a:prstGeom prst="rect">
            <a:avLst/>
          </a:prstGeom>
          <a:noFill/>
          <a:ln>
            <a:noFill/>
          </a:ln>
        </p:spPr>
      </p:pic>
      <p:sp>
        <p:nvSpPr>
          <p:cNvPr id="88" name="Google Shape;88;p13"/>
          <p:cNvSpPr txBox="1"/>
          <p:nvPr/>
        </p:nvSpPr>
        <p:spPr>
          <a:xfrm>
            <a:off x="75150" y="4600750"/>
            <a:ext cx="38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By : Stuti Garg</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Contact : stgarg@g.syr.edu</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631500" y="1795228"/>
            <a:ext cx="8194200" cy="184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000"/>
              <a:t>Based on the analysis, we should focus more on Valorant and Counter Strike - Global Offensive(CSGO) to increase all three metrics, impressions, engagement and engagement rates.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What media type performs the best?</a:t>
            </a:r>
            <a:endParaRPr/>
          </a:p>
        </p:txBody>
      </p:sp>
      <p:pic>
        <p:nvPicPr>
          <p:cNvPr id="149" name="Google Shape;149;p23"/>
          <p:cNvPicPr preferRelativeResize="0"/>
          <p:nvPr/>
        </p:nvPicPr>
        <p:blipFill>
          <a:blip r:embed="rId3">
            <a:alphaModFix/>
          </a:blip>
          <a:stretch>
            <a:fillRect/>
          </a:stretch>
        </p:blipFill>
        <p:spPr>
          <a:xfrm>
            <a:off x="311700" y="962675"/>
            <a:ext cx="6426624"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598100" y="215234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Based on the analysis, it </a:t>
            </a:r>
            <a:r>
              <a:rPr lang="en" sz="2400"/>
              <a:t>turns out that Photo type of media has performed best than all other types of media.</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What is our best performing campaign?</a:t>
            </a:r>
            <a:endParaRPr/>
          </a:p>
        </p:txBody>
      </p:sp>
      <p:pic>
        <p:nvPicPr>
          <p:cNvPr id="160" name="Google Shape;160;p25"/>
          <p:cNvPicPr preferRelativeResize="0"/>
          <p:nvPr/>
        </p:nvPicPr>
        <p:blipFill>
          <a:blip r:embed="rId3">
            <a:alphaModFix/>
          </a:blip>
          <a:stretch>
            <a:fillRect/>
          </a:stretch>
        </p:blipFill>
        <p:spPr>
          <a:xfrm>
            <a:off x="411225" y="1017800"/>
            <a:ext cx="6143401" cy="344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598100" y="215234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Based on the analysis, it turns out that Community Engagement type of campaign has performed best.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t/>
            </a:r>
            <a:endParaRPr sz="2000">
              <a:highlight>
                <a:schemeClr val="dk1"/>
              </a:highlight>
            </a:endParaRPr>
          </a:p>
          <a:p>
            <a:pPr indent="0" lvl="0" marL="0" rtl="0" algn="ctr">
              <a:spcBef>
                <a:spcPts val="0"/>
              </a:spcBef>
              <a:spcAft>
                <a:spcPts val="0"/>
              </a:spcAft>
              <a:buNone/>
            </a:pPr>
            <a:r>
              <a:t/>
            </a:r>
            <a:endParaRPr sz="2000">
              <a:highlight>
                <a:schemeClr val="dk1"/>
              </a:highlight>
            </a:endParaRPr>
          </a:p>
        </p:txBody>
      </p:sp>
      <p:sp>
        <p:nvSpPr>
          <p:cNvPr id="171" name="Google Shape;171;p27"/>
          <p:cNvSpPr txBox="1"/>
          <p:nvPr>
            <p:ph type="title"/>
          </p:nvPr>
        </p:nvSpPr>
        <p:spPr>
          <a:xfrm>
            <a:off x="265500" y="1419450"/>
            <a:ext cx="4045200" cy="1905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a:t>
            </a:r>
            <a:r>
              <a:rPr lang="en"/>
              <a:t>osting strategy for Social Channels</a:t>
            </a:r>
            <a:endParaRPr/>
          </a:p>
        </p:txBody>
      </p:sp>
      <p:sp>
        <p:nvSpPr>
          <p:cNvPr id="172" name="Google Shape;172;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a:bodyPr>
          <a:lstStyle/>
          <a:p>
            <a:pPr indent="0" lvl="0" marL="0" rtl="0" algn="l">
              <a:lnSpc>
                <a:spcPct val="135714"/>
              </a:lnSpc>
              <a:spcBef>
                <a:spcPts val="0"/>
              </a:spcBef>
              <a:spcAft>
                <a:spcPts val="0"/>
              </a:spcAft>
              <a:buNone/>
            </a:pPr>
            <a:r>
              <a:rPr lang="en" sz="2000">
                <a:highlight>
                  <a:schemeClr val="dk1"/>
                </a:highlight>
              </a:rPr>
              <a:t>Based on my analysis on the dataset so far, it can be deduced that a </a:t>
            </a:r>
            <a:r>
              <a:rPr b="1" i="1" lang="en" sz="2000" u="sng">
                <a:highlight>
                  <a:schemeClr val="dk1"/>
                </a:highlight>
              </a:rPr>
              <a:t>Photo campaign</a:t>
            </a:r>
            <a:r>
              <a:rPr lang="en" sz="2000">
                <a:highlight>
                  <a:schemeClr val="dk1"/>
                </a:highlight>
              </a:rPr>
              <a:t> should be run on </a:t>
            </a:r>
            <a:r>
              <a:rPr b="1" i="1" lang="en" sz="2000" u="sng">
                <a:highlight>
                  <a:schemeClr val="dk1"/>
                </a:highlight>
              </a:rPr>
              <a:t>Sundays</a:t>
            </a:r>
            <a:r>
              <a:rPr lang="en" sz="2000">
                <a:highlight>
                  <a:schemeClr val="dk1"/>
                </a:highlight>
              </a:rPr>
              <a:t> for targeting </a:t>
            </a:r>
            <a:r>
              <a:rPr b="1" i="1" lang="en" sz="2000" u="sng">
                <a:highlight>
                  <a:schemeClr val="dk1"/>
                </a:highlight>
              </a:rPr>
              <a:t>Community Engagement</a:t>
            </a:r>
            <a:r>
              <a:rPr lang="en" sz="2000">
                <a:highlight>
                  <a:schemeClr val="dk1"/>
                </a:highlight>
              </a:rPr>
              <a:t> on </a:t>
            </a:r>
            <a:r>
              <a:rPr b="1" i="1" lang="en" sz="2000" u="sng">
                <a:highlight>
                  <a:schemeClr val="dk1"/>
                </a:highlight>
              </a:rPr>
              <a:t>Facebook page</a:t>
            </a:r>
            <a:r>
              <a:rPr lang="en" sz="2000">
                <a:highlight>
                  <a:schemeClr val="dk1"/>
                </a:highlight>
              </a:rPr>
              <a:t>. There is no visible difference in the timings for Sunday, but we can see a peak between </a:t>
            </a:r>
            <a:r>
              <a:rPr b="1" i="1" lang="en" sz="2000" u="sng">
                <a:highlight>
                  <a:schemeClr val="dk1"/>
                </a:highlight>
              </a:rPr>
              <a:t>5pm to 9pm</a:t>
            </a:r>
            <a:r>
              <a:rPr lang="en" sz="2000">
                <a:highlight>
                  <a:schemeClr val="dk1"/>
                </a:highlight>
              </a:rPr>
              <a:t> in the evening. Hence, by running our campaign at this time might give us better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282200" y="1711650"/>
            <a:ext cx="3959400" cy="1720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lang="en" sz="2100"/>
              <a:t>What suggestions would you give to the social media team if they want to expand their</a:t>
            </a:r>
            <a:endParaRPr sz="2100"/>
          </a:p>
          <a:p>
            <a:pPr indent="0" lvl="0" marL="0" rtl="0" algn="ctr">
              <a:lnSpc>
                <a:spcPct val="115000"/>
              </a:lnSpc>
              <a:spcBef>
                <a:spcPts val="0"/>
              </a:spcBef>
              <a:spcAft>
                <a:spcPts val="0"/>
              </a:spcAft>
              <a:buSzPts val="990"/>
              <a:buNone/>
            </a:pPr>
            <a:r>
              <a:rPr lang="en" sz="2100"/>
              <a:t>presence?</a:t>
            </a:r>
            <a:endParaRPr sz="2100"/>
          </a:p>
        </p:txBody>
      </p:sp>
      <p:sp>
        <p:nvSpPr>
          <p:cNvPr id="178" name="Google Shape;178;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600">
                <a:highlight>
                  <a:schemeClr val="dk1"/>
                </a:highlight>
              </a:rPr>
              <a:t>Based on my analysis so far, it can be said that </a:t>
            </a:r>
            <a:r>
              <a:rPr b="1" i="1" lang="en" sz="1600" u="sng">
                <a:highlight>
                  <a:schemeClr val="dk1"/>
                </a:highlight>
              </a:rPr>
              <a:t>Valorant</a:t>
            </a:r>
            <a:r>
              <a:rPr lang="en" sz="1600">
                <a:highlight>
                  <a:schemeClr val="dk1"/>
                </a:highlight>
              </a:rPr>
              <a:t> had gained popularity by running video campaigns and that too on Youtube. It can now focus on runnning video campaigns by running them on Facebook page and secondly on Tiktok or Twitter. FB is likely to give 15.06% engagement while tiktok and twitter can be expected to give 5.3% and 5% engagement rates respectively.</a:t>
            </a:r>
            <a:endParaRPr sz="1600">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94" name="Google Shape;9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700">
                <a:highlight>
                  <a:schemeClr val="dk1"/>
                </a:highlight>
              </a:rPr>
              <a:t>Welcome to the presentation on maximizing social media's true potential, Evil Geniuses team. Today, we go into the world of engagement rates, content effectiveness, and platform-specific presence optimization. We will discover strategic insights to dominate the social media scene by concentrating on your game titles and broadening your reach. Join me as we set out on this exciting adventure!</a:t>
            </a:r>
            <a:endParaRPr sz="1700">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90350" y="17895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Exploration</a:t>
            </a:r>
            <a:endParaRPr/>
          </a:p>
        </p:txBody>
      </p:sp>
      <p:sp>
        <p:nvSpPr>
          <p:cNvPr id="100" name="Google Shape;100;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Looked at the total number of rows and columns.</a:t>
            </a:r>
            <a:endParaRPr/>
          </a:p>
          <a:p>
            <a:pPr indent="-342900" lvl="0" marL="457200" rtl="0" algn="l">
              <a:spcBef>
                <a:spcPts val="0"/>
              </a:spcBef>
              <a:spcAft>
                <a:spcPts val="0"/>
              </a:spcAft>
              <a:buSzPts val="1800"/>
              <a:buChar char="●"/>
            </a:pPr>
            <a:r>
              <a:rPr lang="en"/>
              <a:t>Looked at the structure of each column.</a:t>
            </a:r>
            <a:endParaRPr/>
          </a:p>
          <a:p>
            <a:pPr indent="-342900" lvl="0" marL="457200" rtl="0" algn="l">
              <a:spcBef>
                <a:spcPts val="0"/>
              </a:spcBef>
              <a:spcAft>
                <a:spcPts val="0"/>
              </a:spcAft>
              <a:buSzPts val="1800"/>
              <a:buChar char="●"/>
            </a:pPr>
            <a:r>
              <a:rPr lang="en"/>
              <a:t>I have used Python for this assessment.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90550" y="137655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Cleaning</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Calculated a new column called ‘Engagement Rate’ for analysis.</a:t>
            </a:r>
            <a:endParaRPr/>
          </a:p>
          <a:p>
            <a:pPr indent="-342900" lvl="0" marL="457200" rtl="0" algn="l">
              <a:spcBef>
                <a:spcPts val="0"/>
              </a:spcBef>
              <a:spcAft>
                <a:spcPts val="0"/>
              </a:spcAft>
              <a:buSzPts val="1800"/>
              <a:buChar char="●"/>
            </a:pPr>
            <a:r>
              <a:rPr lang="en"/>
              <a:t>Looked for the null values in the dataset and handled the null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highlight>
                  <a:schemeClr val="dk1"/>
                </a:highlight>
              </a:rPr>
              <a:t>Exploratory Questions to Dive Into!</a:t>
            </a:r>
            <a:endParaRPr sz="4000">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highlight>
                  <a:schemeClr val="dk1"/>
                </a:highlight>
              </a:rPr>
              <a:t>31.83%</a:t>
            </a:r>
            <a:endParaRPr>
              <a:highlight>
                <a:schemeClr val="dk1"/>
              </a:highlight>
            </a:endParaRPr>
          </a:p>
        </p:txBody>
      </p:sp>
      <p:sp>
        <p:nvSpPr>
          <p:cNvPr id="117" name="Google Shape;117;p18"/>
          <p:cNvSpPr txBox="1"/>
          <p:nvPr>
            <p:ph idx="1" type="body"/>
          </p:nvPr>
        </p:nvSpPr>
        <p:spPr>
          <a:xfrm>
            <a:off x="311700" y="3369225"/>
            <a:ext cx="8520600" cy="1281900"/>
          </a:xfrm>
          <a:prstGeom prst="rect">
            <a:avLst/>
          </a:prstGeom>
        </p:spPr>
        <p:txBody>
          <a:bodyPr anchorCtr="0" anchor="t" bIns="91425" lIns="91425" spcFirstLastPara="1" rIns="91425" wrap="square" tIns="91425">
            <a:normAutofit lnSpcReduction="10000"/>
          </a:bodyPr>
          <a:lstStyle/>
          <a:p>
            <a:pPr indent="-419100" lvl="0" marL="457200" rtl="0" algn="l">
              <a:lnSpc>
                <a:spcPct val="100000"/>
              </a:lnSpc>
              <a:spcBef>
                <a:spcPts val="0"/>
              </a:spcBef>
              <a:spcAft>
                <a:spcPts val="0"/>
              </a:spcAft>
              <a:buSzPts val="3000"/>
              <a:buAutoNum type="arabicPeriod"/>
            </a:pPr>
            <a:r>
              <a:rPr lang="en" sz="3000"/>
              <a:t>What is the typical engagement rate we can expect?</a:t>
            </a:r>
            <a:endParaRPr sz="3000"/>
          </a:p>
          <a:p>
            <a:pPr indent="0" lvl="0" marL="0" rtl="0" algn="ctr">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highlight>
                  <a:schemeClr val="dk1"/>
                </a:highlight>
              </a:rPr>
              <a:t>6.5%</a:t>
            </a:r>
            <a:endParaRPr>
              <a:highlight>
                <a:schemeClr val="dk1"/>
              </a:highlight>
            </a:endParaRPr>
          </a:p>
        </p:txBody>
      </p:sp>
      <p:sp>
        <p:nvSpPr>
          <p:cNvPr id="123" name="Google Shape;123;p19"/>
          <p:cNvSpPr txBox="1"/>
          <p:nvPr>
            <p:ph idx="1" type="body"/>
          </p:nvPr>
        </p:nvSpPr>
        <p:spPr>
          <a:xfrm>
            <a:off x="311700" y="3369225"/>
            <a:ext cx="8520600" cy="128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3000"/>
              <a:t>2. </a:t>
            </a:r>
            <a:r>
              <a:rPr lang="en" sz="3000"/>
              <a:t>What’s the likelihood that we can achieve a 15% engagement rate?</a:t>
            </a:r>
            <a:endParaRPr sz="3000"/>
          </a:p>
          <a:p>
            <a:pPr indent="0" lvl="0" marL="0" rtl="0" algn="ctr">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202625"/>
            <a:ext cx="8480700" cy="94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Does day of the week and time of posting affect            engagement rates?</a:t>
            </a:r>
            <a:endParaRPr/>
          </a:p>
        </p:txBody>
      </p:sp>
      <p:sp>
        <p:nvSpPr>
          <p:cNvPr id="129" name="Google Shape;129;p20"/>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311700" y="1229975"/>
            <a:ext cx="3999900" cy="3339000"/>
          </a:xfrm>
          <a:prstGeom prst="rect">
            <a:avLst/>
          </a:prstGeom>
          <a:noFill/>
          <a:ln>
            <a:noFill/>
          </a:ln>
        </p:spPr>
      </p:pic>
      <p:sp>
        <p:nvSpPr>
          <p:cNvPr id="131" name="Google Shape;131;p20"/>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a:blip r:embed="rId4">
            <a:alphaModFix/>
          </a:blip>
          <a:stretch>
            <a:fillRect/>
          </a:stretch>
        </p:blipFill>
        <p:spPr>
          <a:xfrm>
            <a:off x="4832400" y="1229975"/>
            <a:ext cx="4051826" cy="3339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5115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44"/>
              <a:t>4. How are our game titles doing in terms of social performance? Is there a specific game we should focus more on or less?</a:t>
            </a:r>
            <a:endParaRPr sz="2444"/>
          </a:p>
          <a:p>
            <a:pPr indent="0" lvl="0" marL="0" rtl="0" algn="l">
              <a:spcBef>
                <a:spcPts val="0"/>
              </a:spcBef>
              <a:spcAft>
                <a:spcPts val="0"/>
              </a:spcAft>
              <a:buNone/>
            </a:pPr>
            <a:r>
              <a:t/>
            </a:r>
            <a:endParaRPr/>
          </a:p>
        </p:txBody>
      </p:sp>
      <p:pic>
        <p:nvPicPr>
          <p:cNvPr id="138" name="Google Shape;138;p21"/>
          <p:cNvPicPr preferRelativeResize="0"/>
          <p:nvPr/>
        </p:nvPicPr>
        <p:blipFill>
          <a:blip r:embed="rId3">
            <a:alphaModFix/>
          </a:blip>
          <a:stretch>
            <a:fillRect/>
          </a:stretch>
        </p:blipFill>
        <p:spPr>
          <a:xfrm>
            <a:off x="411250" y="1052075"/>
            <a:ext cx="6185124" cy="341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