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5"/>
  </p:notesMasterIdLst>
  <p:sldIdLst>
    <p:sldId id="268" r:id="rId2"/>
    <p:sldId id="265" r:id="rId3"/>
    <p:sldId id="266" r:id="rId4"/>
    <p:sldId id="259" r:id="rId5"/>
    <p:sldId id="270" r:id="rId6"/>
    <p:sldId id="269" r:id="rId7"/>
    <p:sldId id="260" r:id="rId8"/>
    <p:sldId id="271" r:id="rId9"/>
    <p:sldId id="262" r:id="rId10"/>
    <p:sldId id="264" r:id="rId11"/>
    <p:sldId id="272" r:id="rId12"/>
    <p:sldId id="257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380233-A711-4300-AE99-83D9C02AE7F9}" v="5" dt="2023-04-25T21:16:36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2615" autoAdjust="0"/>
  </p:normalViewPr>
  <p:slideViewPr>
    <p:cSldViewPr snapToGrid="0">
      <p:cViewPr varScale="1">
        <p:scale>
          <a:sx n="102" d="100"/>
          <a:sy n="102" d="100"/>
        </p:scale>
        <p:origin x="9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9D90B-E5CD-F54D-8ABC-1D9372D7362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17F26-3AFF-0B4D-928C-3CF725B3B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25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an overview of the purpose of the challenge. What is the goal of the Flu Vaccine challenge:</a:t>
            </a:r>
          </a:p>
          <a:p>
            <a:r>
              <a:rPr lang="en-US" dirty="0"/>
              <a:t>https://www.drivendata.org/competitions/66/flu-shot-learning/page/210/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17F26-3AFF-0B4D-928C-3CF725B3BD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96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Hierarchical data refers to links between data: Son, Parent, Grandparent</a:t>
            </a:r>
          </a:p>
          <a:p>
            <a:r>
              <a:rPr lang="en-US" dirty="0"/>
              <a:t>https://www.tibco.com/reference-center/what-is-hierarchical-data</a:t>
            </a:r>
          </a:p>
          <a:p>
            <a:endParaRPr lang="en-US" dirty="0"/>
          </a:p>
          <a:p>
            <a:r>
              <a:rPr lang="en-US" dirty="0"/>
              <a:t>The two main categories of data are Ordinal and Nominal:</a:t>
            </a:r>
          </a:p>
          <a:p>
            <a:r>
              <a:rPr lang="en-US" dirty="0"/>
              <a:t>https://www.scribbr.com/statistics/ordinal-data/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-&gt; Total data count = 6347 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Features are the number of columns. </a:t>
            </a:r>
            <a:r>
              <a:rPr lang="en-US" b="0" i="0" dirty="0">
                <a:solidFill>
                  <a:srgbClr val="17344A"/>
                </a:solidFill>
                <a:effectLst/>
                <a:latin typeface="Open Sans" panose="020F0502020204030204" pitchFamily="34" charset="0"/>
              </a:rPr>
              <a:t>The dataset has 36 columns. The first column </a:t>
            </a:r>
            <a:r>
              <a:rPr lang="en-US" dirty="0" err="1"/>
              <a:t>respondent_id</a:t>
            </a:r>
            <a:r>
              <a:rPr lang="en-US" b="0" i="0" dirty="0">
                <a:solidFill>
                  <a:srgbClr val="17344A"/>
                </a:solidFill>
                <a:effectLst/>
                <a:latin typeface="Open Sans" panose="020B0606030504020204" pitchFamily="34" charset="0"/>
              </a:rPr>
              <a:t> is a unique and random identifier. The remaining 35 features are what was used for prediction.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7344A"/>
                </a:solidFill>
                <a:effectLst/>
                <a:latin typeface="Open Sans" panose="020B0606030504020204" pitchFamily="34" charset="0"/>
              </a:rPr>
              <a:t>6347 is the number of rows or records of data available after your initial processing. I would also put how many total rows are in the training data set to begin with before the initial processing.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17F26-3AFF-0B4D-928C-3CF725B3BD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97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Hierarchical data refers to links between data: Son, Parent, Grandparent</a:t>
            </a:r>
          </a:p>
          <a:p>
            <a:r>
              <a:rPr lang="en-US" dirty="0"/>
              <a:t>https://www.tibco.com/reference-center/what-is-hierarchical-data</a:t>
            </a:r>
          </a:p>
          <a:p>
            <a:endParaRPr lang="en-US" dirty="0"/>
          </a:p>
          <a:p>
            <a:r>
              <a:rPr lang="en-US" dirty="0"/>
              <a:t>The two main categories of data are Ordinal and Nominal:</a:t>
            </a:r>
          </a:p>
          <a:p>
            <a:r>
              <a:rPr lang="en-US" dirty="0"/>
              <a:t>https://www.scribbr.com/statistics/ordinal-data/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-&gt; Total data count = 6347 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Features are the number of columns. </a:t>
            </a:r>
            <a:r>
              <a:rPr lang="en-US" b="0" i="0" dirty="0">
                <a:solidFill>
                  <a:srgbClr val="17344A"/>
                </a:solidFill>
                <a:effectLst/>
                <a:latin typeface="Open Sans" panose="020F0502020204030204" pitchFamily="34" charset="0"/>
              </a:rPr>
              <a:t>The dataset has 36 columns. The first column </a:t>
            </a:r>
            <a:r>
              <a:rPr lang="en-US" dirty="0" err="1"/>
              <a:t>respondent_id</a:t>
            </a:r>
            <a:r>
              <a:rPr lang="en-US" b="0" i="0" dirty="0">
                <a:solidFill>
                  <a:srgbClr val="17344A"/>
                </a:solidFill>
                <a:effectLst/>
                <a:latin typeface="Open Sans" panose="020B0606030504020204" pitchFamily="34" charset="0"/>
              </a:rPr>
              <a:t> is a unique and random identifier. The remaining 35 features are what was used for prediction.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7344A"/>
                </a:solidFill>
                <a:effectLst/>
                <a:latin typeface="Open Sans" panose="020B0606030504020204" pitchFamily="34" charset="0"/>
              </a:rPr>
              <a:t>6347 is the number of rows or records of data available after your initial processing. I would also put how many total rows are in the training data set to begin with before the initial processing.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17F26-3AFF-0B4D-928C-3CF725B3BD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50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75757"/>
                </a:solidFill>
                <a:effectLst/>
                <a:latin typeface="georgia" panose="02040502050405020303" pitchFamily="18" charset="0"/>
              </a:rPr>
              <a:t>Mean imputation is often used when the missing values are numerical and the distribution of the variable is approximately normal.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75757"/>
                </a:solidFill>
                <a:effectLst/>
                <a:latin typeface="georgia" panose="02040502050405020303" pitchFamily="18" charset="0"/>
              </a:rPr>
              <a:t>Median imputation is preferred when the distribution is skewed, as the median is less sensitive to outliers than the mean.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75757"/>
                </a:solidFill>
                <a:effectLst/>
                <a:latin typeface="georgia" panose="02040502050405020303" pitchFamily="18" charset="0"/>
              </a:rPr>
              <a:t>Mode imputation is suitable for categorical variables or numerical variables with a small number of unique values.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17F26-3AFF-0B4D-928C-3CF725B3BD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82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17F26-3AFF-0B4D-928C-3CF725B3BD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05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output/screenshot from </a:t>
            </a:r>
            <a:r>
              <a:rPr lang="en-US" dirty="0" err="1"/>
              <a:t>DrivenData</a:t>
            </a:r>
            <a:r>
              <a:rPr lang="en-US" dirty="0"/>
              <a:t> </a:t>
            </a:r>
            <a:r>
              <a:rPr lang="en-US" dirty="0" err="1"/>
              <a:t>subsmission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17F26-3AFF-0B4D-928C-3CF725B3BD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76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you intending to talk about on this slide? Why you chose to use a Custom Label Encoder? This shows how it was used, but not the code of the encoder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17F26-3AFF-0B4D-928C-3CF725B3BDD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47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would be careful with how many slides you have. You only have 10 minutes to talk. So unless these slides are really fast you may use a lot of your time on less valuable material.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17F26-3AFF-0B4D-928C-3CF725B3BDD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10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17920F2-DB0B-49C9-B4F8-CE28F158891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868F0E8-D822-4A7D-BB58-72D71A4670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368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20F2-DB0B-49C9-B4F8-CE28F158891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8F0E8-D822-4A7D-BB58-72D71A467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6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20F2-DB0B-49C9-B4F8-CE28F158891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8F0E8-D822-4A7D-BB58-72D71A467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6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20F2-DB0B-49C9-B4F8-CE28F158891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8F0E8-D822-4A7D-BB58-72D71A467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1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20F2-DB0B-49C9-B4F8-CE28F158891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8F0E8-D822-4A7D-BB58-72D71A4670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665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20F2-DB0B-49C9-B4F8-CE28F158891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8F0E8-D822-4A7D-BB58-72D71A467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5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20F2-DB0B-49C9-B4F8-CE28F158891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8F0E8-D822-4A7D-BB58-72D71A467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10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20F2-DB0B-49C9-B4F8-CE28F158891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8F0E8-D822-4A7D-BB58-72D71A467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2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20F2-DB0B-49C9-B4F8-CE28F158891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8F0E8-D822-4A7D-BB58-72D71A467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00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20F2-DB0B-49C9-B4F8-CE28F158891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8F0E8-D822-4A7D-BB58-72D71A467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79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20F2-DB0B-49C9-B4F8-CE28F158891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8F0E8-D822-4A7D-BB58-72D71A467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8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17920F2-DB0B-49C9-B4F8-CE28F158891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868F0E8-D822-4A7D-BB58-72D71A467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1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015608-04A3-CCC7-1256-B94374D607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Standard Deviations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7281C9F-4E0B-2048-A80E-CC7ECBF018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John Westlund,</a:t>
            </a:r>
            <a:br>
              <a:rPr lang="en-US"/>
            </a:br>
            <a:r>
              <a:rPr lang="en-US"/>
              <a:t>Ragnar Hartmann, </a:t>
            </a:r>
            <a:br>
              <a:rPr lang="en-US"/>
            </a:br>
            <a:r>
              <a:rPr lang="en-US"/>
              <a:t>Hollis Barnett,</a:t>
            </a:r>
            <a:br>
              <a:rPr lang="en-US"/>
            </a:br>
            <a:r>
              <a:rPr lang="en-US"/>
              <a:t>Dominic Phan, and</a:t>
            </a:r>
            <a:br>
              <a:rPr lang="en-US"/>
            </a:br>
            <a:r>
              <a:rPr lang="en-US"/>
              <a:t>Tyler Tran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010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C00542-A8D9-680F-277D-5C811AD0E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Conclusion: Model Success Rate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5774763-AB65-1974-426C-301DAE412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461301"/>
            <a:ext cx="9594723" cy="21828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3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9" descr="Yellow question mark">
            <a:extLst>
              <a:ext uri="{FF2B5EF4-FFF2-40B4-BE49-F238E27FC236}">
                <a16:creationId xmlns:a16="http://schemas.microsoft.com/office/drawing/2014/main" id="{076CBDC5-5A85-B4D8-BB38-2D1F062307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6250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201C296-4251-E9E4-89DF-25DFDB07B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en-US" dirty="0"/>
              <a:t>Questions?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E760956-043B-0924-6206-E54976A4C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327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4CFE2-F6CC-2A7C-E205-6F139531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Custom Label Encoder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C0C81F3-C55A-A0E0-C70A-511DFF593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30079" y="2399282"/>
            <a:ext cx="5858693" cy="3210373"/>
          </a:xfrm>
        </p:spPr>
      </p:pic>
    </p:spTree>
    <p:extLst>
      <p:ext uri="{BB962C8B-B14F-4D97-AF65-F5344CB8AC3E}">
        <p14:creationId xmlns:p14="http://schemas.microsoft.com/office/powerpoint/2010/main" val="3982419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7082-9CA4-8F20-CCEB-F6545E599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OneHot</a:t>
            </a:r>
            <a:r>
              <a:rPr lang="en-US" dirty="0"/>
              <a:t> Encoded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749542-04B0-054B-3BC5-1B57B4F54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15525" y="2889888"/>
            <a:ext cx="7887801" cy="2229161"/>
          </a:xfrm>
        </p:spPr>
      </p:pic>
    </p:spTree>
    <p:extLst>
      <p:ext uri="{BB962C8B-B14F-4D97-AF65-F5344CB8AC3E}">
        <p14:creationId xmlns:p14="http://schemas.microsoft.com/office/powerpoint/2010/main" val="293586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6124-147B-E285-3F8B-3971B46FB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Overview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5E8BF-C1DA-E98E-15F8-32C5BEBE1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Overall Objective of the Flu shot Vaccine Challenge</a:t>
            </a:r>
          </a:p>
          <a:p>
            <a:r>
              <a:rPr lang="en-US" sz="2000"/>
              <a:t>Things Learned:</a:t>
            </a:r>
          </a:p>
          <a:p>
            <a:pPr lvl="1"/>
            <a:r>
              <a:rPr lang="en-US" sz="1800"/>
              <a:t>GitHub, Cleaning Data, Uploading notebook, teamwork, Coding (Python)</a:t>
            </a:r>
          </a:p>
          <a:p>
            <a:r>
              <a:rPr lang="en-US" sz="2000"/>
              <a:t>Hurdles:</a:t>
            </a:r>
          </a:p>
          <a:p>
            <a:pPr lvl="1"/>
            <a:r>
              <a:rPr lang="en-US" sz="1800"/>
              <a:t>Red box of death, Coding format, Data formatting for score</a:t>
            </a:r>
          </a:p>
          <a:p>
            <a:r>
              <a:rPr lang="en-US" sz="2000"/>
              <a:t>Solutions:</a:t>
            </a:r>
          </a:p>
          <a:p>
            <a:pPr lvl="1"/>
            <a:r>
              <a:rPr lang="en-US" sz="1800"/>
              <a:t>Code familiarizing, Code troubleshooting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48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416B1C-4C23-785A-05A8-D1803FA2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1:</a:t>
            </a:r>
            <a:br>
              <a:rPr lang="en-US" dirty="0"/>
            </a:br>
            <a:r>
              <a:rPr lang="en-US" dirty="0"/>
              <a:t>Data Preparation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B4D1EB-0B35-5E01-E305-912573CE2B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Converting Alphabetical Values to Numeric</a:t>
            </a:r>
          </a:p>
        </p:txBody>
      </p:sp>
    </p:spTree>
    <p:extLst>
      <p:ext uri="{BB962C8B-B14F-4D97-AF65-F5344CB8AC3E}">
        <p14:creationId xmlns:p14="http://schemas.microsoft.com/office/powerpoint/2010/main" val="1782757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34A4F-17E4-BDF1-2DD0-33BFDA939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Phase 1: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AFC86-8BFE-F418-68FB-7A7DCDF45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Changed Alphabetical to Numerical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Custom Label Encoder: Ordinal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One Hot Encoder: Nominal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Ignored/removed rows with NaN values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FA6F4-6C7C-AAEA-A9F1-C4160D8EF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12 features in the data set were Alphabetical Values 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7 ordinal features</a:t>
            </a:r>
          </a:p>
          <a:p>
            <a:pPr marL="891540" lvl="2" indent="-342900">
              <a:buFont typeface="Arial" panose="020B0604020202020204" pitchFamily="34" charset="0"/>
              <a:buChar char="•"/>
            </a:pPr>
            <a:r>
              <a:rPr lang="en-US" sz="1600" dirty="0"/>
              <a:t>E.g., Education (4-year, high school, etc.)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5 nominal features</a:t>
            </a:r>
          </a:p>
          <a:p>
            <a:pPr marL="891540" lvl="2" indent="-342900">
              <a:buFont typeface="Arial" panose="020B0604020202020204" pitchFamily="34" charset="0"/>
              <a:buChar char="•"/>
            </a:pPr>
            <a:r>
              <a:rPr lang="en-US" sz="1600" dirty="0"/>
              <a:t>E.g., Race (White, Black, etc.)</a:t>
            </a:r>
          </a:p>
          <a:p>
            <a:pPr marL="342900" indent="-342900"/>
            <a:r>
              <a:rPr lang="en-US" sz="2000" dirty="0"/>
              <a:t>Total data count = 6,347 Rows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A858E-9411-A41C-846A-6B1BDC2A5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1: Results</a:t>
            </a:r>
          </a:p>
        </p:txBody>
      </p:sp>
    </p:spTree>
    <p:extLst>
      <p:ext uri="{BB962C8B-B14F-4D97-AF65-F5344CB8AC3E}">
        <p14:creationId xmlns:p14="http://schemas.microsoft.com/office/powerpoint/2010/main" val="1517702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6D1A2D-1C67-D87F-243A-A6DAEFEA8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2:</a:t>
            </a:r>
            <a:br>
              <a:rPr lang="en-US" dirty="0"/>
            </a:br>
            <a:r>
              <a:rPr lang="en-US" dirty="0"/>
              <a:t>Data </a:t>
            </a:r>
            <a:r>
              <a:rPr lang="en-US" dirty="0" err="1"/>
              <a:t>Prepation</a:t>
            </a:r>
            <a:r>
              <a:rPr lang="en-US" dirty="0"/>
              <a:t> cont.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F3418-0F70-65D0-7CEC-CF1C21270A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Handling </a:t>
            </a:r>
            <a:r>
              <a:rPr lang="en-US" dirty="0" err="1"/>
              <a:t>NaN’s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322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C1CEC-5C8F-2EC3-5CAD-169EF533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Phase 2: Methods and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38A36E-53E6-D9B6-71CC-C80DE6253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20,359 rows of data </a:t>
            </a:r>
            <a:r>
              <a:rPr lang="en-US" sz="2400" dirty="0" err="1"/>
              <a:t>NaN’s</a:t>
            </a:r>
            <a:endParaRPr lang="en-US" sz="2400" dirty="0"/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Imputed mean values for </a:t>
            </a:r>
            <a:r>
              <a:rPr lang="en-US" sz="2000" dirty="0" err="1"/>
              <a:t>NaN’s</a:t>
            </a:r>
            <a:r>
              <a:rPr lang="en-US" sz="2000" dirty="0"/>
              <a:t> 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Mean AUC score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New data count = 26,706 Rows</a:t>
            </a:r>
          </a:p>
        </p:txBody>
      </p:sp>
    </p:spTree>
    <p:extLst>
      <p:ext uri="{BB962C8B-B14F-4D97-AF65-F5344CB8AC3E}">
        <p14:creationId xmlns:p14="http://schemas.microsoft.com/office/powerpoint/2010/main" val="3942332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472B1-5A48-0EBE-CCB0-CFFCED982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3:</a:t>
            </a:r>
            <a:br>
              <a:rPr lang="en-US" dirty="0"/>
            </a:br>
            <a:r>
              <a:rPr lang="en-US" dirty="0"/>
              <a:t>AI/ML Training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D32BE-84F5-6F45-5788-42E27C1B53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53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7CB67-C562-963C-8B46-06B31845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Phase 3: Methods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B80C10-BF2C-1B44-6CCD-F96DBFCC9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/>
              <a:t>Imported 2 learning techniques for AI/ML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/>
              <a:t>Random Forest Classifier and Gradient Boosting Classifier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/>
              <a:t>Imported Cros_Val_Score to evaluate performance of model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6D8BE8-8847-53ED-5426-AC2D0CB63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21" y="3483734"/>
            <a:ext cx="11111112" cy="186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8764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436</TotalTime>
  <Words>689</Words>
  <Application>Microsoft Office PowerPoint</Application>
  <PresentationFormat>Widescreen</PresentationFormat>
  <Paragraphs>74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Schoolbook</vt:lpstr>
      <vt:lpstr>georgia</vt:lpstr>
      <vt:lpstr>Open Sans</vt:lpstr>
      <vt:lpstr>Wingdings 2</vt:lpstr>
      <vt:lpstr>View</vt:lpstr>
      <vt:lpstr>Standard Deviations</vt:lpstr>
      <vt:lpstr>Overview </vt:lpstr>
      <vt:lpstr>Phase 1: Data Preparation </vt:lpstr>
      <vt:lpstr>Phase 1: Methods</vt:lpstr>
      <vt:lpstr>Phase 1: Results</vt:lpstr>
      <vt:lpstr>Phase 2: Data Prepation cont.</vt:lpstr>
      <vt:lpstr>Phase 2: Methods and Results</vt:lpstr>
      <vt:lpstr>Phase 3: AI/ML Training</vt:lpstr>
      <vt:lpstr>Phase 3: Methods</vt:lpstr>
      <vt:lpstr>Conclusion: Model Success Rate</vt:lpstr>
      <vt:lpstr>Questions?</vt:lpstr>
      <vt:lpstr>Custom Label Encoder</vt:lpstr>
      <vt:lpstr>OneHot Encoded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Deviations</dc:title>
  <dc:creator>Tyler</dc:creator>
  <cp:lastModifiedBy>Tran, Tyler</cp:lastModifiedBy>
  <cp:revision>5</cp:revision>
  <dcterms:created xsi:type="dcterms:W3CDTF">2023-03-17T03:52:30Z</dcterms:created>
  <dcterms:modified xsi:type="dcterms:W3CDTF">2023-04-25T23:18:47Z</dcterms:modified>
</cp:coreProperties>
</file>