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77" r:id="rId9"/>
    <p:sldId id="263" r:id="rId10"/>
    <p:sldId id="264" r:id="rId11"/>
    <p:sldId id="265" r:id="rId12"/>
    <p:sldId id="266" r:id="rId13"/>
    <p:sldId id="313" r:id="rId14"/>
    <p:sldId id="310" r:id="rId15"/>
    <p:sldId id="311" r:id="rId16"/>
    <p:sldId id="312" r:id="rId17"/>
    <p:sldId id="272" r:id="rId18"/>
    <p:sldId id="273" r:id="rId19"/>
    <p:sldId id="296" r:id="rId20"/>
    <p:sldId id="275" r:id="rId21"/>
    <p:sldId id="276" r:id="rId22"/>
    <p:sldId id="297" r:id="rId23"/>
    <p:sldId id="298" r:id="rId24"/>
    <p:sldId id="299" r:id="rId25"/>
    <p:sldId id="300" r:id="rId26"/>
    <p:sldId id="301" r:id="rId27"/>
    <p:sldId id="302" r:id="rId28"/>
    <p:sldId id="303" r:id="rId29"/>
    <p:sldId id="29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94660"/>
  </p:normalViewPr>
  <p:slideViewPr>
    <p:cSldViewPr snapToGrid="0">
      <p:cViewPr varScale="1">
        <p:scale>
          <a:sx n="75" d="100"/>
          <a:sy n="75" d="100"/>
        </p:scale>
        <p:origin x="5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The Learning Curve</c:v>
                </c:pt>
              </c:strCache>
            </c:strRef>
          </c:tx>
          <c:spPr>
            <a:ln w="28575" cap="rnd">
              <a:solidFill>
                <a:schemeClr val="accent1"/>
              </a:solidFill>
              <a:round/>
            </a:ln>
            <a:effectLst/>
          </c:spPr>
          <c:marker>
            <c:symbol val="none"/>
          </c:marker>
          <c:cat>
            <c:strRef>
              <c:f>Sheet1!$A$2:$A$5</c:f>
              <c:strCache>
                <c:ptCount val="4"/>
                <c:pt idx="0">
                  <c:v>Jan</c:v>
                </c:pt>
                <c:pt idx="1">
                  <c:v>Feb</c:v>
                </c:pt>
                <c:pt idx="2">
                  <c:v>March</c:v>
                </c:pt>
                <c:pt idx="3">
                  <c:v>April</c:v>
                </c:pt>
              </c:strCache>
            </c:strRef>
          </c:cat>
          <c:val>
            <c:numRef>
              <c:f>Sheet1!$B$2:$B$5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0-C9BA-45A8-ACF4-1EB5E5FF62FA}"/>
            </c:ext>
          </c:extLst>
        </c:ser>
        <c:dLbls>
          <c:showLegendKey val="0"/>
          <c:showVal val="0"/>
          <c:showCatName val="0"/>
          <c:showSerName val="0"/>
          <c:showPercent val="0"/>
          <c:showBubbleSize val="0"/>
        </c:dLbls>
        <c:smooth val="0"/>
        <c:axId val="191593096"/>
        <c:axId val="191594176"/>
      </c:lineChart>
      <c:catAx>
        <c:axId val="191593096"/>
        <c:scaling>
          <c:orientation val="minMax"/>
        </c:scaling>
        <c:delete val="1"/>
        <c:axPos val="b"/>
        <c:numFmt formatCode="General" sourceLinked="1"/>
        <c:majorTickMark val="none"/>
        <c:minorTickMark val="none"/>
        <c:tickLblPos val="nextTo"/>
        <c:crossAx val="191594176"/>
        <c:crosses val="autoZero"/>
        <c:auto val="1"/>
        <c:lblAlgn val="ctr"/>
        <c:lblOffset val="100"/>
        <c:noMultiLvlLbl val="0"/>
      </c:catAx>
      <c:valAx>
        <c:axId val="19159417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1593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0.39031</cdr:x>
      <cdr:y>0.17186</cdr:y>
    </cdr:from>
    <cdr:to>
      <cdr:x>0.80584</cdr:x>
      <cdr:y>0.32312</cdr:y>
    </cdr:to>
    <cdr:sp macro="" textlink="">
      <cdr:nvSpPr>
        <cdr:cNvPr id="2" name="文本框 4">
          <a:extLst xmlns:a="http://schemas.openxmlformats.org/drawingml/2006/main">
            <a:ext uri="{FF2B5EF4-FFF2-40B4-BE49-F238E27FC236}">
              <a16:creationId xmlns:a16="http://schemas.microsoft.com/office/drawing/2014/main" id="{411DA3C1-BCB4-C351-9567-0B71D411AA67}"/>
            </a:ext>
          </a:extLst>
        </cdr:cNvPr>
        <cdr:cNvSpPr txBox="1"/>
      </cdr:nvSpPr>
      <cdr:spPr>
        <a:xfrm xmlns:a="http://schemas.openxmlformats.org/drawingml/2006/main">
          <a:off x="4248727" y="944217"/>
          <a:ext cx="4523328" cy="83099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sz="2400" b="1" dirty="0">
              <a:latin typeface="Gill Sans MT" panose="020B0502020104020203" pitchFamily="34" charset="0"/>
            </a:rPr>
            <a:t>Exposure to new tech &amp;real-world problem-solving skills</a:t>
          </a:r>
          <a:endParaRPr lang="zh-CN" altLang="en-US" sz="2400" b="1" dirty="0">
            <a:latin typeface="Gill Sans MT" panose="020B0502020104020203" pitchFamily="34" charset="0"/>
          </a:endParaRPr>
        </a:p>
      </cdr:txBody>
    </cdr:sp>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16:06.94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17:29.84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17:48.70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17:49.218"/>
    </inkml:context>
    <inkml:brush xml:id="br0">
      <inkml:brushProperty name="width" value="0.05" units="cm"/>
      <inkml:brushProperty name="height" value="0.05" units="cm"/>
      <inkml:brushProperty name="color" value="#E71224"/>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6A2EA-3FB7-41F9-AC0F-99AF95BA13A8}" type="datetimeFigureOut">
              <a:rPr lang="zh-CN" altLang="en-US" smtClean="0"/>
              <a:t>2023/4/27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310AB-9A06-4708-8A6E-37E025DE504A}" type="slidenum">
              <a:rPr lang="zh-CN" altLang="en-US" smtClean="0"/>
              <a:t>‹#›</a:t>
            </a:fld>
            <a:endParaRPr lang="zh-CN" altLang="en-US"/>
          </a:p>
        </p:txBody>
      </p:sp>
    </p:spTree>
    <p:extLst>
      <p:ext uri="{BB962C8B-B14F-4D97-AF65-F5344CB8AC3E}">
        <p14:creationId xmlns:p14="http://schemas.microsoft.com/office/powerpoint/2010/main" val="1346802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kaggle.com/getting-started/18153#post103381"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0a22f60d9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0a22f60d9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Evaluate the performance of the model using appropriate metrics such as mean absolute error (MAE), root mean squared error (RMSE), and R-squared (R2)</a:t>
            </a:r>
            <a:endParaRPr/>
          </a:p>
          <a:p>
            <a:pPr marL="0" lvl="0" indent="0" algn="l" rtl="0">
              <a:spcBef>
                <a:spcPts val="0"/>
              </a:spcBef>
              <a:spcAft>
                <a:spcPts val="0"/>
              </a:spcAft>
              <a:buNone/>
            </a:pPr>
            <a:r>
              <a:rPr lang="en-US"/>
              <a:t>Compare the performance of different models or iterations of the same model using a validation 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0a22f60d9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0a22f60d9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https://www.kaggle.com/getting-started/18153#post103381</a:t>
            </a:r>
            <a:r>
              <a:rPr lang="en-US"/>
              <a:t> </a:t>
            </a:r>
            <a:endParaRPr/>
          </a:p>
          <a:p>
            <a:pPr marL="0" lvl="0" indent="0" algn="l" rtl="0">
              <a:spcBef>
                <a:spcPts val="0"/>
              </a:spcBef>
              <a:spcAft>
                <a:spcPts val="0"/>
              </a:spcAft>
              <a:buNone/>
            </a:pPr>
            <a:endParaRPr/>
          </a:p>
          <a:p>
            <a:pPr marL="0" lvl="0" indent="0" algn="l" rtl="0">
              <a:spcBef>
                <a:spcPts val="0"/>
              </a:spcBef>
              <a:spcAft>
                <a:spcPts val="0"/>
              </a:spcAft>
              <a:buNone/>
            </a:pPr>
            <a:r>
              <a:rPr lang="en-US"/>
              <a:t>In the context of data analysis and machine learning, a regression model is a type of algorithm that aims to predict a continuous numerical value based on one or more input variables. For example, a regression model might be used to predict the price of a house based on its size, number of bedrooms, location, and other factors.</a:t>
            </a:r>
            <a:endParaRPr/>
          </a:p>
          <a:p>
            <a:pPr marL="0" lvl="0" indent="0" algn="l" rtl="0">
              <a:spcBef>
                <a:spcPts val="0"/>
              </a:spcBef>
              <a:spcAft>
                <a:spcPts val="0"/>
              </a:spcAft>
              <a:buNone/>
            </a:pPr>
            <a:endParaRPr/>
          </a:p>
          <a:p>
            <a:pPr marL="0" lvl="0" indent="0" algn="l" rtl="0">
              <a:spcBef>
                <a:spcPts val="0"/>
              </a:spcBef>
              <a:spcAft>
                <a:spcPts val="0"/>
              </a:spcAft>
              <a:buNone/>
            </a:pPr>
            <a:r>
              <a:rPr lang="en-US"/>
              <a:t>However, no single regression model is perfect, and different models may perform better or worse depending on the specific dataset and variables being analyzed. That's where ensemble methods come in. By combining multiple regression models into a single framework, we can take advantage of the strengths of each model and reduce the impact of their weaknesses.</a:t>
            </a:r>
            <a:endParaRPr/>
          </a:p>
          <a:p>
            <a:pPr marL="0" lvl="0" indent="0" algn="l" rtl="0">
              <a:spcBef>
                <a:spcPts val="0"/>
              </a:spcBef>
              <a:spcAft>
                <a:spcPts val="0"/>
              </a:spcAft>
              <a:buNone/>
            </a:pPr>
            <a:endParaRPr/>
          </a:p>
          <a:p>
            <a:pPr marL="0" lvl="0" indent="0" algn="l" rtl="0">
              <a:spcBef>
                <a:spcPts val="0"/>
              </a:spcBef>
              <a:spcAft>
                <a:spcPts val="0"/>
              </a:spcAft>
              <a:buNone/>
            </a:pPr>
            <a:r>
              <a:rPr lang="en-US"/>
              <a:t>Ensemble methods can also help to handle large datasets with many variables and complex relationships between them. By using a combination of models that each focus on different aspects of the data, we can capture more of the underlying patterns and improve the accuracy of our predictions.</a:t>
            </a:r>
            <a:endParaRPr/>
          </a:p>
          <a:p>
            <a:pPr marL="0" lvl="0" indent="0" algn="l" rtl="0">
              <a:spcBef>
                <a:spcPts val="0"/>
              </a:spcBef>
              <a:spcAft>
                <a:spcPts val="0"/>
              </a:spcAft>
              <a:buNone/>
            </a:pPr>
            <a:endParaRPr/>
          </a:p>
          <a:p>
            <a:pPr marL="0" lvl="0" indent="0" algn="l" rtl="0">
              <a:spcBef>
                <a:spcPts val="0"/>
              </a:spcBef>
              <a:spcAft>
                <a:spcPts val="0"/>
              </a:spcAft>
              <a:buNone/>
            </a:pPr>
            <a:r>
              <a:rPr lang="en-US"/>
              <a:t>Overall, using an ensemble of regression models is a powerful technique for data analysis that can lead to more accurate predictions and a better understanding of complex datasets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1d43ad4b8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1d43ad4b8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US" sz="1800">
                <a:solidFill>
                  <a:schemeClr val="dk1"/>
                </a:solidFill>
              </a:rPr>
              <a:t>Model's predictions off by approximately $12,170 </a:t>
            </a:r>
            <a:endParaRPr sz="18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1d43ad4b80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21d43ad4b80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1d43ad4b80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1d43ad4b80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d43ad4b80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d43ad4b8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d43ad4b80_2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d43ad4b80_2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1d43ad4b80_2_1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1d43ad4b80_2_1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0a22f60d9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0a22f60d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0a22f60d9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0a22f60d9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Gradient Boosting Regressor: this model can handle non-linear relationships and capture complex interactions between features, making it a good choice for predicting </a:t>
            </a:r>
            <a:r>
              <a:rPr lang="en-US" dirty="0" err="1"/>
              <a:t>SalePrice</a:t>
            </a:r>
            <a:r>
              <a:rPr lang="en-US" dirty="0"/>
              <a:t> which may have non-linear relationships with features such as the number of bedrooms or the area of the house.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Lasso Regression: this model can handle high-dimensional data and identify important features, which is useful for </a:t>
            </a:r>
            <a:r>
              <a:rPr lang="en-US" dirty="0" err="1"/>
              <a:t>SalePrice</a:t>
            </a:r>
            <a:r>
              <a:rPr lang="en-US" dirty="0"/>
              <a:t> prediction where only a subset of features may be relevant in determining the final sale price.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Ridge Regression: this model can handle multicollinearity and prevent overfitting, which is important in </a:t>
            </a:r>
            <a:r>
              <a:rPr lang="en-US" dirty="0" err="1"/>
              <a:t>SalePrice</a:t>
            </a:r>
            <a:r>
              <a:rPr lang="en-US" dirty="0"/>
              <a:t> prediction where multiple features may be highly correlated with each other.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Random Forest: this model can handle non-linear relationships, missing values, and outliers, which makes it a good choice for </a:t>
            </a:r>
            <a:r>
              <a:rPr lang="en-US" dirty="0" err="1"/>
              <a:t>SalePrice</a:t>
            </a:r>
            <a:r>
              <a:rPr lang="en-US" dirty="0"/>
              <a:t> prediction where the relationship between the features and </a:t>
            </a:r>
            <a:r>
              <a:rPr lang="en-US" dirty="0" err="1"/>
              <a:t>SalePrice</a:t>
            </a:r>
            <a:r>
              <a:rPr lang="en-US" dirty="0"/>
              <a:t> may not be straightforward or when there are missing values or outliers in the data.</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38a4db7d6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38a4db7d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1942" algn="l" rtl="0">
              <a:lnSpc>
                <a:spcPct val="200000"/>
              </a:lnSpc>
              <a:spcBef>
                <a:spcPts val="1000"/>
              </a:spcBef>
              <a:spcAft>
                <a:spcPts val="0"/>
              </a:spcAft>
              <a:buClr>
                <a:schemeClr val="dk1"/>
              </a:buClr>
              <a:buSzPts val="1155"/>
              <a:buAutoNum type="arabicPeriod"/>
            </a:pPr>
            <a:r>
              <a:rPr lang="en-US" sz="1629">
                <a:solidFill>
                  <a:schemeClr val="dk1"/>
                </a:solidFill>
              </a:rPr>
              <a:t>The training set is used to train the models.</a:t>
            </a:r>
            <a:endParaRPr sz="1629">
              <a:solidFill>
                <a:schemeClr val="dk1"/>
              </a:solidFill>
            </a:endParaRPr>
          </a:p>
          <a:p>
            <a:pPr marL="457200" lvl="0" indent="-301942" algn="l" rtl="0">
              <a:lnSpc>
                <a:spcPct val="200000"/>
              </a:lnSpc>
              <a:spcBef>
                <a:spcPts val="0"/>
              </a:spcBef>
              <a:spcAft>
                <a:spcPts val="0"/>
              </a:spcAft>
              <a:buClr>
                <a:schemeClr val="dk1"/>
              </a:buClr>
              <a:buSzPts val="1155"/>
              <a:buAutoNum type="arabicPeriod"/>
            </a:pPr>
            <a:r>
              <a:rPr lang="en-US" sz="1629">
                <a:solidFill>
                  <a:schemeClr val="dk1"/>
                </a:solidFill>
              </a:rPr>
              <a:t>The validation set is used to evaluate the model's performance using the RMSE and R-squared metrics.</a:t>
            </a:r>
            <a:endParaRPr sz="1629">
              <a:solidFill>
                <a:schemeClr val="dk1"/>
              </a:solidFill>
            </a:endParaRPr>
          </a:p>
          <a:p>
            <a:pPr marL="457200" lvl="0" indent="-301942" algn="l" rtl="0">
              <a:lnSpc>
                <a:spcPct val="200000"/>
              </a:lnSpc>
              <a:spcBef>
                <a:spcPts val="0"/>
              </a:spcBef>
              <a:spcAft>
                <a:spcPts val="0"/>
              </a:spcAft>
              <a:buClr>
                <a:schemeClr val="dk1"/>
              </a:buClr>
              <a:buSzPts val="1155"/>
              <a:buAutoNum type="arabicPeriod"/>
            </a:pPr>
            <a:r>
              <a:rPr lang="en-US" sz="1629">
                <a:solidFill>
                  <a:schemeClr val="dk1"/>
                </a:solidFill>
              </a:rPr>
              <a:t>The trained gradient boosted regression model is used in combination with three other regression models to make predictions on a test set.</a:t>
            </a:r>
            <a:endParaRPr sz="1629">
              <a:solidFill>
                <a:schemeClr val="dk1"/>
              </a:solidFill>
            </a:endParaRPr>
          </a:p>
          <a:p>
            <a:pPr marL="457200" lvl="0" indent="-301942" algn="l" rtl="0">
              <a:lnSpc>
                <a:spcPct val="200000"/>
              </a:lnSpc>
              <a:spcBef>
                <a:spcPts val="0"/>
              </a:spcBef>
              <a:spcAft>
                <a:spcPts val="0"/>
              </a:spcAft>
              <a:buClr>
                <a:schemeClr val="dk1"/>
              </a:buClr>
              <a:buSzPts val="1155"/>
              <a:buAutoNum type="arabicPeriod"/>
            </a:pPr>
            <a:r>
              <a:rPr lang="en-US" sz="1629">
                <a:solidFill>
                  <a:schemeClr val="dk1"/>
                </a:solidFill>
              </a:rPr>
              <a:t>The predictions from each model are combined with different weights to create a weighted average of the predicted values.</a:t>
            </a:r>
            <a:endParaRPr sz="1629">
              <a:solidFill>
                <a:schemeClr val="dk1"/>
              </a:solidFill>
            </a:endParaRPr>
          </a:p>
          <a:p>
            <a:pPr marL="457200" lvl="0" indent="-301942" algn="l" rtl="0">
              <a:lnSpc>
                <a:spcPct val="200000"/>
              </a:lnSpc>
              <a:spcBef>
                <a:spcPts val="0"/>
              </a:spcBef>
              <a:spcAft>
                <a:spcPts val="0"/>
              </a:spcAft>
              <a:buClr>
                <a:schemeClr val="dk1"/>
              </a:buClr>
              <a:buSzPts val="1155"/>
              <a:buAutoNum type="arabicPeriod"/>
            </a:pPr>
            <a:r>
              <a:rPr lang="en-US" sz="1629">
                <a:solidFill>
                  <a:schemeClr val="dk1"/>
                </a:solidFill>
              </a:rPr>
              <a:t>The resulting weighted average predictions are scaled back to their original range using a scaler object.</a:t>
            </a:r>
            <a:endParaRPr sz="1629">
              <a:solidFill>
                <a:schemeClr val="dk1"/>
              </a:solidFill>
            </a:endParaRPr>
          </a:p>
          <a:p>
            <a:pPr marL="457200" lvl="0" indent="-301942" algn="l" rtl="0">
              <a:lnSpc>
                <a:spcPct val="200000"/>
              </a:lnSpc>
              <a:spcBef>
                <a:spcPts val="0"/>
              </a:spcBef>
              <a:spcAft>
                <a:spcPts val="0"/>
              </a:spcAft>
              <a:buClr>
                <a:schemeClr val="dk1"/>
              </a:buClr>
              <a:buSzPts val="1155"/>
              <a:buAutoNum type="arabicPeriod"/>
            </a:pPr>
            <a:r>
              <a:rPr lang="en-US" sz="1629">
                <a:solidFill>
                  <a:schemeClr val="dk1"/>
                </a:solidFill>
              </a:rPr>
              <a:t>The final predicted values are stored in a data frame along with the ID values of the test set data to create the final output.</a:t>
            </a:r>
            <a:endParaRPr sz="1629">
              <a:solidFill>
                <a:schemeClr val="dk1"/>
              </a:solidFill>
            </a:endParaRPr>
          </a:p>
          <a:p>
            <a:pPr marL="0" lvl="0" indent="0" algn="l" rtl="0">
              <a:lnSpc>
                <a:spcPct val="200000"/>
              </a:lnSpc>
              <a:spcBef>
                <a:spcPts val="1000"/>
              </a:spcBef>
              <a:spcAft>
                <a:spcPts val="0"/>
              </a:spcAft>
              <a:buClr>
                <a:schemeClr val="dk1"/>
              </a:buClr>
              <a:buSzPts val="523"/>
              <a:buFont typeface="Arial"/>
              <a:buNone/>
            </a:pPr>
            <a:endParaRPr sz="1629">
              <a:solidFill>
                <a:schemeClr val="dk1"/>
              </a:solidFill>
            </a:endParaRPr>
          </a:p>
          <a:p>
            <a:pPr marL="0" lvl="0" indent="0" algn="l" rtl="0">
              <a:lnSpc>
                <a:spcPct val="90000"/>
              </a:lnSpc>
              <a:spcBef>
                <a:spcPts val="1000"/>
              </a:spcBef>
              <a:spcAft>
                <a:spcPts val="0"/>
              </a:spcAft>
              <a:buClr>
                <a:schemeClr val="dk1"/>
              </a:buClr>
              <a:buSzPts val="523"/>
              <a:buFont typeface="Arial"/>
              <a:buNone/>
            </a:pPr>
            <a:endParaRPr sz="1629">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7A6F-F7E9-75CA-94A8-2A5EA270002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02BA3-1C1E-E94B-3BF8-31731381C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3D9D2DD-D3CD-5F9C-FF42-5A8AE535077D}"/>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5" name="Footer Placeholder 4">
            <a:extLst>
              <a:ext uri="{FF2B5EF4-FFF2-40B4-BE49-F238E27FC236}">
                <a16:creationId xmlns:a16="http://schemas.microsoft.com/office/drawing/2014/main" id="{E53A8FA1-468A-50CA-57CF-713A6FD8690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0FBBD3-46DE-CAD1-C620-63CF87BF1F37}"/>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75688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8092-C5BB-26EC-9670-6B46C598ACA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07FBF1E-733D-3A78-0713-5159EDBFCE9C}"/>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C88FA28-0998-3B88-9F54-26EF06719A64}"/>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5" name="Footer Placeholder 4">
            <a:extLst>
              <a:ext uri="{FF2B5EF4-FFF2-40B4-BE49-F238E27FC236}">
                <a16:creationId xmlns:a16="http://schemas.microsoft.com/office/drawing/2014/main" id="{11FCD2EE-9854-91AD-5648-A06D19FF2C3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F710CDB-06F8-940D-87C2-4EB6ABE0D8CA}"/>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326205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00592-1C93-2E38-184B-4A1B39DE3612}"/>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AC61140-8702-8E81-63A0-9D9B85E8632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A62AFB5-BA05-38FD-D8DF-22D5BBDC72A9}"/>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5" name="Footer Placeholder 4">
            <a:extLst>
              <a:ext uri="{FF2B5EF4-FFF2-40B4-BE49-F238E27FC236}">
                <a16:creationId xmlns:a16="http://schemas.microsoft.com/office/drawing/2014/main" id="{EC00AAC0-DDB4-2DE0-567D-E5A7CE238AD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0691419-188A-242D-A733-D9200CF45072}"/>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46624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A5B7-C1C2-AE31-C6E6-9563362B7AE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671AEDC-09FB-06A8-D144-0CB6BF5A867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FA7B2C7-96BD-B40B-960E-D01B8CE55386}"/>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5" name="Footer Placeholder 4">
            <a:extLst>
              <a:ext uri="{FF2B5EF4-FFF2-40B4-BE49-F238E27FC236}">
                <a16:creationId xmlns:a16="http://schemas.microsoft.com/office/drawing/2014/main" id="{F3C6E17D-ADB8-7994-D662-F5863AD0EFE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70E94E4-7E0E-FA09-7064-6D6EFD3870ED}"/>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9797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2A7A-C05B-0954-F220-89FF188708E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17061FC-6813-763D-DB2F-12C9E2ADA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32158C9-7E96-567D-9CDF-8F73F553F349}"/>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5" name="Footer Placeholder 4">
            <a:extLst>
              <a:ext uri="{FF2B5EF4-FFF2-40B4-BE49-F238E27FC236}">
                <a16:creationId xmlns:a16="http://schemas.microsoft.com/office/drawing/2014/main" id="{24C211F1-D20B-9520-1D39-3B7560460BB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C89A2B6-AFF0-F844-BBD7-6F0AB86201C0}"/>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35944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9006-42A4-5307-1FDE-5422E929849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04CD088-8B36-B343-29DC-5EA13E85CEBB}"/>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4BF0AB5-BEB5-3913-5CF0-B606E7DD7A7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F46518D-A314-A67B-CC17-A7B6F7022618}"/>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6" name="Footer Placeholder 5">
            <a:extLst>
              <a:ext uri="{FF2B5EF4-FFF2-40B4-BE49-F238E27FC236}">
                <a16:creationId xmlns:a16="http://schemas.microsoft.com/office/drawing/2014/main" id="{2CE6F876-3F9A-4C77-2EC6-3D124F4D97A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8A0BC39-AA95-B051-CAA7-C22DB4214C6C}"/>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247024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59BE-02BA-6149-7F2A-CFC98F1C1A4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6068217-55E1-B33F-51E5-F5C507299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1097682F-7D2F-4A0A-A7EF-7D2071B5B374}"/>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E8B6A93-D6D1-5DE8-0239-86E6C8DA7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7FE80A15-2321-CC1E-7A94-772846F051B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A6F1B5C-33C9-8A48-4649-88836FC3DBFA}"/>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8" name="Footer Placeholder 7">
            <a:extLst>
              <a:ext uri="{FF2B5EF4-FFF2-40B4-BE49-F238E27FC236}">
                <a16:creationId xmlns:a16="http://schemas.microsoft.com/office/drawing/2014/main" id="{EBFF1BC9-B517-AEAA-5BCC-57E722600C3B}"/>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B4AA151-2652-8991-8B1B-14195BF8F5D0}"/>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207899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006F-607D-5C01-0E21-AC9BB6E0C0E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4E0548A-C7E0-B5B9-4FA4-F94527957D7F}"/>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4" name="Footer Placeholder 3">
            <a:extLst>
              <a:ext uri="{FF2B5EF4-FFF2-40B4-BE49-F238E27FC236}">
                <a16:creationId xmlns:a16="http://schemas.microsoft.com/office/drawing/2014/main" id="{276BE20A-BD5C-7910-01C7-BC862CA93EB5}"/>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7187AC3-75B6-2483-7715-A7738123F2B4}"/>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301967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8186B-A155-101F-A114-E6708B36CB4E}"/>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3" name="Footer Placeholder 2">
            <a:extLst>
              <a:ext uri="{FF2B5EF4-FFF2-40B4-BE49-F238E27FC236}">
                <a16:creationId xmlns:a16="http://schemas.microsoft.com/office/drawing/2014/main" id="{37E93A2A-C2AF-3188-242A-265E3E40A23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CEF0F71-612B-0B70-F9F8-F02F7806C11A}"/>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99558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EAE2-0E6D-3FB7-783E-52365A9EE80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DF1E9C-1645-83E7-A482-7DB852EEC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F05D1791-46B7-5F95-59D8-C523DE2B2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C736EF2-0E38-8F2D-17A1-3F5FBF170216}"/>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6" name="Footer Placeholder 5">
            <a:extLst>
              <a:ext uri="{FF2B5EF4-FFF2-40B4-BE49-F238E27FC236}">
                <a16:creationId xmlns:a16="http://schemas.microsoft.com/office/drawing/2014/main" id="{B74EF261-8057-C4BF-85F8-CF80F09DB63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F123D10-310E-22A1-4835-4E0449DACADA}"/>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332118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26F6-C6B5-C72D-9459-69EEC2AAD27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13B72F1-E608-916A-3BD6-6B8F063D4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8B9B628-6E9E-A152-A6DB-9B254CAD5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11955A2-FB14-1300-8243-6A074E024079}"/>
              </a:ext>
            </a:extLst>
          </p:cNvPr>
          <p:cNvSpPr>
            <a:spLocks noGrp="1"/>
          </p:cNvSpPr>
          <p:nvPr>
            <p:ph type="dt" sz="half" idx="10"/>
          </p:nvPr>
        </p:nvSpPr>
        <p:spPr/>
        <p:txBody>
          <a:bodyPr/>
          <a:lstStyle/>
          <a:p>
            <a:fld id="{8C4D34E2-2F12-4A4D-949C-D81367C23C59}" type="datetimeFigureOut">
              <a:rPr lang="zh-CN" altLang="en-US" smtClean="0"/>
              <a:t>2023/4/27</a:t>
            </a:fld>
            <a:endParaRPr lang="zh-CN" altLang="en-US"/>
          </a:p>
        </p:txBody>
      </p:sp>
      <p:sp>
        <p:nvSpPr>
          <p:cNvPr id="6" name="Footer Placeholder 5">
            <a:extLst>
              <a:ext uri="{FF2B5EF4-FFF2-40B4-BE49-F238E27FC236}">
                <a16:creationId xmlns:a16="http://schemas.microsoft.com/office/drawing/2014/main" id="{13930E69-8C7F-87EB-59CC-0CB9095C24D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DA79902-C98C-C540-3849-4A1A36458E2D}"/>
              </a:ext>
            </a:extLst>
          </p:cNvPr>
          <p:cNvSpPr>
            <a:spLocks noGrp="1"/>
          </p:cNvSpPr>
          <p:nvPr>
            <p:ph type="sldNum" sz="quarter" idx="12"/>
          </p:nvPr>
        </p:nvSpPr>
        <p:spPr/>
        <p:txBody>
          <a:body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350663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8A93-172A-B862-77BD-F4EDCC8F8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0593F12-9032-5F35-7D8C-854EC73D3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411B31A-F5BC-4CFB-75DB-25FEA5A7F4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D34E2-2F12-4A4D-949C-D81367C23C59}" type="datetimeFigureOut">
              <a:rPr lang="zh-CN" altLang="en-US" smtClean="0"/>
              <a:t>2023/4/27</a:t>
            </a:fld>
            <a:endParaRPr lang="zh-CN" altLang="en-US"/>
          </a:p>
        </p:txBody>
      </p:sp>
      <p:sp>
        <p:nvSpPr>
          <p:cNvPr id="5" name="Footer Placeholder 4">
            <a:extLst>
              <a:ext uri="{FF2B5EF4-FFF2-40B4-BE49-F238E27FC236}">
                <a16:creationId xmlns:a16="http://schemas.microsoft.com/office/drawing/2014/main" id="{D65C2CF6-7DB1-4424-525F-54D4605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F173EDE-5F7F-BADD-034A-DAB192238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485AE-3CBE-4005-B884-617706A32219}" type="slidenum">
              <a:rPr lang="zh-CN" altLang="en-US" smtClean="0"/>
              <a:t>‹#›</a:t>
            </a:fld>
            <a:endParaRPr lang="zh-CN" altLang="en-US"/>
          </a:p>
        </p:txBody>
      </p:sp>
    </p:spTree>
    <p:extLst>
      <p:ext uri="{BB962C8B-B14F-4D97-AF65-F5344CB8AC3E}">
        <p14:creationId xmlns:p14="http://schemas.microsoft.com/office/powerpoint/2010/main" val="2197913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27A8-E179-2F22-D00C-192285504312}"/>
              </a:ext>
            </a:extLst>
          </p:cNvPr>
          <p:cNvSpPr>
            <a:spLocks noGrp="1"/>
          </p:cNvSpPr>
          <p:nvPr>
            <p:ph type="ctrTitle"/>
          </p:nvPr>
        </p:nvSpPr>
        <p:spPr/>
        <p:txBody>
          <a:bodyPr/>
          <a:lstStyle/>
          <a:p>
            <a:endParaRPr lang="zh-CN" altLang="en-US" dirty="0"/>
          </a:p>
        </p:txBody>
      </p:sp>
      <p:sp>
        <p:nvSpPr>
          <p:cNvPr id="3" name="Subtitle 2">
            <a:extLst>
              <a:ext uri="{FF2B5EF4-FFF2-40B4-BE49-F238E27FC236}">
                <a16:creationId xmlns:a16="http://schemas.microsoft.com/office/drawing/2014/main" id="{0B330F7A-2FC5-09BB-FBBB-611443BC7087}"/>
              </a:ext>
            </a:extLst>
          </p:cNvPr>
          <p:cNvSpPr>
            <a:spLocks noGrp="1"/>
          </p:cNvSpPr>
          <p:nvPr>
            <p:ph type="subTitle" idx="1"/>
          </p:nvPr>
        </p:nvSpPr>
        <p:spPr/>
        <p:txBody>
          <a:bodyPr/>
          <a:lstStyle/>
          <a:p>
            <a:endParaRPr lang="zh-CN" altLang="en-US"/>
          </a:p>
        </p:txBody>
      </p:sp>
      <p:pic>
        <p:nvPicPr>
          <p:cNvPr id="5" name="Picture 4" descr="An aerial view of a street intersection&#10;&#10;Description automatically generated with low confidence">
            <a:extLst>
              <a:ext uri="{FF2B5EF4-FFF2-40B4-BE49-F238E27FC236}">
                <a16:creationId xmlns:a16="http://schemas.microsoft.com/office/drawing/2014/main" id="{6D9308EC-E9B1-3885-89DA-461D876DC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3" y="-1"/>
            <a:ext cx="12283049" cy="6911521"/>
          </a:xfrm>
          <a:prstGeom prst="rect">
            <a:avLst/>
          </a:prstGeom>
        </p:spPr>
      </p:pic>
      <p:sp>
        <p:nvSpPr>
          <p:cNvPr id="19" name="任意多边形: 形状 18">
            <a:extLst>
              <a:ext uri="{FF2B5EF4-FFF2-40B4-BE49-F238E27FC236}">
                <a16:creationId xmlns:a16="http://schemas.microsoft.com/office/drawing/2014/main" id="{6B26397C-F2AF-D0BB-65E9-295F3536C291}"/>
              </a:ext>
            </a:extLst>
          </p:cNvPr>
          <p:cNvSpPr/>
          <p:nvPr/>
        </p:nvSpPr>
        <p:spPr>
          <a:xfrm>
            <a:off x="-93083" y="-1"/>
            <a:ext cx="12285083" cy="6911521"/>
          </a:xfrm>
          <a:custGeom>
            <a:avLst/>
            <a:gdLst>
              <a:gd name="connsiteX0" fmla="*/ 0 w 12285083"/>
              <a:gd name="connsiteY0" fmla="*/ 0 h 6911521"/>
              <a:gd name="connsiteX1" fmla="*/ 12285083 w 12285083"/>
              <a:gd name="connsiteY1" fmla="*/ 0 h 6911521"/>
              <a:gd name="connsiteX2" fmla="*/ 12285083 w 12285083"/>
              <a:gd name="connsiteY2" fmla="*/ 6911521 h 6911521"/>
              <a:gd name="connsiteX3" fmla="*/ 11655689 w 12285083"/>
              <a:gd name="connsiteY3" fmla="*/ 6911521 h 6911521"/>
              <a:gd name="connsiteX4" fmla="*/ 11722494 w 12285083"/>
              <a:gd name="connsiteY4" fmla="*/ 6904787 h 6911521"/>
              <a:gd name="connsiteX5" fmla="*/ 11987210 w 12285083"/>
              <a:gd name="connsiteY5" fmla="*/ 6579991 h 6911521"/>
              <a:gd name="connsiteX6" fmla="*/ 11987210 w 12285083"/>
              <a:gd name="connsiteY6" fmla="*/ 331532 h 6911521"/>
              <a:gd name="connsiteX7" fmla="*/ 11655679 w 12285083"/>
              <a:gd name="connsiteY7" fmla="*/ 1 h 6911521"/>
              <a:gd name="connsiteX8" fmla="*/ 10329597 w 12285083"/>
              <a:gd name="connsiteY8" fmla="*/ 1 h 6911521"/>
              <a:gd name="connsiteX9" fmla="*/ 9998066 w 12285083"/>
              <a:gd name="connsiteY9" fmla="*/ 331532 h 6911521"/>
              <a:gd name="connsiteX10" fmla="*/ 9998066 w 12285083"/>
              <a:gd name="connsiteY10" fmla="*/ 6579991 h 6911521"/>
              <a:gd name="connsiteX11" fmla="*/ 10262782 w 12285083"/>
              <a:gd name="connsiteY11" fmla="*/ 6904787 h 6911521"/>
              <a:gd name="connsiteX12" fmla="*/ 10329587 w 12285083"/>
              <a:gd name="connsiteY12" fmla="*/ 6911521 h 6911521"/>
              <a:gd name="connsiteX13" fmla="*/ 9599079 w 12285083"/>
              <a:gd name="connsiteY13" fmla="*/ 6911521 h 6911521"/>
              <a:gd name="connsiteX14" fmla="*/ 9603532 w 12285083"/>
              <a:gd name="connsiteY14" fmla="*/ 6909104 h 6911521"/>
              <a:gd name="connsiteX15" fmla="*/ 9749701 w 12285083"/>
              <a:gd name="connsiteY15" fmla="*/ 6634193 h 6911521"/>
              <a:gd name="connsiteX16" fmla="*/ 9749701 w 12285083"/>
              <a:gd name="connsiteY16" fmla="*/ 385734 h 6911521"/>
              <a:gd name="connsiteX17" fmla="*/ 9418170 w 12285083"/>
              <a:gd name="connsiteY17" fmla="*/ 54203 h 6911521"/>
              <a:gd name="connsiteX18" fmla="*/ 8092088 w 12285083"/>
              <a:gd name="connsiteY18" fmla="*/ 54203 h 6911521"/>
              <a:gd name="connsiteX19" fmla="*/ 7760557 w 12285083"/>
              <a:gd name="connsiteY19" fmla="*/ 385734 h 6911521"/>
              <a:gd name="connsiteX20" fmla="*/ 7760557 w 12285083"/>
              <a:gd name="connsiteY20" fmla="*/ 6634193 h 6911521"/>
              <a:gd name="connsiteX21" fmla="*/ 7906726 w 12285083"/>
              <a:gd name="connsiteY21" fmla="*/ 6909104 h 6911521"/>
              <a:gd name="connsiteX22" fmla="*/ 7911179 w 12285083"/>
              <a:gd name="connsiteY22" fmla="*/ 6911521 h 6911521"/>
              <a:gd name="connsiteX23" fmla="*/ 0 w 12285083"/>
              <a:gd name="connsiteY23" fmla="*/ 6911521 h 691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285083" h="6911521">
                <a:moveTo>
                  <a:pt x="0" y="0"/>
                </a:moveTo>
                <a:lnTo>
                  <a:pt x="12285083" y="0"/>
                </a:lnTo>
                <a:lnTo>
                  <a:pt x="12285083" y="6911521"/>
                </a:lnTo>
                <a:lnTo>
                  <a:pt x="11655689" y="6911521"/>
                </a:lnTo>
                <a:lnTo>
                  <a:pt x="11722494" y="6904787"/>
                </a:lnTo>
                <a:cubicBezTo>
                  <a:pt x="11873567" y="6873873"/>
                  <a:pt x="11987210" y="6740204"/>
                  <a:pt x="11987210" y="6579991"/>
                </a:cubicBezTo>
                <a:lnTo>
                  <a:pt x="11987210" y="331532"/>
                </a:lnTo>
                <a:cubicBezTo>
                  <a:pt x="11987210" y="148432"/>
                  <a:pt x="11838779" y="1"/>
                  <a:pt x="11655679" y="1"/>
                </a:cubicBezTo>
                <a:lnTo>
                  <a:pt x="10329597" y="1"/>
                </a:lnTo>
                <a:cubicBezTo>
                  <a:pt x="10146497" y="1"/>
                  <a:pt x="9998066" y="148432"/>
                  <a:pt x="9998066" y="331532"/>
                </a:cubicBezTo>
                <a:lnTo>
                  <a:pt x="9998066" y="6579991"/>
                </a:lnTo>
                <a:cubicBezTo>
                  <a:pt x="9998066" y="6740204"/>
                  <a:pt x="10111709" y="6873873"/>
                  <a:pt x="10262782" y="6904787"/>
                </a:cubicBezTo>
                <a:lnTo>
                  <a:pt x="10329587" y="6911521"/>
                </a:lnTo>
                <a:lnTo>
                  <a:pt x="9599079" y="6911521"/>
                </a:lnTo>
                <a:lnTo>
                  <a:pt x="9603532" y="6909104"/>
                </a:lnTo>
                <a:cubicBezTo>
                  <a:pt x="9691720" y="6849526"/>
                  <a:pt x="9749701" y="6748631"/>
                  <a:pt x="9749701" y="6634193"/>
                </a:cubicBezTo>
                <a:lnTo>
                  <a:pt x="9749701" y="385734"/>
                </a:lnTo>
                <a:cubicBezTo>
                  <a:pt x="9749701" y="202634"/>
                  <a:pt x="9601270" y="54203"/>
                  <a:pt x="9418170" y="54203"/>
                </a:cubicBezTo>
                <a:lnTo>
                  <a:pt x="8092088" y="54203"/>
                </a:lnTo>
                <a:cubicBezTo>
                  <a:pt x="7908988" y="54203"/>
                  <a:pt x="7760557" y="202634"/>
                  <a:pt x="7760557" y="385734"/>
                </a:cubicBezTo>
                <a:lnTo>
                  <a:pt x="7760557" y="6634193"/>
                </a:lnTo>
                <a:cubicBezTo>
                  <a:pt x="7760557" y="6748631"/>
                  <a:pt x="7818538" y="6849526"/>
                  <a:pt x="7906726" y="6909104"/>
                </a:cubicBezTo>
                <a:lnTo>
                  <a:pt x="7911179" y="6911521"/>
                </a:lnTo>
                <a:lnTo>
                  <a:pt x="0" y="6911521"/>
                </a:lnTo>
                <a:close/>
              </a:path>
            </a:pathLst>
          </a:custGeom>
          <a:solidFill>
            <a:schemeClr val="bg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1" name="矩形 20">
            <a:extLst>
              <a:ext uri="{FF2B5EF4-FFF2-40B4-BE49-F238E27FC236}">
                <a16:creationId xmlns:a16="http://schemas.microsoft.com/office/drawing/2014/main" id="{B4D3BCE4-C01F-F7F3-0EC4-32FBB6490580}"/>
              </a:ext>
            </a:extLst>
          </p:cNvPr>
          <p:cNvSpPr/>
          <p:nvPr/>
        </p:nvSpPr>
        <p:spPr>
          <a:xfrm>
            <a:off x="0" y="2192266"/>
            <a:ext cx="8109672" cy="769441"/>
          </a:xfrm>
          <a:prstGeom prst="rect">
            <a:avLst/>
          </a:prstGeom>
          <a:noFill/>
        </p:spPr>
        <p:txBody>
          <a:bodyPr wrap="square" lIns="91440" tIns="45720" rIns="91440" bIns="45720">
            <a:spAutoFit/>
          </a:bodyPr>
          <a:lstStyle/>
          <a:p>
            <a:pPr algn="ctr"/>
            <a:r>
              <a:rPr lang="en-US" altLang="zh-CN" sz="4400" i="0" u="none" strike="noStrike" dirty="0">
                <a:ln w="0"/>
                <a:effectLst>
                  <a:outerShdw blurRad="38100" dist="19050" dir="2700000" algn="tl" rotWithShape="0">
                    <a:schemeClr val="dk1">
                      <a:alpha val="40000"/>
                    </a:schemeClr>
                  </a:outerShdw>
                </a:effectLst>
                <a:latin typeface="Gill Sans MT" panose="020B0502020104020203" pitchFamily="34" charset="0"/>
              </a:rPr>
              <a:t>House Prices Prediction</a:t>
            </a:r>
            <a:endParaRPr lang="zh-CN" altLang="en-US" sz="11500" dirty="0">
              <a:ln w="0"/>
              <a:effectLst>
                <a:outerShdw blurRad="38100" dist="19050" dir="2700000" algn="tl" rotWithShape="0">
                  <a:schemeClr val="dk1">
                    <a:alpha val="40000"/>
                  </a:schemeClr>
                </a:outerShdw>
              </a:effectLst>
              <a:latin typeface="Gill Sans MT" panose="020B0502020104020203" pitchFamily="34" charset="0"/>
            </a:endParaRPr>
          </a:p>
        </p:txBody>
      </p:sp>
      <p:sp>
        <p:nvSpPr>
          <p:cNvPr id="22" name="文本框 21">
            <a:extLst>
              <a:ext uri="{FF2B5EF4-FFF2-40B4-BE49-F238E27FC236}">
                <a16:creationId xmlns:a16="http://schemas.microsoft.com/office/drawing/2014/main" id="{D5F1B0A1-EEC0-DD11-78FA-E678003046CA}"/>
              </a:ext>
            </a:extLst>
          </p:cNvPr>
          <p:cNvSpPr txBox="1"/>
          <p:nvPr/>
        </p:nvSpPr>
        <p:spPr>
          <a:xfrm>
            <a:off x="2543162" y="4339536"/>
            <a:ext cx="4668981" cy="1836528"/>
          </a:xfrm>
          <a:prstGeom prst="rect">
            <a:avLst/>
          </a:prstGeom>
          <a:noFill/>
        </p:spPr>
        <p:txBody>
          <a:bodyPr wrap="square" rtlCol="0">
            <a:spAutoFit/>
          </a:bodyPr>
          <a:lstStyle/>
          <a:p>
            <a:pPr algn="r"/>
            <a:r>
              <a:rPr lang="en-US" altLang="zh-CN" sz="2400" dirty="0" err="1">
                <a:ln w="0"/>
                <a:latin typeface="Gill Sans MT" panose="020B0502020104020203" pitchFamily="34" charset="0"/>
              </a:rPr>
              <a:t>WiBD</a:t>
            </a:r>
            <a:r>
              <a:rPr lang="en-US" altLang="zh-CN" sz="2400" dirty="0">
                <a:ln w="0"/>
                <a:latin typeface="Gill Sans MT" panose="020B0502020104020203" pitchFamily="34" charset="0"/>
              </a:rPr>
              <a:t> Varsity Competition</a:t>
            </a:r>
          </a:p>
          <a:p>
            <a:pPr algn="r"/>
            <a:r>
              <a:rPr lang="en-US" altLang="zh-CN" sz="2400" dirty="0">
                <a:ln w="0"/>
                <a:latin typeface="Gill Sans MT" panose="020B0502020104020203" pitchFamily="34" charset="0"/>
              </a:rPr>
              <a:t>The Learning Curve Group</a:t>
            </a:r>
          </a:p>
          <a:p>
            <a:pPr algn="r"/>
            <a:r>
              <a:rPr lang="en-US" altLang="zh-CN" sz="2400" dirty="0">
                <a:ln w="0"/>
                <a:latin typeface="Gill Sans MT" panose="020B0502020104020203" pitchFamily="34" charset="0"/>
              </a:rPr>
              <a:t>04/28/2023</a:t>
            </a:r>
          </a:p>
          <a:p>
            <a:pPr>
              <a:lnSpc>
                <a:spcPct val="200000"/>
              </a:lnSpc>
            </a:pPr>
            <a:endParaRPr lang="zh-CN" altLang="en-US" sz="2400" dirty="0"/>
          </a:p>
        </p:txBody>
      </p:sp>
    </p:spTree>
    <p:extLst>
      <p:ext uri="{BB962C8B-B14F-4D97-AF65-F5344CB8AC3E}">
        <p14:creationId xmlns:p14="http://schemas.microsoft.com/office/powerpoint/2010/main" val="38695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BE40716-EDE6-7105-BFC4-FF6347EC3DB4}"/>
              </a:ext>
            </a:extLst>
          </p:cNvPr>
          <p:cNvSpPr txBox="1">
            <a:spLocks/>
          </p:cNvSpPr>
          <p:nvPr/>
        </p:nvSpPr>
        <p:spPr>
          <a:xfrm>
            <a:off x="111919" y="1746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n w="0"/>
                <a:effectLst>
                  <a:outerShdw blurRad="38100" dist="19050" dir="2700000" algn="tl" rotWithShape="0">
                    <a:schemeClr val="dk1">
                      <a:alpha val="40000"/>
                    </a:schemeClr>
                  </a:outerShdw>
                </a:effectLst>
                <a:latin typeface="Arial" panose="020B0604020202020204" pitchFamily="34" charset="0"/>
                <a:ea typeface="+mn-ea"/>
                <a:cs typeface="+mn-cs"/>
              </a:rPr>
              <a:t>Team Introduction</a:t>
            </a:r>
            <a:endParaRPr lang="zh-CN" altLang="en-US" dirty="0">
              <a:ln w="0"/>
              <a:effectLst>
                <a:outerShdw blurRad="38100" dist="19050" dir="2700000" algn="tl" rotWithShape="0">
                  <a:schemeClr val="dk1">
                    <a:alpha val="40000"/>
                  </a:schemeClr>
                </a:outerShdw>
              </a:effectLst>
              <a:latin typeface="Arial" panose="020B0604020202020204" pitchFamily="34" charset="0"/>
              <a:ea typeface="+mn-ea"/>
              <a:cs typeface="+mn-cs"/>
            </a:endParaRPr>
          </a:p>
        </p:txBody>
      </p:sp>
      <p:pic>
        <p:nvPicPr>
          <p:cNvPr id="6" name="图片 5" descr="女人站在草地上&#10;&#10;描述已自动生成">
            <a:extLst>
              <a:ext uri="{FF2B5EF4-FFF2-40B4-BE49-F238E27FC236}">
                <a16:creationId xmlns:a16="http://schemas.microsoft.com/office/drawing/2014/main" id="{A496FDA0-5CC2-61FC-77C3-A5A5D931C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9" y="2035971"/>
            <a:ext cx="2321718" cy="2321718"/>
          </a:xfrm>
          <a:prstGeom prst="rect">
            <a:avLst/>
          </a:prstGeom>
        </p:spPr>
      </p:pic>
      <p:pic>
        <p:nvPicPr>
          <p:cNvPr id="8" name="图片 7" descr="人穿着西装&#10;&#10;描述已自动生成">
            <a:extLst>
              <a:ext uri="{FF2B5EF4-FFF2-40B4-BE49-F238E27FC236}">
                <a16:creationId xmlns:a16="http://schemas.microsoft.com/office/drawing/2014/main" id="{BAC8C178-0C4D-D7BB-50E6-71FD6306E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089" y="2035972"/>
            <a:ext cx="2321718" cy="2321718"/>
          </a:xfrm>
          <a:prstGeom prst="rect">
            <a:avLst/>
          </a:prstGeom>
        </p:spPr>
      </p:pic>
      <p:pic>
        <p:nvPicPr>
          <p:cNvPr id="10" name="图片 9" descr="小孩站在森林里&#10;&#10;描述已自动生成">
            <a:extLst>
              <a:ext uri="{FF2B5EF4-FFF2-40B4-BE49-F238E27FC236}">
                <a16:creationId xmlns:a16="http://schemas.microsoft.com/office/drawing/2014/main" id="{DF343D71-FAAC-1DB4-ECEF-E17E5E92618D}"/>
              </a:ext>
            </a:extLst>
          </p:cNvPr>
          <p:cNvPicPr>
            <a:picLocks noChangeAspect="1"/>
          </p:cNvPicPr>
          <p:nvPr/>
        </p:nvPicPr>
        <p:blipFill rotWithShape="1">
          <a:blip r:embed="rId4">
            <a:extLst>
              <a:ext uri="{28A0092B-C50C-407E-A947-70E740481C1C}">
                <a14:useLocalDpi xmlns:a14="http://schemas.microsoft.com/office/drawing/2010/main" val="0"/>
              </a:ext>
            </a:extLst>
          </a:blip>
          <a:srcRect l="22521" t="16107" r="1864" b="11185"/>
          <a:stretch/>
        </p:blipFill>
        <p:spPr>
          <a:xfrm>
            <a:off x="6415088" y="2035971"/>
            <a:ext cx="2414587" cy="2321718"/>
          </a:xfrm>
          <a:prstGeom prst="rect">
            <a:avLst/>
          </a:prstGeom>
        </p:spPr>
      </p:pic>
      <p:pic>
        <p:nvPicPr>
          <p:cNvPr id="12" name="图片 11" descr="微笑的人&#10;&#10;描述已自动生成">
            <a:extLst>
              <a:ext uri="{FF2B5EF4-FFF2-40B4-BE49-F238E27FC236}">
                <a16:creationId xmlns:a16="http://schemas.microsoft.com/office/drawing/2014/main" id="{46608B62-0FD2-8750-9EE8-859CBB384D0E}"/>
              </a:ext>
            </a:extLst>
          </p:cNvPr>
          <p:cNvPicPr>
            <a:picLocks noChangeAspect="1"/>
          </p:cNvPicPr>
          <p:nvPr/>
        </p:nvPicPr>
        <p:blipFill rotWithShape="1">
          <a:blip r:embed="rId5">
            <a:extLst>
              <a:ext uri="{28A0092B-C50C-407E-A947-70E740481C1C}">
                <a14:useLocalDpi xmlns:a14="http://schemas.microsoft.com/office/drawing/2010/main" val="0"/>
              </a:ext>
            </a:extLst>
          </a:blip>
          <a:srcRect l="10153" b="1867"/>
          <a:stretch/>
        </p:blipFill>
        <p:spPr>
          <a:xfrm>
            <a:off x="9465469" y="2005481"/>
            <a:ext cx="2672134" cy="2352208"/>
          </a:xfrm>
          <a:prstGeom prst="rect">
            <a:avLst/>
          </a:prstGeom>
        </p:spPr>
      </p:pic>
      <p:sp>
        <p:nvSpPr>
          <p:cNvPr id="13" name="圆: 空心 12">
            <a:extLst>
              <a:ext uri="{FF2B5EF4-FFF2-40B4-BE49-F238E27FC236}">
                <a16:creationId xmlns:a16="http://schemas.microsoft.com/office/drawing/2014/main" id="{6D16D0CC-85BE-01ED-5BA3-D4C702AC1508}"/>
              </a:ext>
            </a:extLst>
          </p:cNvPr>
          <p:cNvSpPr/>
          <p:nvPr/>
        </p:nvSpPr>
        <p:spPr>
          <a:xfrm>
            <a:off x="-9206525" y="-10497470"/>
            <a:ext cx="27432000" cy="27432000"/>
          </a:xfrm>
          <a:prstGeom prst="donut">
            <a:avLst>
              <a:gd name="adj" fmla="val 45872"/>
            </a:avLst>
          </a:prstGeom>
          <a:solidFill>
            <a:schemeClr val="tx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E3E78B51-70BF-8F15-AF0F-7BFD1606C772}"/>
              </a:ext>
            </a:extLst>
          </p:cNvPr>
          <p:cNvSpPr txBox="1"/>
          <p:nvPr/>
        </p:nvSpPr>
        <p:spPr>
          <a:xfrm>
            <a:off x="2693194" y="4487629"/>
            <a:ext cx="6437675" cy="2031325"/>
          </a:xfrm>
          <a:prstGeom prst="rect">
            <a:avLst/>
          </a:prstGeom>
          <a:noFill/>
        </p:spPr>
        <p:txBody>
          <a:bodyPr wrap="square" rtlCol="0">
            <a:spAutoFit/>
          </a:bodyPr>
          <a:lstStyle/>
          <a:p>
            <a:pPr rtl="0">
              <a:spcBef>
                <a:spcPts val="0"/>
              </a:spcBef>
              <a:spcAft>
                <a:spcPts val="0"/>
              </a:spcAft>
            </a:pPr>
            <a:r>
              <a:rPr lang="en-US" altLang="zh-CN" sz="1800" b="1" i="0" u="none" strike="noStrike" dirty="0">
                <a:solidFill>
                  <a:srgbClr val="FFFFFF"/>
                </a:solidFill>
                <a:effectLst/>
                <a:latin typeface="Gill Sans MT" panose="020B0502020104020203" pitchFamily="34" charset="0"/>
              </a:rPr>
              <a:t>Cheng Zhang</a:t>
            </a:r>
            <a:endParaRPr lang="en-US" altLang="zh-CN" b="0" dirty="0">
              <a:effectLst/>
              <a:latin typeface="Gill Sans MT" panose="020B0502020104020203" pitchFamily="34" charset="0"/>
            </a:endParaRPr>
          </a:p>
          <a:p>
            <a:pPr rtl="0" fontAlgn="base">
              <a:spcBef>
                <a:spcPts val="0"/>
              </a:spcBef>
              <a:spcAft>
                <a:spcPts val="0"/>
              </a:spcAft>
            </a:pPr>
            <a:endParaRPr lang="en-US" altLang="zh-CN" sz="1800" i="0" u="none" strike="noStrike" dirty="0">
              <a:solidFill>
                <a:srgbClr val="FFFFFF"/>
              </a:solidFill>
              <a:latin typeface="Gill Sans MT" panose="020B0502020104020203" pitchFamily="34" charset="0"/>
            </a:endParaRPr>
          </a:p>
          <a:p>
            <a:pPr marL="285750" indent="-285750" rtl="0" fontAlgn="base">
              <a:spcBef>
                <a:spcPts val="0"/>
              </a:spcBef>
              <a:spcAft>
                <a:spcPts val="0"/>
              </a:spcAft>
              <a:buFont typeface="Wingdings" panose="05000000000000000000" pitchFamily="2" charset="2"/>
              <a:buChar char="p"/>
            </a:pPr>
            <a:r>
              <a:rPr lang="en-US" altLang="zh-CN" sz="1800" b="0" i="0" u="none" strike="noStrike" dirty="0">
                <a:solidFill>
                  <a:srgbClr val="FFFFFF"/>
                </a:solidFill>
                <a:effectLst/>
                <a:latin typeface="Gill Sans MT" panose="020B0502020104020203" pitchFamily="34" charset="0"/>
              </a:rPr>
              <a:t>MS in Operations and Technology Mgt @ UP</a:t>
            </a:r>
            <a:endParaRPr lang="en-US" altLang="zh-CN" b="0" dirty="0">
              <a:effectLst/>
              <a:latin typeface="Gill Sans MT" panose="020B0502020104020203" pitchFamily="34" charset="0"/>
            </a:endParaRPr>
          </a:p>
          <a:p>
            <a:pPr marL="285750" indent="-285750" rtl="0" fontAlgn="base">
              <a:spcBef>
                <a:spcPts val="0"/>
              </a:spcBef>
              <a:spcAft>
                <a:spcPts val="0"/>
              </a:spcAft>
              <a:buFont typeface="Wingdings" panose="05000000000000000000" pitchFamily="2" charset="2"/>
              <a:buChar char="p"/>
            </a:pPr>
            <a:r>
              <a:rPr lang="en-US" altLang="zh-CN" sz="1800" b="0" i="0" u="none" strike="noStrike" dirty="0">
                <a:solidFill>
                  <a:srgbClr val="FFFFFF"/>
                </a:solidFill>
                <a:effectLst/>
                <a:latin typeface="Gill Sans MT" panose="020B0502020104020203" pitchFamily="34" charset="0"/>
              </a:rPr>
              <a:t>BBA in Accounting and  Finance in HK </a:t>
            </a:r>
            <a:r>
              <a:rPr lang="en-US" altLang="zh-CN" sz="1800" b="0" i="0" u="none" strike="noStrike" dirty="0" err="1">
                <a:solidFill>
                  <a:srgbClr val="FFFFFF"/>
                </a:solidFill>
                <a:effectLst/>
                <a:latin typeface="Gill Sans MT" panose="020B0502020104020203" pitchFamily="34" charset="0"/>
              </a:rPr>
              <a:t>polyU</a:t>
            </a:r>
            <a:endParaRPr lang="en-US" altLang="zh-CN" sz="1800" b="0" i="0" u="none" strike="noStrike" dirty="0">
              <a:solidFill>
                <a:srgbClr val="FFFFFF"/>
              </a:solidFill>
              <a:effectLst/>
              <a:latin typeface="Gill Sans MT" panose="020B0502020104020203" pitchFamily="34" charset="0"/>
            </a:endParaRPr>
          </a:p>
          <a:p>
            <a:pPr marL="285750" indent="-285750" rtl="0" fontAlgn="base">
              <a:spcBef>
                <a:spcPts val="0"/>
              </a:spcBef>
              <a:spcAft>
                <a:spcPts val="0"/>
              </a:spcAft>
              <a:buFont typeface="Wingdings" panose="05000000000000000000" pitchFamily="2" charset="2"/>
              <a:buChar char="p"/>
            </a:pPr>
            <a:r>
              <a:rPr lang="en-US" altLang="zh-CN" sz="1800" b="0" i="0" u="none" strike="noStrike" dirty="0">
                <a:solidFill>
                  <a:srgbClr val="FFFFFF"/>
                </a:solidFill>
                <a:effectLst/>
                <a:latin typeface="Gill Sans MT" panose="020B0502020104020203" pitchFamily="34" charset="0"/>
              </a:rPr>
              <a:t>Former CFO and Supervisor in Tech companies in China</a:t>
            </a:r>
          </a:p>
          <a:p>
            <a:br>
              <a:rPr lang="en-US" altLang="zh-CN" b="0" dirty="0">
                <a:effectLst/>
                <a:latin typeface="Gill Sans MT" panose="020B0502020104020203" pitchFamily="34" charset="0"/>
              </a:rPr>
            </a:br>
            <a:endParaRPr lang="en-US" altLang="zh-CN" dirty="0">
              <a:solidFill>
                <a:schemeClr val="bg1"/>
              </a:solidFill>
              <a:latin typeface="Gill Sans MT" panose="020B0502020104020203" pitchFamily="34" charset="0"/>
              <a:cs typeface="Arial" panose="020B0604020202020204" pitchFamily="34" charset="0"/>
            </a:endParaRPr>
          </a:p>
        </p:txBody>
      </p:sp>
    </p:spTree>
    <p:extLst>
      <p:ext uri="{BB962C8B-B14F-4D97-AF65-F5344CB8AC3E}">
        <p14:creationId xmlns:p14="http://schemas.microsoft.com/office/powerpoint/2010/main" val="1173752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BE40716-EDE6-7105-BFC4-FF6347EC3DB4}"/>
              </a:ext>
            </a:extLst>
          </p:cNvPr>
          <p:cNvSpPr txBox="1">
            <a:spLocks/>
          </p:cNvSpPr>
          <p:nvPr/>
        </p:nvSpPr>
        <p:spPr>
          <a:xfrm>
            <a:off x="111919" y="1746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n w="0"/>
                <a:effectLst>
                  <a:outerShdw blurRad="38100" dist="19050" dir="2700000" algn="tl" rotWithShape="0">
                    <a:schemeClr val="dk1">
                      <a:alpha val="40000"/>
                    </a:schemeClr>
                  </a:outerShdw>
                </a:effectLst>
                <a:latin typeface="Arial" panose="020B0604020202020204" pitchFamily="34" charset="0"/>
                <a:ea typeface="+mn-ea"/>
                <a:cs typeface="+mn-cs"/>
              </a:rPr>
              <a:t>Team Introduction</a:t>
            </a:r>
            <a:endParaRPr lang="zh-CN" altLang="en-US" dirty="0">
              <a:ln w="0"/>
              <a:effectLst>
                <a:outerShdw blurRad="38100" dist="19050" dir="2700000" algn="tl" rotWithShape="0">
                  <a:schemeClr val="dk1">
                    <a:alpha val="40000"/>
                  </a:schemeClr>
                </a:outerShdw>
              </a:effectLst>
              <a:latin typeface="Arial" panose="020B0604020202020204" pitchFamily="34" charset="0"/>
              <a:ea typeface="+mn-ea"/>
              <a:cs typeface="+mn-cs"/>
            </a:endParaRPr>
          </a:p>
        </p:txBody>
      </p:sp>
      <p:pic>
        <p:nvPicPr>
          <p:cNvPr id="6" name="图片 5" descr="女人站在草地上&#10;&#10;描述已自动生成">
            <a:extLst>
              <a:ext uri="{FF2B5EF4-FFF2-40B4-BE49-F238E27FC236}">
                <a16:creationId xmlns:a16="http://schemas.microsoft.com/office/drawing/2014/main" id="{A496FDA0-5CC2-61FC-77C3-A5A5D931C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9" y="2035971"/>
            <a:ext cx="2321718" cy="2321718"/>
          </a:xfrm>
          <a:prstGeom prst="rect">
            <a:avLst/>
          </a:prstGeom>
        </p:spPr>
      </p:pic>
      <p:pic>
        <p:nvPicPr>
          <p:cNvPr id="8" name="图片 7" descr="人穿着西装&#10;&#10;描述已自动生成">
            <a:extLst>
              <a:ext uri="{FF2B5EF4-FFF2-40B4-BE49-F238E27FC236}">
                <a16:creationId xmlns:a16="http://schemas.microsoft.com/office/drawing/2014/main" id="{BAC8C178-0C4D-D7BB-50E6-71FD6306E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089" y="2035972"/>
            <a:ext cx="2321718" cy="2321718"/>
          </a:xfrm>
          <a:prstGeom prst="rect">
            <a:avLst/>
          </a:prstGeom>
        </p:spPr>
      </p:pic>
      <p:pic>
        <p:nvPicPr>
          <p:cNvPr id="10" name="图片 9" descr="小孩站在森林里&#10;&#10;描述已自动生成">
            <a:extLst>
              <a:ext uri="{FF2B5EF4-FFF2-40B4-BE49-F238E27FC236}">
                <a16:creationId xmlns:a16="http://schemas.microsoft.com/office/drawing/2014/main" id="{DF343D71-FAAC-1DB4-ECEF-E17E5E92618D}"/>
              </a:ext>
            </a:extLst>
          </p:cNvPr>
          <p:cNvPicPr>
            <a:picLocks noChangeAspect="1"/>
          </p:cNvPicPr>
          <p:nvPr/>
        </p:nvPicPr>
        <p:blipFill rotWithShape="1">
          <a:blip r:embed="rId4">
            <a:extLst>
              <a:ext uri="{28A0092B-C50C-407E-A947-70E740481C1C}">
                <a14:useLocalDpi xmlns:a14="http://schemas.microsoft.com/office/drawing/2010/main" val="0"/>
              </a:ext>
            </a:extLst>
          </a:blip>
          <a:srcRect l="22521" t="16107" r="1864" b="11185"/>
          <a:stretch/>
        </p:blipFill>
        <p:spPr>
          <a:xfrm>
            <a:off x="6415088" y="2035971"/>
            <a:ext cx="2414587" cy="2321718"/>
          </a:xfrm>
          <a:prstGeom prst="rect">
            <a:avLst/>
          </a:prstGeom>
        </p:spPr>
      </p:pic>
      <p:pic>
        <p:nvPicPr>
          <p:cNvPr id="12" name="图片 11" descr="微笑的人&#10;&#10;描述已自动生成">
            <a:extLst>
              <a:ext uri="{FF2B5EF4-FFF2-40B4-BE49-F238E27FC236}">
                <a16:creationId xmlns:a16="http://schemas.microsoft.com/office/drawing/2014/main" id="{46608B62-0FD2-8750-9EE8-859CBB384D0E}"/>
              </a:ext>
            </a:extLst>
          </p:cNvPr>
          <p:cNvPicPr>
            <a:picLocks noChangeAspect="1"/>
          </p:cNvPicPr>
          <p:nvPr/>
        </p:nvPicPr>
        <p:blipFill rotWithShape="1">
          <a:blip r:embed="rId5">
            <a:extLst>
              <a:ext uri="{28A0092B-C50C-407E-A947-70E740481C1C}">
                <a14:useLocalDpi xmlns:a14="http://schemas.microsoft.com/office/drawing/2010/main" val="0"/>
              </a:ext>
            </a:extLst>
          </a:blip>
          <a:srcRect l="10153" b="1867"/>
          <a:stretch/>
        </p:blipFill>
        <p:spPr>
          <a:xfrm>
            <a:off x="9465469" y="2005481"/>
            <a:ext cx="2672134" cy="2352208"/>
          </a:xfrm>
          <a:prstGeom prst="rect">
            <a:avLst/>
          </a:prstGeom>
        </p:spPr>
      </p:pic>
      <p:sp>
        <p:nvSpPr>
          <p:cNvPr id="13" name="圆: 空心 12">
            <a:extLst>
              <a:ext uri="{FF2B5EF4-FFF2-40B4-BE49-F238E27FC236}">
                <a16:creationId xmlns:a16="http://schemas.microsoft.com/office/drawing/2014/main" id="{6D16D0CC-85BE-01ED-5BA3-D4C702AC1508}"/>
              </a:ext>
            </a:extLst>
          </p:cNvPr>
          <p:cNvSpPr/>
          <p:nvPr/>
        </p:nvSpPr>
        <p:spPr>
          <a:xfrm>
            <a:off x="-6093619" y="-10519170"/>
            <a:ext cx="27432000" cy="27432000"/>
          </a:xfrm>
          <a:prstGeom prst="donut">
            <a:avLst>
              <a:gd name="adj" fmla="val 45872"/>
            </a:avLst>
          </a:prstGeom>
          <a:solidFill>
            <a:schemeClr val="tx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文本框 2">
            <a:extLst>
              <a:ext uri="{FF2B5EF4-FFF2-40B4-BE49-F238E27FC236}">
                <a16:creationId xmlns:a16="http://schemas.microsoft.com/office/drawing/2014/main" id="{D8AB4D16-76C5-82A2-838A-CD62A579D4A0}"/>
              </a:ext>
            </a:extLst>
          </p:cNvPr>
          <p:cNvSpPr txBox="1"/>
          <p:nvPr/>
        </p:nvSpPr>
        <p:spPr>
          <a:xfrm>
            <a:off x="4439920" y="4487629"/>
            <a:ext cx="7680205" cy="1477328"/>
          </a:xfrm>
          <a:prstGeom prst="rect">
            <a:avLst/>
          </a:prstGeom>
          <a:noFill/>
        </p:spPr>
        <p:txBody>
          <a:bodyPr wrap="square" rtlCol="0">
            <a:spAutoFit/>
          </a:bodyPr>
          <a:lstStyle/>
          <a:p>
            <a:r>
              <a:rPr lang="en-US" altLang="zh-CN" b="1" dirty="0" err="1">
                <a:solidFill>
                  <a:schemeClr val="bg1"/>
                </a:solidFill>
                <a:latin typeface="Gill Sans MT" panose="020B0502020104020203" pitchFamily="34" charset="0"/>
              </a:rPr>
              <a:t>Moumita</a:t>
            </a:r>
            <a:r>
              <a:rPr lang="en-US" altLang="zh-CN" b="1" dirty="0">
                <a:solidFill>
                  <a:schemeClr val="bg1"/>
                </a:solidFill>
                <a:latin typeface="Gill Sans MT" panose="020B0502020104020203" pitchFamily="34" charset="0"/>
              </a:rPr>
              <a:t> </a:t>
            </a:r>
            <a:r>
              <a:rPr lang="en-US" altLang="zh-CN" b="1" dirty="0" err="1">
                <a:solidFill>
                  <a:schemeClr val="bg1"/>
                </a:solidFill>
                <a:latin typeface="Gill Sans MT" panose="020B0502020104020203" pitchFamily="34" charset="0"/>
              </a:rPr>
              <a:t>Bhowmick</a:t>
            </a:r>
            <a:endParaRPr lang="en-US" altLang="zh-CN" b="1" dirty="0">
              <a:solidFill>
                <a:schemeClr val="bg1"/>
              </a:solidFill>
              <a:latin typeface="Gill Sans MT" panose="020B0502020104020203" pitchFamily="34" charset="0"/>
            </a:endParaRPr>
          </a:p>
          <a:p>
            <a:endParaRPr lang="en-US" altLang="zh-CN" b="1" dirty="0">
              <a:solidFill>
                <a:schemeClr val="bg1"/>
              </a:solidFill>
              <a:latin typeface="Gill Sans MT" panose="020B0502020104020203" pitchFamily="34" charset="0"/>
            </a:endParaRPr>
          </a:p>
          <a:p>
            <a:pPr marL="285750" indent="-285750" rtl="0" fontAlgn="base">
              <a:spcBef>
                <a:spcPts val="0"/>
              </a:spcBef>
              <a:spcAft>
                <a:spcPts val="0"/>
              </a:spcAft>
              <a:buFont typeface="Wingdings" panose="05000000000000000000" pitchFamily="2" charset="2"/>
              <a:buChar char="p"/>
            </a:pPr>
            <a:r>
              <a:rPr lang="en-US" altLang="zh-CN" sz="1800" b="1" i="0" u="none" strike="noStrike" dirty="0">
                <a:solidFill>
                  <a:srgbClr val="FFFFFF"/>
                </a:solidFill>
                <a:effectLst/>
                <a:latin typeface="Gill Sans MT" panose="020B0502020104020203" pitchFamily="34" charset="0"/>
              </a:rPr>
              <a:t>MS in Operations and Technology Mgt @ UP</a:t>
            </a:r>
          </a:p>
          <a:p>
            <a:pPr marL="285750" indent="-285750">
              <a:buFont typeface="Wingdings" panose="05000000000000000000" pitchFamily="2" charset="2"/>
              <a:buChar char="p"/>
            </a:pPr>
            <a:r>
              <a:rPr lang="en-US" altLang="zh-CN" dirty="0">
                <a:solidFill>
                  <a:schemeClr val="bg1"/>
                </a:solidFill>
                <a:latin typeface="Arial" panose="020B0604020202020204" pitchFamily="34" charset="0"/>
                <a:cs typeface="Arial" panose="020B0604020202020204" pitchFamily="34" charset="0"/>
              </a:rPr>
              <a:t>BS in Electronics and Communication Eng. @ ITER, India</a:t>
            </a:r>
          </a:p>
          <a:p>
            <a:pPr marL="285750" indent="-285750">
              <a:buFont typeface="Wingdings" panose="05000000000000000000" pitchFamily="2" charset="2"/>
              <a:buChar char="p"/>
            </a:pPr>
            <a:r>
              <a:rPr lang="en-US" altLang="zh-CN" dirty="0">
                <a:solidFill>
                  <a:schemeClr val="bg1"/>
                </a:solidFill>
                <a:latin typeface="Arial" panose="020B0604020202020204" pitchFamily="34" charset="0"/>
                <a:cs typeface="Arial" panose="020B0604020202020204" pitchFamily="34" charset="0"/>
              </a:rPr>
              <a:t>Former Data Analyst at Capgemini and Energy Tech Global, India</a:t>
            </a:r>
          </a:p>
        </p:txBody>
      </p:sp>
    </p:spTree>
    <p:extLst>
      <p:ext uri="{BB962C8B-B14F-4D97-AF65-F5344CB8AC3E}">
        <p14:creationId xmlns:p14="http://schemas.microsoft.com/office/powerpoint/2010/main" val="1667936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BE40716-EDE6-7105-BFC4-FF6347EC3DB4}"/>
              </a:ext>
            </a:extLst>
          </p:cNvPr>
          <p:cNvSpPr txBox="1">
            <a:spLocks/>
          </p:cNvSpPr>
          <p:nvPr/>
        </p:nvSpPr>
        <p:spPr>
          <a:xfrm>
            <a:off x="111919" y="1746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n w="0"/>
                <a:effectLst>
                  <a:outerShdw blurRad="38100" dist="19050" dir="2700000" algn="tl" rotWithShape="0">
                    <a:schemeClr val="dk1">
                      <a:alpha val="40000"/>
                    </a:schemeClr>
                  </a:outerShdw>
                </a:effectLst>
                <a:latin typeface="Arial" panose="020B0604020202020204" pitchFamily="34" charset="0"/>
                <a:ea typeface="+mn-ea"/>
                <a:cs typeface="+mn-cs"/>
              </a:rPr>
              <a:t>Team Introduction</a:t>
            </a:r>
            <a:endParaRPr lang="zh-CN" altLang="en-US" dirty="0">
              <a:ln w="0"/>
              <a:effectLst>
                <a:outerShdw blurRad="38100" dist="19050" dir="2700000" algn="tl" rotWithShape="0">
                  <a:schemeClr val="dk1">
                    <a:alpha val="40000"/>
                  </a:schemeClr>
                </a:outerShdw>
              </a:effectLst>
              <a:latin typeface="Arial" panose="020B0604020202020204" pitchFamily="34" charset="0"/>
              <a:ea typeface="+mn-ea"/>
              <a:cs typeface="+mn-cs"/>
            </a:endParaRPr>
          </a:p>
        </p:txBody>
      </p:sp>
      <p:pic>
        <p:nvPicPr>
          <p:cNvPr id="6" name="图片 5" descr="女人站在草地上&#10;&#10;描述已自动生成">
            <a:extLst>
              <a:ext uri="{FF2B5EF4-FFF2-40B4-BE49-F238E27FC236}">
                <a16:creationId xmlns:a16="http://schemas.microsoft.com/office/drawing/2014/main" id="{A496FDA0-5CC2-61FC-77C3-A5A5D931C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9" y="2035971"/>
            <a:ext cx="2321718" cy="2321718"/>
          </a:xfrm>
          <a:prstGeom prst="rect">
            <a:avLst/>
          </a:prstGeom>
        </p:spPr>
      </p:pic>
      <p:pic>
        <p:nvPicPr>
          <p:cNvPr id="8" name="图片 7" descr="人穿着西装&#10;&#10;描述已自动生成">
            <a:extLst>
              <a:ext uri="{FF2B5EF4-FFF2-40B4-BE49-F238E27FC236}">
                <a16:creationId xmlns:a16="http://schemas.microsoft.com/office/drawing/2014/main" id="{BAC8C178-0C4D-D7BB-50E6-71FD6306E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089" y="2035972"/>
            <a:ext cx="2321718" cy="2321718"/>
          </a:xfrm>
          <a:prstGeom prst="rect">
            <a:avLst/>
          </a:prstGeom>
        </p:spPr>
      </p:pic>
      <p:pic>
        <p:nvPicPr>
          <p:cNvPr id="10" name="图片 9" descr="小孩站在森林里&#10;&#10;描述已自动生成">
            <a:extLst>
              <a:ext uri="{FF2B5EF4-FFF2-40B4-BE49-F238E27FC236}">
                <a16:creationId xmlns:a16="http://schemas.microsoft.com/office/drawing/2014/main" id="{DF343D71-FAAC-1DB4-ECEF-E17E5E92618D}"/>
              </a:ext>
            </a:extLst>
          </p:cNvPr>
          <p:cNvPicPr>
            <a:picLocks noChangeAspect="1"/>
          </p:cNvPicPr>
          <p:nvPr/>
        </p:nvPicPr>
        <p:blipFill rotWithShape="1">
          <a:blip r:embed="rId4">
            <a:extLst>
              <a:ext uri="{28A0092B-C50C-407E-A947-70E740481C1C}">
                <a14:useLocalDpi xmlns:a14="http://schemas.microsoft.com/office/drawing/2010/main" val="0"/>
              </a:ext>
            </a:extLst>
          </a:blip>
          <a:srcRect l="22521" t="16107" r="1864" b="11185"/>
          <a:stretch/>
        </p:blipFill>
        <p:spPr>
          <a:xfrm>
            <a:off x="6415088" y="2035971"/>
            <a:ext cx="2414587" cy="2321718"/>
          </a:xfrm>
          <a:prstGeom prst="rect">
            <a:avLst/>
          </a:prstGeom>
        </p:spPr>
      </p:pic>
      <p:pic>
        <p:nvPicPr>
          <p:cNvPr id="12" name="图片 11" descr="微笑的人&#10;&#10;描述已自动生成">
            <a:extLst>
              <a:ext uri="{FF2B5EF4-FFF2-40B4-BE49-F238E27FC236}">
                <a16:creationId xmlns:a16="http://schemas.microsoft.com/office/drawing/2014/main" id="{46608B62-0FD2-8750-9EE8-859CBB384D0E}"/>
              </a:ext>
            </a:extLst>
          </p:cNvPr>
          <p:cNvPicPr>
            <a:picLocks noChangeAspect="1"/>
          </p:cNvPicPr>
          <p:nvPr/>
        </p:nvPicPr>
        <p:blipFill rotWithShape="1">
          <a:blip r:embed="rId5">
            <a:extLst>
              <a:ext uri="{28A0092B-C50C-407E-A947-70E740481C1C}">
                <a14:useLocalDpi xmlns:a14="http://schemas.microsoft.com/office/drawing/2010/main" val="0"/>
              </a:ext>
            </a:extLst>
          </a:blip>
          <a:srcRect l="10153" b="1867"/>
          <a:stretch/>
        </p:blipFill>
        <p:spPr>
          <a:xfrm>
            <a:off x="9465469" y="2005481"/>
            <a:ext cx="2672134" cy="2352208"/>
          </a:xfrm>
          <a:prstGeom prst="rect">
            <a:avLst/>
          </a:prstGeom>
        </p:spPr>
      </p:pic>
      <p:sp>
        <p:nvSpPr>
          <p:cNvPr id="13" name="圆: 空心 12">
            <a:extLst>
              <a:ext uri="{FF2B5EF4-FFF2-40B4-BE49-F238E27FC236}">
                <a16:creationId xmlns:a16="http://schemas.microsoft.com/office/drawing/2014/main" id="{6D16D0CC-85BE-01ED-5BA3-D4C702AC1508}"/>
              </a:ext>
            </a:extLst>
          </p:cNvPr>
          <p:cNvSpPr/>
          <p:nvPr/>
        </p:nvSpPr>
        <p:spPr>
          <a:xfrm>
            <a:off x="-2939652" y="-10458215"/>
            <a:ext cx="27432000" cy="27432000"/>
          </a:xfrm>
          <a:prstGeom prst="donut">
            <a:avLst>
              <a:gd name="adj" fmla="val 45872"/>
            </a:avLst>
          </a:prstGeom>
          <a:solidFill>
            <a:schemeClr val="tx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8BB3A969-2C95-1865-209D-B2FC5CBF1FCA}"/>
              </a:ext>
            </a:extLst>
          </p:cNvPr>
          <p:cNvSpPr txBox="1"/>
          <p:nvPr/>
        </p:nvSpPr>
        <p:spPr>
          <a:xfrm>
            <a:off x="4998244" y="4675242"/>
            <a:ext cx="8258175" cy="1754326"/>
          </a:xfrm>
          <a:prstGeom prst="rect">
            <a:avLst/>
          </a:prstGeom>
          <a:noFill/>
        </p:spPr>
        <p:txBody>
          <a:bodyPr wrap="square" rtlCol="0">
            <a:spAutoFit/>
          </a:bodyPr>
          <a:lstStyle/>
          <a:p>
            <a:pPr rtl="0">
              <a:spcBef>
                <a:spcPts val="0"/>
              </a:spcBef>
              <a:spcAft>
                <a:spcPts val="0"/>
              </a:spcAft>
            </a:pPr>
            <a:r>
              <a:rPr lang="en-US" altLang="zh-CN" sz="1800" b="1" i="0" u="none" strike="noStrike" dirty="0">
                <a:solidFill>
                  <a:srgbClr val="FFFFFF"/>
                </a:solidFill>
                <a:effectLst/>
                <a:latin typeface="Gill Sans MT" panose="020B0502020104020203" pitchFamily="34" charset="0"/>
              </a:rPr>
              <a:t>                                                                               Hieu Nguyen</a:t>
            </a:r>
          </a:p>
          <a:p>
            <a:pPr rtl="0">
              <a:spcBef>
                <a:spcPts val="0"/>
              </a:spcBef>
              <a:spcAft>
                <a:spcPts val="0"/>
              </a:spcAft>
            </a:pPr>
            <a:endParaRPr lang="en-US" altLang="zh-CN" b="1" dirty="0">
              <a:effectLst/>
              <a:latin typeface="Gill Sans MT" panose="020B0502020104020203" pitchFamily="34" charset="0"/>
            </a:endParaRPr>
          </a:p>
          <a:p>
            <a:pPr marL="285750" indent="-285750" rtl="0" fontAlgn="base">
              <a:spcBef>
                <a:spcPts val="0"/>
              </a:spcBef>
              <a:spcAft>
                <a:spcPts val="0"/>
              </a:spcAft>
              <a:buFont typeface="Wingdings" panose="05000000000000000000" pitchFamily="2" charset="2"/>
              <a:buChar char="p"/>
            </a:pPr>
            <a:r>
              <a:rPr lang="en-US" altLang="zh-CN" sz="1800" b="1" i="0" u="none" strike="noStrike" dirty="0">
                <a:solidFill>
                  <a:srgbClr val="FFFFFF"/>
                </a:solidFill>
                <a:effectLst/>
                <a:latin typeface="Gill Sans MT" panose="020B0502020104020203" pitchFamily="34" charset="0"/>
              </a:rPr>
              <a:t>MS in Operations and Technology Mgt @ UP</a:t>
            </a:r>
            <a:endParaRPr lang="en-US" altLang="zh-CN" b="1" dirty="0">
              <a:effectLst/>
              <a:latin typeface="Gill Sans MT" panose="020B0502020104020203" pitchFamily="34" charset="0"/>
            </a:endParaRPr>
          </a:p>
          <a:p>
            <a:pPr marL="285750" indent="-285750" rtl="0" fontAlgn="base">
              <a:spcBef>
                <a:spcPts val="0"/>
              </a:spcBef>
              <a:spcAft>
                <a:spcPts val="0"/>
              </a:spcAft>
              <a:buFont typeface="Wingdings" panose="05000000000000000000" pitchFamily="2" charset="2"/>
              <a:buChar char="p"/>
            </a:pPr>
            <a:r>
              <a:rPr lang="en-US" altLang="zh-CN" sz="1800" b="1" i="0" u="none" strike="noStrike" dirty="0">
                <a:solidFill>
                  <a:srgbClr val="FFFFFF"/>
                </a:solidFill>
                <a:effectLst/>
                <a:latin typeface="Gill Sans MT" panose="020B0502020104020203" pitchFamily="34" charset="0"/>
              </a:rPr>
              <a:t>BA in Supply Chain Management - Portland State University</a:t>
            </a:r>
          </a:p>
          <a:p>
            <a:pPr marL="285750" indent="-285750" fontAlgn="base">
              <a:buFont typeface="Wingdings" panose="05000000000000000000" pitchFamily="2" charset="2"/>
              <a:buChar char="p"/>
            </a:pPr>
            <a:r>
              <a:rPr lang="en-US" altLang="zh-CN" sz="1800" b="1" i="0" u="none" strike="noStrike" dirty="0">
                <a:solidFill>
                  <a:srgbClr val="FFFFFF"/>
                </a:solidFill>
                <a:effectLst/>
                <a:latin typeface="Gill Sans MT" panose="020B0502020104020203" pitchFamily="34" charset="0"/>
              </a:rPr>
              <a:t>Customs Brokerage Service Representative @ Expeditors</a:t>
            </a:r>
          </a:p>
          <a:p>
            <a:pPr rtl="0" fontAlgn="base">
              <a:spcBef>
                <a:spcPts val="0"/>
              </a:spcBef>
              <a:spcAft>
                <a:spcPts val="0"/>
              </a:spcAft>
            </a:pPr>
            <a:endParaRPr lang="en-US" altLang="zh-CN" sz="1800" b="1" i="0" u="none" strike="noStrike" dirty="0">
              <a:solidFill>
                <a:srgbClr val="FFFFFF"/>
              </a:solidFill>
              <a:effectLst/>
              <a:latin typeface="Gill Sans MT" panose="020B0502020104020203" pitchFamily="34" charset="0"/>
            </a:endParaRPr>
          </a:p>
        </p:txBody>
      </p:sp>
    </p:spTree>
    <p:extLst>
      <p:ext uri="{BB962C8B-B14F-4D97-AF65-F5344CB8AC3E}">
        <p14:creationId xmlns:p14="http://schemas.microsoft.com/office/powerpoint/2010/main" val="2184825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EA034-25D9-9664-3DE7-5CBE3A595E62}"/>
              </a:ext>
            </a:extLst>
          </p:cNvPr>
          <p:cNvSpPr>
            <a:spLocks noGrp="1"/>
          </p:cNvSpPr>
          <p:nvPr>
            <p:ph type="title"/>
          </p:nvPr>
        </p:nvSpPr>
        <p:spPr>
          <a:xfrm>
            <a:off x="141817" y="0"/>
            <a:ext cx="10515600" cy="1325563"/>
          </a:xfrm>
        </p:spPr>
        <p:txBody>
          <a:bodyPr>
            <a:normAutofit/>
          </a:bodyPr>
          <a:lstStyle/>
          <a:p>
            <a:r>
              <a:rPr lang="en-US" altLang="zh-CN" sz="3600" dirty="0">
                <a:latin typeface="Gill Sans MT" panose="020B0502020104020203" pitchFamily="34" charset="0"/>
              </a:rPr>
              <a:t>Case Background</a:t>
            </a:r>
            <a:endParaRPr lang="zh-CN" altLang="en-US" sz="3600" dirty="0">
              <a:latin typeface="Gill Sans MT" panose="020B0502020104020203" pitchFamily="34" charset="0"/>
            </a:endParaRPr>
          </a:p>
        </p:txBody>
      </p:sp>
      <p:pic>
        <p:nvPicPr>
          <p:cNvPr id="4098" name="Picture 2" descr="top view photo of houses">
            <a:extLst>
              <a:ext uri="{FF2B5EF4-FFF2-40B4-BE49-F238E27FC236}">
                <a16:creationId xmlns:a16="http://schemas.microsoft.com/office/drawing/2014/main" id="{27667609-D821-8BFB-BF5B-3BA3D5E28B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817" y="2152649"/>
            <a:ext cx="4182534" cy="4340225"/>
          </a:xfrm>
          <a:prstGeom prst="rect">
            <a:avLst/>
          </a:prstGeom>
          <a:pattFill prst="pct10">
            <a:fgClr>
              <a:schemeClr val="accent1"/>
            </a:fgClr>
            <a:bgClr>
              <a:schemeClr val="bg1"/>
            </a:bgClr>
          </a:pattFill>
          <a:effectLst>
            <a:softEdge rad="838200"/>
          </a:effectLst>
        </p:spPr>
      </p:pic>
      <p:sp>
        <p:nvSpPr>
          <p:cNvPr id="4" name="文本框 3">
            <a:extLst>
              <a:ext uri="{FF2B5EF4-FFF2-40B4-BE49-F238E27FC236}">
                <a16:creationId xmlns:a16="http://schemas.microsoft.com/office/drawing/2014/main" id="{10DB4CEA-029F-56F0-1AA1-F074E2314792}"/>
              </a:ext>
            </a:extLst>
          </p:cNvPr>
          <p:cNvSpPr txBox="1"/>
          <p:nvPr/>
        </p:nvSpPr>
        <p:spPr>
          <a:xfrm>
            <a:off x="4538662" y="1700289"/>
            <a:ext cx="8029575" cy="3457421"/>
          </a:xfrm>
          <a:prstGeom prst="rect">
            <a:avLst/>
          </a:prstGeom>
          <a:noFill/>
        </p:spPr>
        <p:txBody>
          <a:bodyPr wrap="square">
            <a:spAutoFit/>
          </a:bodyPr>
          <a:lstStyle/>
          <a:p>
            <a:pPr lvl="0" algn="l" rtl="0">
              <a:lnSpc>
                <a:spcPct val="115000"/>
              </a:lnSpc>
              <a:spcBef>
                <a:spcPts val="0"/>
              </a:spcBef>
              <a:spcAft>
                <a:spcPts val="0"/>
              </a:spcAft>
            </a:pPr>
            <a:r>
              <a:rPr lang="en-US" altLang="zh-CN" sz="3200" b="1" dirty="0">
                <a:solidFill>
                  <a:schemeClr val="dk1"/>
                </a:solidFill>
                <a:latin typeface="Gill Sans MT" panose="020B0502020104020203" pitchFamily="34" charset="0"/>
              </a:rPr>
              <a:t>What features affect the house prices?</a:t>
            </a:r>
          </a:p>
          <a:p>
            <a:pPr marL="0" lvl="0" indent="0" algn="l" rtl="0">
              <a:lnSpc>
                <a:spcPct val="115000"/>
              </a:lnSpc>
              <a:spcBef>
                <a:spcPts val="0"/>
              </a:spcBef>
              <a:spcAft>
                <a:spcPts val="0"/>
              </a:spcAft>
              <a:buNone/>
            </a:pPr>
            <a:endParaRPr lang="en-US" altLang="zh-CN" sz="4000" dirty="0">
              <a:solidFill>
                <a:schemeClr val="dk1"/>
              </a:solidFill>
              <a:latin typeface="Gill Sans MT" panose="020B0502020104020203" pitchFamily="34" charset="0"/>
            </a:endParaRPr>
          </a:p>
          <a:p>
            <a:pPr marL="422275" lvl="0" indent="-342900" algn="l" rtl="0">
              <a:lnSpc>
                <a:spcPct val="115000"/>
              </a:lnSpc>
              <a:spcBef>
                <a:spcPts val="0"/>
              </a:spcBef>
              <a:spcAft>
                <a:spcPts val="0"/>
              </a:spcAft>
              <a:buClr>
                <a:schemeClr val="dk1"/>
              </a:buClr>
              <a:buSzPts val="2350"/>
              <a:buFont typeface="Arial" panose="020B0604020202020204" pitchFamily="34" charset="0"/>
              <a:buChar char="•"/>
            </a:pPr>
            <a:r>
              <a:rPr lang="en-US" altLang="zh-CN" sz="2400" dirty="0">
                <a:solidFill>
                  <a:schemeClr val="dk1"/>
                </a:solidFill>
                <a:latin typeface="Gill Sans MT" panose="020B0502020104020203" pitchFamily="34" charset="0"/>
              </a:rPr>
              <a:t>The location? </a:t>
            </a:r>
          </a:p>
          <a:p>
            <a:pPr marL="457200" lvl="0" indent="0" algn="l" rtl="0">
              <a:lnSpc>
                <a:spcPct val="115000"/>
              </a:lnSpc>
              <a:spcBef>
                <a:spcPts val="0"/>
              </a:spcBef>
              <a:spcAft>
                <a:spcPts val="0"/>
              </a:spcAft>
              <a:buNone/>
            </a:pPr>
            <a:endParaRPr lang="en-US" altLang="zh-CN" sz="2400" dirty="0">
              <a:solidFill>
                <a:schemeClr val="dk1"/>
              </a:solidFill>
              <a:latin typeface="Gill Sans MT" panose="020B0502020104020203" pitchFamily="34" charset="0"/>
            </a:endParaRPr>
          </a:p>
          <a:p>
            <a:pPr marL="422275" lvl="0" indent="-342900" algn="l" rtl="0">
              <a:lnSpc>
                <a:spcPct val="115000"/>
              </a:lnSpc>
              <a:spcBef>
                <a:spcPts val="0"/>
              </a:spcBef>
              <a:spcAft>
                <a:spcPts val="0"/>
              </a:spcAft>
              <a:buClr>
                <a:schemeClr val="dk1"/>
              </a:buClr>
              <a:buSzPts val="2350"/>
              <a:buFont typeface="Arial" panose="020B0604020202020204" pitchFamily="34" charset="0"/>
              <a:buChar char="•"/>
            </a:pPr>
            <a:r>
              <a:rPr lang="en-US" altLang="zh-CN" sz="2400" dirty="0">
                <a:solidFill>
                  <a:schemeClr val="dk1"/>
                </a:solidFill>
                <a:latin typeface="Gill Sans MT" panose="020B0502020104020203" pitchFamily="34" charset="0"/>
              </a:rPr>
              <a:t>The total square feet? </a:t>
            </a:r>
          </a:p>
          <a:p>
            <a:pPr marL="79375" lvl="0" algn="l" rtl="0">
              <a:lnSpc>
                <a:spcPct val="115000"/>
              </a:lnSpc>
              <a:spcBef>
                <a:spcPts val="0"/>
              </a:spcBef>
              <a:spcAft>
                <a:spcPts val="0"/>
              </a:spcAft>
              <a:buClr>
                <a:schemeClr val="dk1"/>
              </a:buClr>
              <a:buSzPts val="2350"/>
            </a:pPr>
            <a:endParaRPr lang="en-US" altLang="zh-CN" sz="2400" dirty="0">
              <a:solidFill>
                <a:schemeClr val="dk1"/>
              </a:solidFill>
              <a:latin typeface="Gill Sans MT" panose="020B0502020104020203" pitchFamily="34" charset="0"/>
            </a:endParaRPr>
          </a:p>
          <a:p>
            <a:pPr marL="422275" lvl="0" indent="-342900" algn="l" rtl="0">
              <a:lnSpc>
                <a:spcPct val="115000"/>
              </a:lnSpc>
              <a:spcBef>
                <a:spcPts val="0"/>
              </a:spcBef>
              <a:spcAft>
                <a:spcPts val="0"/>
              </a:spcAft>
              <a:buClr>
                <a:schemeClr val="dk1"/>
              </a:buClr>
              <a:buSzPts val="2350"/>
              <a:buFont typeface="Arial" panose="020B0604020202020204" pitchFamily="34" charset="0"/>
              <a:buChar char="•"/>
            </a:pPr>
            <a:r>
              <a:rPr lang="en-US" altLang="zh-CN" sz="2400" dirty="0">
                <a:solidFill>
                  <a:schemeClr val="dk1"/>
                </a:solidFill>
                <a:latin typeface="Gill Sans MT" panose="020B0502020104020203" pitchFamily="34" charset="0"/>
              </a:rPr>
              <a:t>The school district?</a:t>
            </a:r>
            <a:endParaRPr lang="en-US" altLang="zh-CN" sz="4000" dirty="0">
              <a:solidFill>
                <a:srgbClr val="3C4043"/>
              </a:solidFill>
              <a:latin typeface="Gill Sans MT" panose="020B0502020104020203" pitchFamily="34" charset="0"/>
            </a:endParaRPr>
          </a:p>
        </p:txBody>
      </p:sp>
    </p:spTree>
    <p:extLst>
      <p:ext uri="{BB962C8B-B14F-4D97-AF65-F5344CB8AC3E}">
        <p14:creationId xmlns:p14="http://schemas.microsoft.com/office/powerpoint/2010/main" val="196375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36CE2B-3FB4-0D45-7CF9-7CBC9F434C87}"/>
              </a:ext>
            </a:extLst>
          </p:cNvPr>
          <p:cNvSpPr txBox="1"/>
          <p:nvPr/>
        </p:nvSpPr>
        <p:spPr>
          <a:xfrm>
            <a:off x="0" y="1242315"/>
            <a:ext cx="6653212" cy="1758495"/>
          </a:xfrm>
          <a:prstGeom prst="rect">
            <a:avLst/>
          </a:prstGeom>
          <a:noFill/>
        </p:spPr>
        <p:txBody>
          <a:bodyPr wrap="square">
            <a:spAutoFit/>
          </a:bodyPr>
          <a:lstStyle/>
          <a:p>
            <a:pPr marL="422275" indent="-342900">
              <a:lnSpc>
                <a:spcPct val="115000"/>
              </a:lnSpc>
              <a:buClr>
                <a:schemeClr val="dk1"/>
              </a:buClr>
              <a:buSzPts val="2350"/>
              <a:buFont typeface="Arial" panose="020B0604020202020204" pitchFamily="34" charset="0"/>
              <a:buChar char="•"/>
            </a:pPr>
            <a:r>
              <a:rPr lang="en-US" altLang="zh-CN" sz="2400" dirty="0">
                <a:solidFill>
                  <a:schemeClr val="dk1"/>
                </a:solidFill>
                <a:latin typeface="Gill Sans MT" panose="020B0502020104020203" pitchFamily="34" charset="0"/>
              </a:rPr>
              <a:t>A dataset of residential homes in Ames, Iowa</a:t>
            </a:r>
          </a:p>
          <a:p>
            <a:pPr marL="422275" indent="-342900">
              <a:lnSpc>
                <a:spcPct val="115000"/>
              </a:lnSpc>
              <a:buClr>
                <a:schemeClr val="dk1"/>
              </a:buClr>
              <a:buSzPts val="2350"/>
              <a:buFont typeface="Arial" panose="020B0604020202020204" pitchFamily="34" charset="0"/>
              <a:buChar char="•"/>
            </a:pPr>
            <a:r>
              <a:rPr lang="en-US" altLang="zh-CN" sz="2400" dirty="0">
                <a:solidFill>
                  <a:schemeClr val="dk1"/>
                </a:solidFill>
                <a:latin typeface="Gill Sans MT" panose="020B0502020104020203" pitchFamily="34" charset="0"/>
              </a:rPr>
              <a:t>Training data: 1460 houses </a:t>
            </a:r>
          </a:p>
          <a:p>
            <a:pPr marL="422275" indent="-342900">
              <a:lnSpc>
                <a:spcPct val="115000"/>
              </a:lnSpc>
              <a:buClr>
                <a:schemeClr val="dk1"/>
              </a:buClr>
              <a:buSzPts val="2350"/>
              <a:buFont typeface="Arial" panose="020B0604020202020204" pitchFamily="34" charset="0"/>
              <a:buChar char="•"/>
            </a:pPr>
            <a:r>
              <a:rPr lang="en-US" altLang="zh-CN" sz="2400" dirty="0">
                <a:solidFill>
                  <a:schemeClr val="dk1"/>
                </a:solidFill>
                <a:latin typeface="Gill Sans MT" panose="020B0502020104020203" pitchFamily="34" charset="0"/>
              </a:rPr>
              <a:t>Test data: 1459 houses</a:t>
            </a:r>
          </a:p>
          <a:p>
            <a:pPr marL="422275" indent="-342900">
              <a:lnSpc>
                <a:spcPct val="115000"/>
              </a:lnSpc>
              <a:buClr>
                <a:schemeClr val="dk1"/>
              </a:buClr>
              <a:buSzPts val="2350"/>
              <a:buFont typeface="Arial" panose="020B0604020202020204" pitchFamily="34" charset="0"/>
              <a:buChar char="•"/>
            </a:pPr>
            <a:r>
              <a:rPr lang="en-US" altLang="zh-CN" sz="2400" dirty="0">
                <a:solidFill>
                  <a:schemeClr val="dk1"/>
                </a:solidFill>
                <a:latin typeface="Gill Sans MT" panose="020B0502020104020203" pitchFamily="34" charset="0"/>
              </a:rPr>
              <a:t>79 Features</a:t>
            </a:r>
          </a:p>
        </p:txBody>
      </p:sp>
      <p:pic>
        <p:nvPicPr>
          <p:cNvPr id="3" name="Google Shape;268;g2389e400511_0_0">
            <a:extLst>
              <a:ext uri="{FF2B5EF4-FFF2-40B4-BE49-F238E27FC236}">
                <a16:creationId xmlns:a16="http://schemas.microsoft.com/office/drawing/2014/main" id="{7B89B571-7AEA-6556-8024-F9BB30E6ED07}"/>
              </a:ext>
            </a:extLst>
          </p:cNvPr>
          <p:cNvPicPr preferRelativeResize="0"/>
          <p:nvPr/>
        </p:nvPicPr>
        <p:blipFill>
          <a:blip r:embed="rId2">
            <a:alphaModFix/>
          </a:blip>
          <a:stretch>
            <a:fillRect/>
          </a:stretch>
        </p:blipFill>
        <p:spPr>
          <a:xfrm>
            <a:off x="3714750" y="2910778"/>
            <a:ext cx="7941075" cy="3876327"/>
          </a:xfrm>
          <a:prstGeom prst="rect">
            <a:avLst/>
          </a:prstGeom>
          <a:noFill/>
          <a:ln>
            <a:noFill/>
          </a:ln>
        </p:spPr>
      </p:pic>
      <p:sp>
        <p:nvSpPr>
          <p:cNvPr id="10" name="标题 1">
            <a:extLst>
              <a:ext uri="{FF2B5EF4-FFF2-40B4-BE49-F238E27FC236}">
                <a16:creationId xmlns:a16="http://schemas.microsoft.com/office/drawing/2014/main" id="{7A73EFBF-84F4-70C3-BE6C-991AD2D90D3D}"/>
              </a:ext>
            </a:extLst>
          </p:cNvPr>
          <p:cNvSpPr>
            <a:spLocks noGrp="1"/>
          </p:cNvSpPr>
          <p:nvPr>
            <p:ph type="title"/>
          </p:nvPr>
        </p:nvSpPr>
        <p:spPr>
          <a:xfrm>
            <a:off x="294217" y="152400"/>
            <a:ext cx="10515600" cy="1325563"/>
          </a:xfrm>
        </p:spPr>
        <p:txBody>
          <a:bodyPr>
            <a:normAutofit/>
          </a:bodyPr>
          <a:lstStyle/>
          <a:p>
            <a:r>
              <a:rPr lang="en-US" altLang="zh-CN" sz="3600" dirty="0">
                <a:latin typeface="Gill Sans MT" panose="020B0502020104020203" pitchFamily="34" charset="0"/>
              </a:rPr>
              <a:t>Case Background</a:t>
            </a:r>
            <a:endParaRPr lang="zh-CN" altLang="en-US" sz="3600" dirty="0">
              <a:latin typeface="Gill Sans MT" panose="020B0502020104020203" pitchFamily="34" charset="0"/>
            </a:endParaRPr>
          </a:p>
        </p:txBody>
      </p:sp>
    </p:spTree>
    <p:extLst>
      <p:ext uri="{BB962C8B-B14F-4D97-AF65-F5344CB8AC3E}">
        <p14:creationId xmlns:p14="http://schemas.microsoft.com/office/powerpoint/2010/main" val="68857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3;g2389e400511_0_7">
            <a:extLst>
              <a:ext uri="{FF2B5EF4-FFF2-40B4-BE49-F238E27FC236}">
                <a16:creationId xmlns:a16="http://schemas.microsoft.com/office/drawing/2014/main" id="{377B7CD4-FF5E-6DA9-AD33-6003988E0A5F}"/>
              </a:ext>
            </a:extLst>
          </p:cNvPr>
          <p:cNvSpPr txBox="1">
            <a:spLocks/>
          </p:cNvSpPr>
          <p:nvPr/>
        </p:nvSpPr>
        <p:spPr>
          <a:xfrm>
            <a:off x="838200" y="1581275"/>
            <a:ext cx="10515600" cy="4845900"/>
          </a:xfrm>
          <a:prstGeom prst="rect">
            <a:avLst/>
          </a:prstGeom>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spcBef>
                <a:spcPts val="0"/>
              </a:spcBef>
              <a:buFont typeface="Arial" panose="020B0604020202020204" pitchFamily="34" charset="0"/>
              <a:buNone/>
            </a:pPr>
            <a:r>
              <a:rPr lang="en-US" sz="1350" dirty="0">
                <a:latin typeface="Gill Sans MT" panose="020B0502020104020203" pitchFamily="34" charset="0"/>
              </a:rPr>
              <a:t> </a:t>
            </a:r>
            <a:r>
              <a:rPr lang="en-US" b="1" dirty="0">
                <a:latin typeface="Gill Sans MT" panose="020B0502020104020203" pitchFamily="34" charset="0"/>
              </a:rPr>
              <a:t>36 Numerical </a:t>
            </a:r>
            <a:r>
              <a:rPr lang="en-US" b="1" dirty="0" err="1">
                <a:latin typeface="Gill Sans MT" panose="020B0502020104020203" pitchFamily="34" charset="0"/>
              </a:rPr>
              <a:t>Columons</a:t>
            </a:r>
            <a:r>
              <a:rPr lang="en-US" b="1" dirty="0">
                <a:latin typeface="Gill Sans MT" panose="020B0502020104020203" pitchFamily="34" charset="0"/>
              </a:rPr>
              <a:t>: </a:t>
            </a:r>
            <a:r>
              <a:rPr lang="en-US" sz="1350" dirty="0"/>
              <a:t>1stFlrSF, 2ndFlrSF, 3SsnPorch, </a:t>
            </a:r>
            <a:r>
              <a:rPr lang="en-US" sz="1350" dirty="0" err="1"/>
              <a:t>BedroomAbvGr</a:t>
            </a:r>
            <a:r>
              <a:rPr lang="en-US" sz="1350" dirty="0"/>
              <a:t>, BsmtFinSF1, BsmtFinSF2, </a:t>
            </a:r>
            <a:r>
              <a:rPr lang="en-US" sz="1350" dirty="0" err="1"/>
              <a:t>BsmtFullBath</a:t>
            </a:r>
            <a:r>
              <a:rPr lang="en-US" sz="1350" dirty="0"/>
              <a:t>, </a:t>
            </a:r>
            <a:r>
              <a:rPr lang="en-US" sz="1350" dirty="0" err="1"/>
              <a:t>BsmtHalfBath</a:t>
            </a:r>
            <a:r>
              <a:rPr lang="en-US" sz="1350" dirty="0"/>
              <a:t>, </a:t>
            </a:r>
            <a:r>
              <a:rPr lang="en-US" sz="1350" dirty="0" err="1"/>
              <a:t>BsmtUnfSF</a:t>
            </a:r>
            <a:r>
              <a:rPr lang="en-US" sz="1350" dirty="0"/>
              <a:t>, </a:t>
            </a:r>
            <a:r>
              <a:rPr lang="en-US" sz="1350" dirty="0" err="1"/>
              <a:t>EnclosedPorch</a:t>
            </a:r>
            <a:r>
              <a:rPr lang="en-US" sz="1350" dirty="0"/>
              <a:t>, Fireplaces, </a:t>
            </a:r>
            <a:r>
              <a:rPr lang="en-US" sz="1350" dirty="0" err="1"/>
              <a:t>FullBath</a:t>
            </a:r>
            <a:r>
              <a:rPr lang="en-US" sz="1350" dirty="0"/>
              <a:t>, </a:t>
            </a:r>
            <a:r>
              <a:rPr lang="en-US" sz="1350" dirty="0" err="1"/>
              <a:t>GarageArea</a:t>
            </a:r>
            <a:r>
              <a:rPr lang="en-US" sz="1350" dirty="0"/>
              <a:t>, </a:t>
            </a:r>
            <a:r>
              <a:rPr lang="en-US" sz="1350" dirty="0" err="1"/>
              <a:t>GarageCars</a:t>
            </a:r>
            <a:r>
              <a:rPr lang="en-US" sz="1350" dirty="0"/>
              <a:t>, </a:t>
            </a:r>
            <a:r>
              <a:rPr lang="en-US" sz="1350" dirty="0" err="1"/>
              <a:t>GarageYrBlt</a:t>
            </a:r>
            <a:r>
              <a:rPr lang="en-US" sz="1350" dirty="0"/>
              <a:t>, </a:t>
            </a:r>
            <a:r>
              <a:rPr lang="en-US" sz="1350" dirty="0" err="1"/>
              <a:t>GrLivArea</a:t>
            </a:r>
            <a:r>
              <a:rPr lang="en-US" sz="1350" dirty="0"/>
              <a:t>, </a:t>
            </a:r>
            <a:r>
              <a:rPr lang="en-US" sz="1350" dirty="0" err="1"/>
              <a:t>HalfBath</a:t>
            </a:r>
            <a:r>
              <a:rPr lang="en-US" sz="1350" dirty="0"/>
              <a:t>, </a:t>
            </a:r>
            <a:r>
              <a:rPr lang="en-US" sz="1350" dirty="0" err="1"/>
              <a:t>KitchenAbvGr</a:t>
            </a:r>
            <a:r>
              <a:rPr lang="en-US" sz="1350" dirty="0"/>
              <a:t>, </a:t>
            </a:r>
            <a:r>
              <a:rPr lang="en-US" sz="1350" dirty="0" err="1"/>
              <a:t>LotArea</a:t>
            </a:r>
            <a:r>
              <a:rPr lang="en-US" sz="1350" dirty="0"/>
              <a:t>, </a:t>
            </a:r>
            <a:r>
              <a:rPr lang="en-US" sz="1350" dirty="0" err="1"/>
              <a:t>LotFrontage</a:t>
            </a:r>
            <a:r>
              <a:rPr lang="en-US" sz="1350" dirty="0"/>
              <a:t>, </a:t>
            </a:r>
            <a:r>
              <a:rPr lang="en-US" sz="1350" dirty="0" err="1"/>
              <a:t>LowQualFinSF</a:t>
            </a:r>
            <a:r>
              <a:rPr lang="en-US" sz="1350" dirty="0"/>
              <a:t>, </a:t>
            </a:r>
            <a:r>
              <a:rPr lang="en-US" sz="1350" dirty="0" err="1"/>
              <a:t>MSSubClass</a:t>
            </a:r>
            <a:r>
              <a:rPr lang="en-US" sz="1350" dirty="0"/>
              <a:t>, </a:t>
            </a:r>
            <a:r>
              <a:rPr lang="en-US" sz="1350" dirty="0" err="1"/>
              <a:t>MasVnrArea</a:t>
            </a:r>
            <a:r>
              <a:rPr lang="en-US" sz="1350" dirty="0"/>
              <a:t>, </a:t>
            </a:r>
            <a:r>
              <a:rPr lang="en-US" sz="1350" dirty="0" err="1"/>
              <a:t>MiscVal</a:t>
            </a:r>
            <a:r>
              <a:rPr lang="en-US" sz="1350" dirty="0"/>
              <a:t>, </a:t>
            </a:r>
            <a:r>
              <a:rPr lang="en-US" sz="1350" dirty="0" err="1"/>
              <a:t>MoSold</a:t>
            </a:r>
            <a:r>
              <a:rPr lang="en-US" sz="1350" dirty="0"/>
              <a:t>, </a:t>
            </a:r>
            <a:r>
              <a:rPr lang="en-US" sz="1350" dirty="0" err="1"/>
              <a:t>OpenPorchSF</a:t>
            </a:r>
            <a:r>
              <a:rPr lang="en-US" sz="1350" dirty="0"/>
              <a:t>, </a:t>
            </a:r>
            <a:r>
              <a:rPr lang="en-US" sz="1350" dirty="0" err="1"/>
              <a:t>OverallCond</a:t>
            </a:r>
            <a:r>
              <a:rPr lang="en-US" sz="1350" dirty="0"/>
              <a:t>, </a:t>
            </a:r>
            <a:r>
              <a:rPr lang="en-US" sz="1350" dirty="0" err="1"/>
              <a:t>OverallQual</a:t>
            </a:r>
            <a:r>
              <a:rPr lang="en-US" sz="1350" dirty="0"/>
              <a:t>, </a:t>
            </a:r>
            <a:r>
              <a:rPr lang="en-US" sz="1350" dirty="0" err="1"/>
              <a:t>PoolArea</a:t>
            </a:r>
            <a:r>
              <a:rPr lang="en-US" sz="1350" dirty="0"/>
              <a:t>, </a:t>
            </a:r>
            <a:r>
              <a:rPr lang="en-US" sz="1350" dirty="0" err="1"/>
              <a:t>ScreenPorch</a:t>
            </a:r>
            <a:r>
              <a:rPr lang="en-US" sz="1350" dirty="0"/>
              <a:t>, </a:t>
            </a:r>
            <a:r>
              <a:rPr lang="en-US" sz="1350" dirty="0" err="1"/>
              <a:t>TotRmsAbvGrd</a:t>
            </a:r>
            <a:r>
              <a:rPr lang="en-US" sz="1350" dirty="0"/>
              <a:t>, </a:t>
            </a:r>
            <a:r>
              <a:rPr lang="en-US" sz="1350" dirty="0" err="1"/>
              <a:t>TotalBsmtSF</a:t>
            </a:r>
            <a:r>
              <a:rPr lang="en-US" sz="1350" dirty="0"/>
              <a:t>, </a:t>
            </a:r>
            <a:r>
              <a:rPr lang="en-US" sz="1350" dirty="0" err="1"/>
              <a:t>WoodDeckSF</a:t>
            </a:r>
            <a:r>
              <a:rPr lang="en-US" sz="1350" dirty="0"/>
              <a:t>, </a:t>
            </a:r>
            <a:r>
              <a:rPr lang="en-US" sz="1350" dirty="0" err="1"/>
              <a:t>YearBuilt</a:t>
            </a:r>
            <a:r>
              <a:rPr lang="en-US" sz="1350" dirty="0"/>
              <a:t>, </a:t>
            </a:r>
            <a:r>
              <a:rPr lang="en-US" sz="1350" dirty="0" err="1"/>
              <a:t>YearRemodAdd</a:t>
            </a:r>
            <a:r>
              <a:rPr lang="en-US" sz="1350" dirty="0"/>
              <a:t>, </a:t>
            </a:r>
            <a:r>
              <a:rPr lang="en-US" sz="1350" dirty="0" err="1"/>
              <a:t>YrSold</a:t>
            </a:r>
            <a:endParaRPr lang="en-US" sz="1350" dirty="0"/>
          </a:p>
          <a:p>
            <a:pPr marL="0" indent="0">
              <a:lnSpc>
                <a:spcPct val="170000"/>
              </a:lnSpc>
              <a:spcBef>
                <a:spcPts val="1200"/>
              </a:spcBef>
              <a:buClr>
                <a:schemeClr val="dk1"/>
              </a:buClr>
              <a:buSzPts val="1100"/>
              <a:buFont typeface="Arial"/>
              <a:buNone/>
            </a:pPr>
            <a:endParaRPr lang="en-US" sz="1350" dirty="0"/>
          </a:p>
          <a:p>
            <a:pPr marL="0" indent="0">
              <a:lnSpc>
                <a:spcPct val="170000"/>
              </a:lnSpc>
              <a:spcBef>
                <a:spcPts val="1200"/>
              </a:spcBef>
              <a:spcAft>
                <a:spcPts val="1200"/>
              </a:spcAft>
              <a:buFont typeface="Arial" panose="020B0604020202020204" pitchFamily="34" charset="0"/>
              <a:buNone/>
            </a:pPr>
            <a:r>
              <a:rPr lang="en-US" b="1" dirty="0">
                <a:latin typeface="Gill Sans MT" panose="020B0502020104020203" pitchFamily="34" charset="0"/>
              </a:rPr>
              <a:t>43 Categorical </a:t>
            </a:r>
            <a:r>
              <a:rPr lang="en-US" b="1" dirty="0" err="1">
                <a:latin typeface="Gill Sans MT" panose="020B0502020104020203" pitchFamily="34" charset="0"/>
              </a:rPr>
              <a:t>Columons</a:t>
            </a:r>
            <a:r>
              <a:rPr lang="en-US" sz="1350" b="1" dirty="0"/>
              <a:t>:</a:t>
            </a:r>
            <a:r>
              <a:rPr lang="en-US" sz="1350" dirty="0"/>
              <a:t> Alley, </a:t>
            </a:r>
            <a:r>
              <a:rPr lang="en-US" sz="1350" dirty="0" err="1"/>
              <a:t>BldgType</a:t>
            </a:r>
            <a:r>
              <a:rPr lang="en-US" sz="1350" dirty="0"/>
              <a:t>, </a:t>
            </a:r>
            <a:r>
              <a:rPr lang="en-US" sz="1350" dirty="0" err="1"/>
              <a:t>BsmtCond</a:t>
            </a:r>
            <a:r>
              <a:rPr lang="en-US" sz="1350" dirty="0"/>
              <a:t>, </a:t>
            </a:r>
            <a:r>
              <a:rPr lang="en-US" sz="1350" dirty="0" err="1"/>
              <a:t>BsmtExposure</a:t>
            </a:r>
            <a:r>
              <a:rPr lang="en-US" sz="1350" dirty="0"/>
              <a:t>, BsmtFinType1, BsmtFinType2, </a:t>
            </a:r>
            <a:r>
              <a:rPr lang="en-US" sz="1350" dirty="0" err="1"/>
              <a:t>BsmtQual</a:t>
            </a:r>
            <a:r>
              <a:rPr lang="en-US" sz="1350" dirty="0"/>
              <a:t>, </a:t>
            </a:r>
            <a:r>
              <a:rPr lang="en-US" sz="1350" dirty="0" err="1"/>
              <a:t>CentralAir</a:t>
            </a:r>
            <a:r>
              <a:rPr lang="en-US" sz="1350" dirty="0"/>
              <a:t>, Condition1, Condition2, Electrical, </a:t>
            </a:r>
            <a:r>
              <a:rPr lang="en-US" sz="1350" dirty="0" err="1"/>
              <a:t>ExterCond</a:t>
            </a:r>
            <a:r>
              <a:rPr lang="en-US" sz="1350" dirty="0"/>
              <a:t>, </a:t>
            </a:r>
            <a:r>
              <a:rPr lang="en-US" sz="1350" dirty="0" err="1"/>
              <a:t>ExterQual</a:t>
            </a:r>
            <a:r>
              <a:rPr lang="en-US" sz="1350" dirty="0"/>
              <a:t>, Exterior1st, Exterior2nd, Fence, </a:t>
            </a:r>
            <a:r>
              <a:rPr lang="en-US" sz="1350" dirty="0" err="1"/>
              <a:t>FireplaceQu</a:t>
            </a:r>
            <a:r>
              <a:rPr lang="en-US" sz="1350" dirty="0"/>
              <a:t>, Foundation, Functional, </a:t>
            </a:r>
            <a:r>
              <a:rPr lang="en-US" sz="1350" dirty="0" err="1"/>
              <a:t>GarageCond</a:t>
            </a:r>
            <a:r>
              <a:rPr lang="en-US" sz="1350" dirty="0"/>
              <a:t>, </a:t>
            </a:r>
            <a:r>
              <a:rPr lang="en-US" sz="1350" dirty="0" err="1"/>
              <a:t>GarageFinish</a:t>
            </a:r>
            <a:r>
              <a:rPr lang="en-US" sz="1350" dirty="0"/>
              <a:t>, </a:t>
            </a:r>
            <a:r>
              <a:rPr lang="en-US" sz="1350" dirty="0" err="1"/>
              <a:t>GarageQual</a:t>
            </a:r>
            <a:r>
              <a:rPr lang="en-US" sz="1350" dirty="0"/>
              <a:t>, </a:t>
            </a:r>
            <a:r>
              <a:rPr lang="en-US" sz="1350" dirty="0" err="1"/>
              <a:t>GarageType</a:t>
            </a:r>
            <a:r>
              <a:rPr lang="en-US" sz="1350" dirty="0"/>
              <a:t>, Heating, </a:t>
            </a:r>
            <a:r>
              <a:rPr lang="en-US" sz="1350" dirty="0" err="1"/>
              <a:t>HeatingQC</a:t>
            </a:r>
            <a:r>
              <a:rPr lang="en-US" sz="1350" dirty="0"/>
              <a:t>, </a:t>
            </a:r>
            <a:r>
              <a:rPr lang="en-US" sz="1350" dirty="0" err="1"/>
              <a:t>HouseStyle</a:t>
            </a:r>
            <a:r>
              <a:rPr lang="en-US" sz="1350" dirty="0"/>
              <a:t>, </a:t>
            </a:r>
            <a:r>
              <a:rPr lang="en-US" sz="1350" dirty="0" err="1"/>
              <a:t>KitchenQual</a:t>
            </a:r>
            <a:r>
              <a:rPr lang="en-US" sz="1350" dirty="0"/>
              <a:t>, </a:t>
            </a:r>
            <a:r>
              <a:rPr lang="en-US" sz="1350" dirty="0" err="1"/>
              <a:t>LandContour</a:t>
            </a:r>
            <a:r>
              <a:rPr lang="en-US" sz="1350" dirty="0"/>
              <a:t>, </a:t>
            </a:r>
            <a:r>
              <a:rPr lang="en-US" sz="1350" dirty="0" err="1"/>
              <a:t>LandSlope</a:t>
            </a:r>
            <a:r>
              <a:rPr lang="en-US" sz="1350" dirty="0"/>
              <a:t>, </a:t>
            </a:r>
            <a:r>
              <a:rPr lang="en-US" sz="1350" dirty="0" err="1"/>
              <a:t>LotConfig</a:t>
            </a:r>
            <a:r>
              <a:rPr lang="en-US" sz="1350" dirty="0"/>
              <a:t>, </a:t>
            </a:r>
            <a:r>
              <a:rPr lang="en-US" sz="1350" dirty="0" err="1"/>
              <a:t>LotShape</a:t>
            </a:r>
            <a:r>
              <a:rPr lang="en-US" sz="1350" dirty="0"/>
              <a:t>, </a:t>
            </a:r>
            <a:r>
              <a:rPr lang="en-US" sz="1350" dirty="0" err="1"/>
              <a:t>MSZoning</a:t>
            </a:r>
            <a:r>
              <a:rPr lang="en-US" sz="1350" dirty="0"/>
              <a:t>, </a:t>
            </a:r>
            <a:r>
              <a:rPr lang="en-US" sz="1350" dirty="0" err="1"/>
              <a:t>MasVnrType</a:t>
            </a:r>
            <a:r>
              <a:rPr lang="en-US" sz="1350" dirty="0"/>
              <a:t>, </a:t>
            </a:r>
            <a:r>
              <a:rPr lang="en-US" sz="1350" dirty="0" err="1"/>
              <a:t>MiscFeature</a:t>
            </a:r>
            <a:r>
              <a:rPr lang="en-US" sz="1350" dirty="0"/>
              <a:t>, Neighborhood, </a:t>
            </a:r>
            <a:r>
              <a:rPr lang="en-US" sz="1350" dirty="0" err="1"/>
              <a:t>PavedDrive</a:t>
            </a:r>
            <a:r>
              <a:rPr lang="en-US" sz="1350" dirty="0"/>
              <a:t>, </a:t>
            </a:r>
            <a:r>
              <a:rPr lang="en-US" sz="1350" dirty="0" err="1"/>
              <a:t>PoolQC</a:t>
            </a:r>
            <a:r>
              <a:rPr lang="en-US" sz="1350" dirty="0"/>
              <a:t>, </a:t>
            </a:r>
            <a:r>
              <a:rPr lang="en-US" sz="1350" dirty="0" err="1"/>
              <a:t>RoofMatl</a:t>
            </a:r>
            <a:r>
              <a:rPr lang="en-US" sz="1350" dirty="0"/>
              <a:t>, </a:t>
            </a:r>
            <a:r>
              <a:rPr lang="en-US" sz="1350" dirty="0" err="1"/>
              <a:t>RoofStyle</a:t>
            </a:r>
            <a:r>
              <a:rPr lang="en-US" sz="1350" dirty="0"/>
              <a:t>, </a:t>
            </a:r>
            <a:r>
              <a:rPr lang="en-US" sz="1350" dirty="0" err="1"/>
              <a:t>SaleCondition</a:t>
            </a:r>
            <a:r>
              <a:rPr lang="en-US" sz="1350" dirty="0"/>
              <a:t>, </a:t>
            </a:r>
            <a:r>
              <a:rPr lang="en-US" sz="1350" dirty="0" err="1"/>
              <a:t>SaleType</a:t>
            </a:r>
            <a:r>
              <a:rPr lang="en-US" sz="1350" dirty="0"/>
              <a:t>, Street, Utilities,</a:t>
            </a:r>
            <a:endParaRPr lang="en-US" dirty="0"/>
          </a:p>
        </p:txBody>
      </p:sp>
      <p:sp>
        <p:nvSpPr>
          <p:cNvPr id="4" name="标题 1">
            <a:extLst>
              <a:ext uri="{FF2B5EF4-FFF2-40B4-BE49-F238E27FC236}">
                <a16:creationId xmlns:a16="http://schemas.microsoft.com/office/drawing/2014/main" id="{0E8E99F0-ACC9-25E8-24D5-DB46CC29C734}"/>
              </a:ext>
            </a:extLst>
          </p:cNvPr>
          <p:cNvSpPr>
            <a:spLocks noGrp="1"/>
          </p:cNvSpPr>
          <p:nvPr>
            <p:ph type="title"/>
          </p:nvPr>
        </p:nvSpPr>
        <p:spPr>
          <a:xfrm>
            <a:off x="141817" y="0"/>
            <a:ext cx="10515600" cy="1325563"/>
          </a:xfrm>
        </p:spPr>
        <p:txBody>
          <a:bodyPr>
            <a:normAutofit/>
          </a:bodyPr>
          <a:lstStyle/>
          <a:p>
            <a:r>
              <a:rPr lang="en-US" altLang="zh-CN" sz="3600" dirty="0">
                <a:latin typeface="Gill Sans MT" panose="020B0502020104020203" pitchFamily="34" charset="0"/>
              </a:rPr>
              <a:t>Case Background</a:t>
            </a:r>
            <a:endParaRPr lang="zh-CN" altLang="en-US" sz="3600" dirty="0">
              <a:latin typeface="Gill Sans MT" panose="020B0502020104020203" pitchFamily="34" charset="0"/>
            </a:endParaRPr>
          </a:p>
        </p:txBody>
      </p:sp>
    </p:spTree>
    <p:extLst>
      <p:ext uri="{BB962C8B-B14F-4D97-AF65-F5344CB8AC3E}">
        <p14:creationId xmlns:p14="http://schemas.microsoft.com/office/powerpoint/2010/main" val="371026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g21d43ad4b80_4_1">
            <a:extLst>
              <a:ext uri="{FF2B5EF4-FFF2-40B4-BE49-F238E27FC236}">
                <a16:creationId xmlns:a16="http://schemas.microsoft.com/office/drawing/2014/main" id="{059985C4-954A-6913-1E66-0C4D759BC161}"/>
              </a:ext>
            </a:extLst>
          </p:cNvPr>
          <p:cNvSpPr txBox="1">
            <a:spLocks/>
          </p:cNvSpPr>
          <p:nvPr/>
        </p:nvSpPr>
        <p:spPr>
          <a:xfrm>
            <a:off x="365411" y="1362075"/>
            <a:ext cx="10515600" cy="2100400"/>
          </a:xfrm>
          <a:prstGeom prst="rect">
            <a:avLst/>
          </a:prstGeom>
        </p:spPr>
        <p:txBody>
          <a:bodyPr spcFirstLastPara="1" vert="horz" wrap="square" lIns="91425" tIns="45700" rIns="91425" bIns="45700" rtlCol="0" anchor="ctr"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0175">
              <a:spcBef>
                <a:spcPts val="1000"/>
              </a:spcBef>
              <a:buSzPts val="1550"/>
            </a:pPr>
            <a:r>
              <a:rPr lang="en-US" sz="3100" b="1" dirty="0">
                <a:latin typeface="Gill Sans MT" panose="020B0502020104020203" pitchFamily="34" charset="0"/>
                <a:ea typeface="+mn-ea"/>
                <a:cs typeface="+mn-cs"/>
              </a:rPr>
              <a:t>Applications of Sale Price Prediction Models</a:t>
            </a:r>
            <a:br>
              <a:rPr lang="en-US" sz="3100" b="1" dirty="0">
                <a:latin typeface="Gill Sans MT" panose="020B0502020104020203" pitchFamily="34" charset="0"/>
                <a:ea typeface="+mn-ea"/>
                <a:cs typeface="+mn-cs"/>
              </a:rPr>
            </a:br>
            <a:br>
              <a:rPr lang="en-US" sz="3100" b="1" dirty="0">
                <a:latin typeface="Gill Sans MT" panose="020B0502020104020203" pitchFamily="34" charset="0"/>
                <a:ea typeface="+mn-ea"/>
                <a:cs typeface="+mn-cs"/>
              </a:rPr>
            </a:br>
            <a:br>
              <a:rPr lang="en-US" altLang="zh-CN" sz="2400" dirty="0"/>
            </a:br>
            <a:br>
              <a:rPr lang="en-US" sz="2400" b="1" dirty="0"/>
            </a:br>
            <a:br>
              <a:rPr lang="en-US" sz="2400" b="1" dirty="0"/>
            </a:br>
            <a:endParaRPr lang="en-US" sz="2400" b="1" dirty="0"/>
          </a:p>
        </p:txBody>
      </p:sp>
      <p:sp>
        <p:nvSpPr>
          <p:cNvPr id="3" name="文本框 2">
            <a:extLst>
              <a:ext uri="{FF2B5EF4-FFF2-40B4-BE49-F238E27FC236}">
                <a16:creationId xmlns:a16="http://schemas.microsoft.com/office/drawing/2014/main" id="{1C2ED4BF-4063-CE3D-8DF6-8C5EEEBF5BD6}"/>
              </a:ext>
            </a:extLst>
          </p:cNvPr>
          <p:cNvSpPr txBox="1"/>
          <p:nvPr/>
        </p:nvSpPr>
        <p:spPr>
          <a:xfrm>
            <a:off x="441611" y="2573146"/>
            <a:ext cx="51816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Gill Sans MT" panose="020B0502020104020203" pitchFamily="34" charset="0"/>
                <a:ea typeface="+mn-ea"/>
                <a:cs typeface="+mn-cs"/>
              </a:rPr>
              <a:t>Estimate home values </a:t>
            </a:r>
          </a:p>
          <a:p>
            <a:pPr marL="285750" indent="-285750">
              <a:buFont typeface="Arial" panose="020B0604020202020204" pitchFamily="34" charset="0"/>
              <a:buChar char="•"/>
            </a:pPr>
            <a:endParaRPr lang="en-US" altLang="zh-CN" sz="2400" dirty="0">
              <a:latin typeface="Gill Sans MT" panose="020B0502020104020203" pitchFamily="34" charset="0"/>
              <a:ea typeface="+mn-ea"/>
              <a:cs typeface="+mn-cs"/>
            </a:endParaRPr>
          </a:p>
          <a:p>
            <a:pPr marL="285750" indent="-285750">
              <a:buFont typeface="Arial" panose="020B0604020202020204" pitchFamily="34" charset="0"/>
              <a:buChar char="•"/>
            </a:pPr>
            <a:r>
              <a:rPr lang="en-US" altLang="zh-CN" sz="2400" dirty="0">
                <a:latin typeface="Gill Sans MT" panose="020B0502020104020203" pitchFamily="34" charset="0"/>
                <a:ea typeface="+mn-ea"/>
                <a:cs typeface="+mn-cs"/>
              </a:rPr>
              <a:t>Provide property information</a:t>
            </a:r>
            <a:endParaRPr lang="zh-CN" altLang="en-US" sz="2400" dirty="0"/>
          </a:p>
        </p:txBody>
      </p:sp>
      <p:pic>
        <p:nvPicPr>
          <p:cNvPr id="4" name="Google Shape;281;g21d43ad4b80_4_1">
            <a:extLst>
              <a:ext uri="{FF2B5EF4-FFF2-40B4-BE49-F238E27FC236}">
                <a16:creationId xmlns:a16="http://schemas.microsoft.com/office/drawing/2014/main" id="{9670CC0E-3FF7-92AB-E186-FED0FBC2E575}"/>
              </a:ext>
            </a:extLst>
          </p:cNvPr>
          <p:cNvPicPr preferRelativeResize="0"/>
          <p:nvPr/>
        </p:nvPicPr>
        <p:blipFill>
          <a:blip r:embed="rId2">
            <a:alphaModFix/>
          </a:blip>
          <a:stretch>
            <a:fillRect/>
          </a:stretch>
        </p:blipFill>
        <p:spPr>
          <a:xfrm>
            <a:off x="365411" y="4130525"/>
            <a:ext cx="4489800" cy="2022625"/>
          </a:xfrm>
          <a:prstGeom prst="rect">
            <a:avLst/>
          </a:prstGeom>
          <a:noFill/>
          <a:ln>
            <a:noFill/>
          </a:ln>
        </p:spPr>
      </p:pic>
      <p:pic>
        <p:nvPicPr>
          <p:cNvPr id="5" name="Google Shape;282;g21d43ad4b80_4_1">
            <a:extLst>
              <a:ext uri="{FF2B5EF4-FFF2-40B4-BE49-F238E27FC236}">
                <a16:creationId xmlns:a16="http://schemas.microsoft.com/office/drawing/2014/main" id="{C52FBD26-D18E-7DA4-0C88-A606BCED2E9E}"/>
              </a:ext>
            </a:extLst>
          </p:cNvPr>
          <p:cNvPicPr preferRelativeResize="0"/>
          <p:nvPr/>
        </p:nvPicPr>
        <p:blipFill>
          <a:blip r:embed="rId3">
            <a:alphaModFix/>
          </a:blip>
          <a:stretch>
            <a:fillRect/>
          </a:stretch>
        </p:blipFill>
        <p:spPr>
          <a:xfrm>
            <a:off x="4617086" y="3819525"/>
            <a:ext cx="2857500" cy="2857500"/>
          </a:xfrm>
          <a:prstGeom prst="rect">
            <a:avLst/>
          </a:prstGeom>
          <a:noFill/>
          <a:ln>
            <a:noFill/>
          </a:ln>
        </p:spPr>
      </p:pic>
      <p:pic>
        <p:nvPicPr>
          <p:cNvPr id="6" name="图片 5">
            <a:extLst>
              <a:ext uri="{FF2B5EF4-FFF2-40B4-BE49-F238E27FC236}">
                <a16:creationId xmlns:a16="http://schemas.microsoft.com/office/drawing/2014/main" id="{91957C90-620C-CE59-704B-D1BB97D75E8B}"/>
              </a:ext>
            </a:extLst>
          </p:cNvPr>
          <p:cNvPicPr>
            <a:picLocks noChangeAspect="1"/>
          </p:cNvPicPr>
          <p:nvPr/>
        </p:nvPicPr>
        <p:blipFill>
          <a:blip r:embed="rId4"/>
          <a:stretch>
            <a:fillRect/>
          </a:stretch>
        </p:blipFill>
        <p:spPr>
          <a:xfrm>
            <a:off x="7941623" y="5000625"/>
            <a:ext cx="2857500" cy="495300"/>
          </a:xfrm>
          <a:prstGeom prst="rect">
            <a:avLst/>
          </a:prstGeom>
        </p:spPr>
      </p:pic>
      <p:sp>
        <p:nvSpPr>
          <p:cNvPr id="8" name="标题 1">
            <a:extLst>
              <a:ext uri="{FF2B5EF4-FFF2-40B4-BE49-F238E27FC236}">
                <a16:creationId xmlns:a16="http://schemas.microsoft.com/office/drawing/2014/main" id="{7FAA22D7-F953-0B1F-1032-0FB934093152}"/>
              </a:ext>
            </a:extLst>
          </p:cNvPr>
          <p:cNvSpPr>
            <a:spLocks noGrp="1"/>
          </p:cNvSpPr>
          <p:nvPr>
            <p:ph type="title"/>
          </p:nvPr>
        </p:nvSpPr>
        <p:spPr>
          <a:xfrm>
            <a:off x="141817" y="0"/>
            <a:ext cx="10515600" cy="1325563"/>
          </a:xfrm>
        </p:spPr>
        <p:txBody>
          <a:bodyPr>
            <a:normAutofit/>
          </a:bodyPr>
          <a:lstStyle/>
          <a:p>
            <a:r>
              <a:rPr lang="en-US" altLang="zh-CN" sz="3600" dirty="0">
                <a:latin typeface="Gill Sans MT" panose="020B0502020104020203" pitchFamily="34" charset="0"/>
              </a:rPr>
              <a:t>Case Background</a:t>
            </a:r>
            <a:endParaRPr lang="zh-CN" altLang="en-US" sz="3600" dirty="0">
              <a:latin typeface="Gill Sans MT" panose="020B0502020104020203" pitchFamily="34" charset="0"/>
            </a:endParaRPr>
          </a:p>
        </p:txBody>
      </p:sp>
    </p:spTree>
    <p:extLst>
      <p:ext uri="{BB962C8B-B14F-4D97-AF65-F5344CB8AC3E}">
        <p14:creationId xmlns:p14="http://schemas.microsoft.com/office/powerpoint/2010/main" val="266851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 name="标题 1">
            <a:extLst>
              <a:ext uri="{FF2B5EF4-FFF2-40B4-BE49-F238E27FC236}">
                <a16:creationId xmlns:a16="http://schemas.microsoft.com/office/drawing/2014/main" id="{F36FBE29-1172-E58A-9951-6ABF75C52F8F}"/>
              </a:ext>
            </a:extLst>
          </p:cNvPr>
          <p:cNvSpPr txBox="1">
            <a:spLocks/>
          </p:cNvSpPr>
          <p:nvPr/>
        </p:nvSpPr>
        <p:spPr>
          <a:xfrm>
            <a:off x="141817" y="0"/>
            <a:ext cx="123264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Gill Sans MT" panose="020B0502020104020203" pitchFamily="34" charset="0"/>
              </a:rPr>
              <a:t>Data Pre-processing:  </a:t>
            </a:r>
            <a:r>
              <a:rPr lang="en-US" sz="3600" dirty="0" err="1">
                <a:latin typeface="Gill Sans MT" panose="020B0502020104020203" pitchFamily="34" charset="0"/>
              </a:rPr>
              <a:t>SalePrice</a:t>
            </a:r>
            <a:r>
              <a:rPr lang="en-US" sz="3600" dirty="0">
                <a:latin typeface="Gill Sans MT" panose="020B0502020104020203" pitchFamily="34" charset="0"/>
              </a:rPr>
              <a:t> Actual Data Distribution</a:t>
            </a:r>
            <a:endParaRPr lang="zh-CN" altLang="en-US" sz="3600" dirty="0">
              <a:latin typeface="Gill Sans MT" panose="020B0502020104020203" pitchFamily="34" charset="0"/>
            </a:endParaRPr>
          </a:p>
        </p:txBody>
      </p:sp>
      <p:pic>
        <p:nvPicPr>
          <p:cNvPr id="6" name="Picture 5" descr="Chart, histogram">
            <a:extLst>
              <a:ext uri="{FF2B5EF4-FFF2-40B4-BE49-F238E27FC236}">
                <a16:creationId xmlns:a16="http://schemas.microsoft.com/office/drawing/2014/main" id="{24D221B6-5591-778D-FDD5-D120F417A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7282"/>
            <a:ext cx="11186160" cy="54911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3" name="标题 1">
            <a:extLst>
              <a:ext uri="{FF2B5EF4-FFF2-40B4-BE49-F238E27FC236}">
                <a16:creationId xmlns:a16="http://schemas.microsoft.com/office/drawing/2014/main" id="{EE4C3CBE-55FB-65C6-BDD6-F57858545EDC}"/>
              </a:ext>
            </a:extLst>
          </p:cNvPr>
          <p:cNvSpPr txBox="1">
            <a:spLocks/>
          </p:cNvSpPr>
          <p:nvPr/>
        </p:nvSpPr>
        <p:spPr>
          <a:xfrm>
            <a:off x="0" y="0"/>
            <a:ext cx="123264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400" dirty="0">
                <a:latin typeface="Gill Sans MT" panose="020B0502020104020203" pitchFamily="34" charset="0"/>
              </a:rPr>
              <a:t>Data Pre-processing: </a:t>
            </a:r>
            <a:r>
              <a:rPr lang="en-US" altLang="zh-CN" sz="3400" dirty="0" err="1">
                <a:latin typeface="Gill Sans MT" panose="020B0502020104020203" pitchFamily="34" charset="0"/>
              </a:rPr>
              <a:t>SalePrice</a:t>
            </a:r>
            <a:r>
              <a:rPr lang="en-US" altLang="zh-CN" sz="3400" dirty="0">
                <a:latin typeface="Gill Sans MT" panose="020B0502020104020203" pitchFamily="34" charset="0"/>
              </a:rPr>
              <a:t> Data Distribution after Log Transform</a:t>
            </a:r>
            <a:endParaRPr lang="zh-CN" altLang="en-US" sz="3400" dirty="0">
              <a:latin typeface="Gill Sans MT" panose="020B0502020104020203" pitchFamily="34" charset="0"/>
            </a:endParaRPr>
          </a:p>
        </p:txBody>
      </p:sp>
      <p:pic>
        <p:nvPicPr>
          <p:cNvPr id="5" name="Picture 4" descr="Chart, histogram">
            <a:extLst>
              <a:ext uri="{FF2B5EF4-FFF2-40B4-BE49-F238E27FC236}">
                <a16:creationId xmlns:a16="http://schemas.microsoft.com/office/drawing/2014/main" id="{AD88CFD2-C6AB-15A1-352E-B1BE60902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2722"/>
            <a:ext cx="11887200" cy="58252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2" name="Google Shape;302;g21d43ad4b80_2_9"/>
          <p:cNvPicPr preferRelativeResize="0"/>
          <p:nvPr/>
        </p:nvPicPr>
        <p:blipFill rotWithShape="1">
          <a:blip r:embed="rId3">
            <a:alphaModFix/>
          </a:blip>
          <a:srcRect t="-3369"/>
          <a:stretch/>
        </p:blipFill>
        <p:spPr>
          <a:xfrm>
            <a:off x="187748" y="894080"/>
            <a:ext cx="11816503" cy="5741407"/>
          </a:xfrm>
          <a:prstGeom prst="rect">
            <a:avLst/>
          </a:prstGeom>
          <a:noFill/>
          <a:ln>
            <a:noFill/>
          </a:ln>
        </p:spPr>
      </p:pic>
      <p:sp>
        <p:nvSpPr>
          <p:cNvPr id="5" name="标题 1">
            <a:extLst>
              <a:ext uri="{FF2B5EF4-FFF2-40B4-BE49-F238E27FC236}">
                <a16:creationId xmlns:a16="http://schemas.microsoft.com/office/drawing/2014/main" id="{34788FA8-EC32-01E9-348B-257BC448D72A}"/>
              </a:ext>
            </a:extLst>
          </p:cNvPr>
          <p:cNvSpPr txBox="1">
            <a:spLocks/>
          </p:cNvSpPr>
          <p:nvPr/>
        </p:nvSpPr>
        <p:spPr>
          <a:xfrm>
            <a:off x="304377" y="203200"/>
            <a:ext cx="12326408" cy="1381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Gill Sans MT" panose="020B0502020104020203" pitchFamily="34" charset="0"/>
              </a:rPr>
              <a:t>Data Pre-processing: Percentage Of Missing Data by feature</a:t>
            </a:r>
            <a:endParaRPr lang="en-US" sz="3600" dirty="0">
              <a:latin typeface="Gill Sans MT" panose="020B0502020104020203" pitchFamily="34" charset="0"/>
            </a:endParaRPr>
          </a:p>
          <a:p>
            <a:endParaRPr lang="zh-CN" altLang="en-US" sz="3600" dirty="0">
              <a:latin typeface="Gill Sans MT" panose="020B05020201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E2FF5-6FFE-0C27-8E70-BD0E0E6C16E5}"/>
              </a:ext>
            </a:extLst>
          </p:cNvPr>
          <p:cNvSpPr>
            <a:spLocks noGrp="1"/>
          </p:cNvSpPr>
          <p:nvPr>
            <p:ph type="title"/>
          </p:nvPr>
        </p:nvSpPr>
        <p:spPr/>
        <p:txBody>
          <a:bodyPr/>
          <a:lstStyle/>
          <a:p>
            <a:r>
              <a:rPr lang="en-US" altLang="zh-CN" dirty="0">
                <a:ln w="0"/>
                <a:latin typeface="Gill Sans MT" panose="020B0502020104020203" pitchFamily="34" charset="0"/>
                <a:ea typeface="+mn-ea"/>
                <a:cs typeface="+mn-cs"/>
              </a:rPr>
              <a:t>Outline</a:t>
            </a:r>
            <a:endParaRPr lang="zh-CN" altLang="en-US" dirty="0">
              <a:ln w="0"/>
              <a:latin typeface="Gill Sans MT" panose="020B0502020104020203" pitchFamily="34" charset="0"/>
              <a:ea typeface="+mn-ea"/>
              <a:cs typeface="+mn-cs"/>
            </a:endParaRPr>
          </a:p>
        </p:txBody>
      </p:sp>
      <p:pic>
        <p:nvPicPr>
          <p:cNvPr id="5" name="内容占位符 4" descr="图表, 旭日形&#10;&#10;描述已自动生成">
            <a:extLst>
              <a:ext uri="{FF2B5EF4-FFF2-40B4-BE49-F238E27FC236}">
                <a16:creationId xmlns:a16="http://schemas.microsoft.com/office/drawing/2014/main" id="{42862FDC-4ADB-BC6E-DF6B-D181E42FD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385430">
            <a:off x="3586959" y="4414590"/>
            <a:ext cx="5694552" cy="5957393"/>
          </a:xfrm>
        </p:spPr>
      </p:pic>
      <p:sp>
        <p:nvSpPr>
          <p:cNvPr id="6" name="椭圆 5">
            <a:extLst>
              <a:ext uri="{FF2B5EF4-FFF2-40B4-BE49-F238E27FC236}">
                <a16:creationId xmlns:a16="http://schemas.microsoft.com/office/drawing/2014/main" id="{7AA1EB9C-BE3C-587D-CAE6-0407E3BEADDB}"/>
              </a:ext>
            </a:extLst>
          </p:cNvPr>
          <p:cNvSpPr/>
          <p:nvPr/>
        </p:nvSpPr>
        <p:spPr>
          <a:xfrm>
            <a:off x="1364456" y="2471738"/>
            <a:ext cx="9901238" cy="9065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a:extLst>
              <a:ext uri="{FF2B5EF4-FFF2-40B4-BE49-F238E27FC236}">
                <a16:creationId xmlns:a16="http://schemas.microsoft.com/office/drawing/2014/main" id="{598B609B-FF8F-066A-DF54-41DA040B910E}"/>
              </a:ext>
            </a:extLst>
          </p:cNvPr>
          <p:cNvSpPr/>
          <p:nvPr/>
        </p:nvSpPr>
        <p:spPr>
          <a:xfrm>
            <a:off x="5528954" y="1962387"/>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01</a:t>
            </a:r>
            <a:endParaRPr lang="zh-CN" altLang="en-US" sz="2400" b="1" cap="none" spc="0" dirty="0">
              <a:ln w="0"/>
              <a:solidFill>
                <a:schemeClr val="tx1"/>
              </a:solidFill>
              <a:latin typeface="Gill Sans MT" panose="020B0502020104020203" pitchFamily="34" charset="0"/>
            </a:endParaRPr>
          </a:p>
        </p:txBody>
      </p:sp>
      <p:sp>
        <p:nvSpPr>
          <p:cNvPr id="9" name="椭圆 8">
            <a:extLst>
              <a:ext uri="{FF2B5EF4-FFF2-40B4-BE49-F238E27FC236}">
                <a16:creationId xmlns:a16="http://schemas.microsoft.com/office/drawing/2014/main" id="{A774F68E-2655-675D-C365-93F0D1FAB42F}"/>
              </a:ext>
            </a:extLst>
          </p:cNvPr>
          <p:cNvSpPr/>
          <p:nvPr/>
        </p:nvSpPr>
        <p:spPr>
          <a:xfrm>
            <a:off x="4838083" y="11123177"/>
            <a:ext cx="635794" cy="56442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610F5C75-7947-3C10-41FB-F540CB6DD484}"/>
              </a:ext>
            </a:extLst>
          </p:cNvPr>
          <p:cNvSpPr/>
          <p:nvPr/>
        </p:nvSpPr>
        <p:spPr>
          <a:xfrm>
            <a:off x="4588934" y="11123177"/>
            <a:ext cx="1134092"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06</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ED63503B-A9CD-5B1D-1490-878A6B8FFCC7}"/>
              </a:ext>
            </a:extLst>
          </p:cNvPr>
          <p:cNvSpPr/>
          <p:nvPr/>
        </p:nvSpPr>
        <p:spPr>
          <a:xfrm>
            <a:off x="8120214" y="10689760"/>
            <a:ext cx="1134092"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05</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EA077B25-C6FA-27DB-40C6-E8EA2C80E5E8}"/>
              </a:ext>
            </a:extLst>
          </p:cNvPr>
          <p:cNvSpPr/>
          <p:nvPr/>
        </p:nvSpPr>
        <p:spPr>
          <a:xfrm>
            <a:off x="10260498" y="8720997"/>
            <a:ext cx="1134092"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04</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矩形 15">
            <a:extLst>
              <a:ext uri="{FF2B5EF4-FFF2-40B4-BE49-F238E27FC236}">
                <a16:creationId xmlns:a16="http://schemas.microsoft.com/office/drawing/2014/main" id="{B5A710D9-7D40-8D1E-1F2E-C5E0A4313D5A}"/>
              </a:ext>
            </a:extLst>
          </p:cNvPr>
          <p:cNvSpPr/>
          <p:nvPr/>
        </p:nvSpPr>
        <p:spPr>
          <a:xfrm>
            <a:off x="10578395" y="5772224"/>
            <a:ext cx="1134092" cy="461665"/>
          </a:xfrm>
          <a:prstGeom prst="rect">
            <a:avLst/>
          </a:prstGeom>
          <a:noFill/>
        </p:spPr>
        <p:txBody>
          <a:bodyPr wrap="square" lIns="91440" tIns="45720" rIns="91440" bIns="45720">
            <a:spAutoFit/>
          </a:bodyPr>
          <a:lstStyle/>
          <a:p>
            <a:pPr algn="ctr"/>
            <a:r>
              <a:rPr lang="en-US" altLang="zh-CN" sz="2400" b="1" dirty="0">
                <a:ln w="0"/>
                <a:latin typeface="Gill Sans MT" panose="020B0502020104020203" pitchFamily="34" charset="0"/>
              </a:rPr>
              <a:t>03</a:t>
            </a:r>
            <a:endParaRPr lang="zh-CN" altLang="en-US" sz="2400" b="1" dirty="0">
              <a:ln w="0"/>
              <a:latin typeface="Gill Sans MT" panose="020B0502020104020203" pitchFamily="34" charset="0"/>
            </a:endParaRPr>
          </a:p>
        </p:txBody>
      </p:sp>
      <p:sp>
        <p:nvSpPr>
          <p:cNvPr id="18" name="矩形 17">
            <a:extLst>
              <a:ext uri="{FF2B5EF4-FFF2-40B4-BE49-F238E27FC236}">
                <a16:creationId xmlns:a16="http://schemas.microsoft.com/office/drawing/2014/main" id="{A77E1A14-A08E-1B48-A1F9-4BA0EB3719CA}"/>
              </a:ext>
            </a:extLst>
          </p:cNvPr>
          <p:cNvSpPr/>
          <p:nvPr/>
        </p:nvSpPr>
        <p:spPr>
          <a:xfrm>
            <a:off x="9254306" y="3245571"/>
            <a:ext cx="1134092" cy="461665"/>
          </a:xfrm>
          <a:prstGeom prst="rect">
            <a:avLst/>
          </a:prstGeom>
          <a:noFill/>
        </p:spPr>
        <p:txBody>
          <a:bodyPr wrap="square" lIns="91440" tIns="45720" rIns="91440" bIns="45720">
            <a:spAutoFit/>
          </a:bodyPr>
          <a:lstStyle/>
          <a:p>
            <a:pPr algn="ctr"/>
            <a:r>
              <a:rPr lang="en-US" altLang="zh-CN" sz="2400" b="1" dirty="0">
                <a:ln w="0"/>
                <a:latin typeface="Gill Sans MT" panose="020B0502020104020203" pitchFamily="34" charset="0"/>
              </a:rPr>
              <a:t>02</a:t>
            </a:r>
            <a:endParaRPr lang="zh-CN" altLang="en-US" sz="2400" b="1" dirty="0">
              <a:ln w="0"/>
              <a:latin typeface="Gill Sans MT" panose="020B0502020104020203" pitchFamily="34" charset="0"/>
            </a:endParaRPr>
          </a:p>
        </p:txBody>
      </p:sp>
      <p:sp>
        <p:nvSpPr>
          <p:cNvPr id="19" name="文本框 18">
            <a:extLst>
              <a:ext uri="{FF2B5EF4-FFF2-40B4-BE49-F238E27FC236}">
                <a16:creationId xmlns:a16="http://schemas.microsoft.com/office/drawing/2014/main" id="{EEF35D40-E6DD-759D-EF10-CF83F4937651}"/>
              </a:ext>
            </a:extLst>
          </p:cNvPr>
          <p:cNvSpPr txBox="1"/>
          <p:nvPr/>
        </p:nvSpPr>
        <p:spPr>
          <a:xfrm>
            <a:off x="5013260" y="2662940"/>
            <a:ext cx="2971222" cy="461665"/>
          </a:xfrm>
          <a:prstGeom prst="rect">
            <a:avLst/>
          </a:prstGeom>
          <a:noFill/>
        </p:spPr>
        <p:txBody>
          <a:bodyPr wrap="square" rtlCol="0">
            <a:spAutoFit/>
          </a:bodyPr>
          <a:lstStyle/>
          <a:p>
            <a:r>
              <a:rPr lang="en-US" altLang="zh-CN" sz="2400" b="1" i="0" u="none" strike="noStrike" dirty="0">
                <a:effectLst/>
                <a:latin typeface="Arial" panose="020B0604020202020204" pitchFamily="34" charset="0"/>
              </a:rPr>
              <a:t>Team Introduction</a:t>
            </a:r>
            <a:endParaRPr lang="zh-CN" altLang="en-US" sz="2400" b="1" dirty="0"/>
          </a:p>
        </p:txBody>
      </p:sp>
      <p:sp>
        <p:nvSpPr>
          <p:cNvPr id="20" name="文本框 19">
            <a:extLst>
              <a:ext uri="{FF2B5EF4-FFF2-40B4-BE49-F238E27FC236}">
                <a16:creationId xmlns:a16="http://schemas.microsoft.com/office/drawing/2014/main" id="{FEEB33D7-C337-B27C-25CF-E301F0110C49}"/>
              </a:ext>
            </a:extLst>
          </p:cNvPr>
          <p:cNvSpPr txBox="1"/>
          <p:nvPr/>
        </p:nvSpPr>
        <p:spPr>
          <a:xfrm>
            <a:off x="8678333" y="3860057"/>
            <a:ext cx="2971222" cy="461665"/>
          </a:xfrm>
          <a:prstGeom prst="rect">
            <a:avLst/>
          </a:prstGeom>
          <a:noFill/>
        </p:spPr>
        <p:txBody>
          <a:bodyPr wrap="square" rtlCol="0">
            <a:spAutoFit/>
          </a:bodyPr>
          <a:lstStyle/>
          <a:p>
            <a:pPr algn="ctr"/>
            <a:r>
              <a:rPr lang="en-US" altLang="zh-CN" sz="2400" b="1" dirty="0">
                <a:ln w="0"/>
                <a:latin typeface="Gill Sans MT" panose="020B0502020104020203" pitchFamily="34" charset="0"/>
              </a:rPr>
              <a:t>Case Background</a:t>
            </a:r>
            <a:endParaRPr lang="zh-CN" altLang="en-US" sz="2400" b="1" dirty="0">
              <a:ln w="0"/>
              <a:latin typeface="Gill Sans MT" panose="020B0502020104020203" pitchFamily="34" charset="0"/>
            </a:endParaRPr>
          </a:p>
        </p:txBody>
      </p:sp>
      <p:sp>
        <p:nvSpPr>
          <p:cNvPr id="21" name="文本框 20">
            <a:extLst>
              <a:ext uri="{FF2B5EF4-FFF2-40B4-BE49-F238E27FC236}">
                <a16:creationId xmlns:a16="http://schemas.microsoft.com/office/drawing/2014/main" id="{0EB60499-887B-229F-E68F-0BDA3500792C}"/>
              </a:ext>
            </a:extLst>
          </p:cNvPr>
          <p:cNvSpPr txBox="1"/>
          <p:nvPr/>
        </p:nvSpPr>
        <p:spPr>
          <a:xfrm>
            <a:off x="9254306" y="6436101"/>
            <a:ext cx="3643047" cy="461665"/>
          </a:xfrm>
          <a:prstGeom prst="rect">
            <a:avLst/>
          </a:prstGeom>
          <a:noFill/>
        </p:spPr>
        <p:txBody>
          <a:bodyPr wrap="square" rtlCol="0">
            <a:spAutoFit/>
          </a:bodyPr>
          <a:lstStyle/>
          <a:p>
            <a:r>
              <a:rPr lang="en-US" altLang="zh-CN" sz="2400" b="1" dirty="0">
                <a:latin typeface="Arial" panose="020B0604020202020204" pitchFamily="34" charset="0"/>
              </a:rPr>
              <a:t>Data</a:t>
            </a:r>
            <a:r>
              <a:rPr lang="en-US" altLang="zh-CN" sz="2400" b="1" dirty="0">
                <a:ln w="0"/>
                <a:latin typeface="Gill Sans MT" panose="020B0502020104020203" pitchFamily="34" charset="0"/>
              </a:rPr>
              <a:t> Pre-processing</a:t>
            </a:r>
            <a:endParaRPr lang="zh-CN" altLang="en-US" sz="2400" b="1" dirty="0">
              <a:ln w="0"/>
              <a:latin typeface="Gill Sans MT" panose="020B0502020104020203" pitchFamily="34" charset="0"/>
            </a:endParaRPr>
          </a:p>
        </p:txBody>
      </p:sp>
      <p:sp>
        <p:nvSpPr>
          <p:cNvPr id="22" name="文本框 21">
            <a:extLst>
              <a:ext uri="{FF2B5EF4-FFF2-40B4-BE49-F238E27FC236}">
                <a16:creationId xmlns:a16="http://schemas.microsoft.com/office/drawing/2014/main" id="{5726131C-7CA0-137D-1E8A-321E90034E37}"/>
              </a:ext>
            </a:extLst>
          </p:cNvPr>
          <p:cNvSpPr txBox="1"/>
          <p:nvPr/>
        </p:nvSpPr>
        <p:spPr>
          <a:xfrm>
            <a:off x="9838578" y="9604806"/>
            <a:ext cx="2971222" cy="461665"/>
          </a:xfrm>
          <a:prstGeom prst="rect">
            <a:avLst/>
          </a:prstGeom>
          <a:noFill/>
        </p:spPr>
        <p:txBody>
          <a:bodyPr wrap="square" rtlCol="0">
            <a:spAutoFit/>
          </a:bodyPr>
          <a:lstStyle/>
          <a:p>
            <a:r>
              <a:rPr lang="en-US" altLang="zh-CN" sz="2400" b="0" i="0" u="none" strike="noStrike" dirty="0">
                <a:effectLst/>
                <a:latin typeface="Arial" panose="020B0604020202020204" pitchFamily="34" charset="0"/>
              </a:rPr>
              <a:t>Model selection</a:t>
            </a:r>
            <a:endParaRPr lang="zh-CN" altLang="en-US" sz="4000" dirty="0"/>
          </a:p>
        </p:txBody>
      </p:sp>
      <p:sp>
        <p:nvSpPr>
          <p:cNvPr id="23" name="文本框 22">
            <a:extLst>
              <a:ext uri="{FF2B5EF4-FFF2-40B4-BE49-F238E27FC236}">
                <a16:creationId xmlns:a16="http://schemas.microsoft.com/office/drawing/2014/main" id="{F8AE2921-81C8-96BC-1F86-54FD183BD155}"/>
              </a:ext>
            </a:extLst>
          </p:cNvPr>
          <p:cNvSpPr txBox="1"/>
          <p:nvPr/>
        </p:nvSpPr>
        <p:spPr>
          <a:xfrm>
            <a:off x="7607173" y="11444046"/>
            <a:ext cx="2971222" cy="461665"/>
          </a:xfrm>
          <a:prstGeom prst="rect">
            <a:avLst/>
          </a:prstGeom>
          <a:noFill/>
        </p:spPr>
        <p:txBody>
          <a:bodyPr wrap="square" rtlCol="0">
            <a:spAutoFit/>
          </a:bodyPr>
          <a:lstStyle/>
          <a:p>
            <a:r>
              <a:rPr lang="en-US" altLang="zh-CN" sz="2400" b="0" i="0" u="none" strike="noStrike" dirty="0">
                <a:effectLst/>
                <a:latin typeface="Arial" panose="020B0604020202020204" pitchFamily="34" charset="0"/>
              </a:rPr>
              <a:t>Model Analysis</a:t>
            </a:r>
            <a:endParaRPr lang="zh-CN" altLang="en-US" sz="4000" dirty="0"/>
          </a:p>
        </p:txBody>
      </p:sp>
      <p:sp>
        <p:nvSpPr>
          <p:cNvPr id="24" name="文本框 23">
            <a:extLst>
              <a:ext uri="{FF2B5EF4-FFF2-40B4-BE49-F238E27FC236}">
                <a16:creationId xmlns:a16="http://schemas.microsoft.com/office/drawing/2014/main" id="{3836C058-6B16-185A-55D8-C1A2F3D51D83}"/>
              </a:ext>
            </a:extLst>
          </p:cNvPr>
          <p:cNvSpPr txBox="1"/>
          <p:nvPr/>
        </p:nvSpPr>
        <p:spPr>
          <a:xfrm>
            <a:off x="4583176" y="11823730"/>
            <a:ext cx="2971222" cy="461665"/>
          </a:xfrm>
          <a:prstGeom prst="rect">
            <a:avLst/>
          </a:prstGeom>
          <a:noFill/>
        </p:spPr>
        <p:txBody>
          <a:bodyPr wrap="square" rtlCol="0">
            <a:spAutoFit/>
          </a:bodyPr>
          <a:lstStyle/>
          <a:p>
            <a:r>
              <a:rPr lang="en-US" altLang="zh-CN" sz="2400" b="0" i="0" u="none" strike="noStrike" dirty="0">
                <a:effectLst/>
                <a:latin typeface="Arial" panose="020B0604020202020204" pitchFamily="34" charset="0"/>
              </a:rPr>
              <a:t>Results</a:t>
            </a:r>
            <a:endParaRPr lang="zh-CN" altLang="en-US" sz="4000" dirty="0"/>
          </a:p>
        </p:txBody>
      </p:sp>
    </p:spTree>
    <p:extLst>
      <p:ext uri="{BB962C8B-B14F-4D97-AF65-F5344CB8AC3E}">
        <p14:creationId xmlns:p14="http://schemas.microsoft.com/office/powerpoint/2010/main" val="1731731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pSp>
        <p:nvGrpSpPr>
          <p:cNvPr id="308" name="Google Shape;308;g21d43ad4b80_2_15"/>
          <p:cNvGrpSpPr/>
          <p:nvPr/>
        </p:nvGrpSpPr>
        <p:grpSpPr>
          <a:xfrm>
            <a:off x="7146787" y="3360865"/>
            <a:ext cx="3222722" cy="1296456"/>
            <a:chOff x="5360225" y="2256387"/>
            <a:chExt cx="2417102" cy="972367"/>
          </a:xfrm>
        </p:grpSpPr>
        <p:sp>
          <p:nvSpPr>
            <p:cNvPr id="309" name="Google Shape;309;g21d43ad4b80_2_15"/>
            <p:cNvSpPr txBox="1"/>
            <p:nvPr/>
          </p:nvSpPr>
          <p:spPr>
            <a:xfrm>
              <a:off x="5360226" y="2256387"/>
              <a:ext cx="2417100" cy="45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500" b="1">
                  <a:solidFill>
                    <a:srgbClr val="FFFFFF"/>
                  </a:solidFill>
                  <a:latin typeface="Roboto"/>
                  <a:ea typeface="Roboto"/>
                  <a:cs typeface="Roboto"/>
                  <a:sym typeface="Roboto"/>
                </a:rPr>
                <a:t>Vestibulum congue tempus</a:t>
              </a:r>
              <a:endParaRPr sz="1500">
                <a:solidFill>
                  <a:srgbClr val="FFFFFF"/>
                </a:solidFill>
                <a:latin typeface="Roboto"/>
                <a:ea typeface="Roboto"/>
                <a:cs typeface="Roboto"/>
                <a:sym typeface="Roboto"/>
              </a:endParaRPr>
            </a:p>
          </p:txBody>
        </p:sp>
        <p:sp>
          <p:nvSpPr>
            <p:cNvPr id="310" name="Google Shape;310;g21d43ad4b80_2_15"/>
            <p:cNvSpPr txBox="1"/>
            <p:nvPr/>
          </p:nvSpPr>
          <p:spPr>
            <a:xfrm>
              <a:off x="5360225" y="2716353"/>
              <a:ext cx="2417100" cy="512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100">
                  <a:solidFill>
                    <a:srgbClr val="FFFFFF"/>
                  </a:solidFill>
                  <a:latin typeface="Roboto"/>
                  <a:ea typeface="Roboto"/>
                  <a:cs typeface="Roboto"/>
                  <a:sym typeface="Roboto"/>
                </a:rPr>
                <a:t>Lorem ipsum dolor sit amet, consectetur adipiscing elit, sed do eiusmod tempor. Ipsum dolor sit amet elit, sed do eiusmod tempor.</a:t>
              </a:r>
              <a:endParaRPr sz="1500">
                <a:solidFill>
                  <a:srgbClr val="FFFFFF"/>
                </a:solidFill>
                <a:latin typeface="Roboto"/>
                <a:ea typeface="Roboto"/>
                <a:cs typeface="Roboto"/>
                <a:sym typeface="Roboto"/>
              </a:endParaRPr>
            </a:p>
          </p:txBody>
        </p:sp>
      </p:grpSp>
      <p:grpSp>
        <p:nvGrpSpPr>
          <p:cNvPr id="311" name="Google Shape;311;g21d43ad4b80_2_15"/>
          <p:cNvGrpSpPr/>
          <p:nvPr/>
        </p:nvGrpSpPr>
        <p:grpSpPr>
          <a:xfrm>
            <a:off x="1973344" y="4951198"/>
            <a:ext cx="8102846" cy="857979"/>
            <a:chOff x="1593000" y="2322568"/>
            <a:chExt cx="5957975" cy="643500"/>
          </a:xfrm>
        </p:grpSpPr>
        <p:sp>
          <p:nvSpPr>
            <p:cNvPr id="312" name="Google Shape;312;g21d43ad4b80_2_15"/>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3" name="Google Shape;313;g21d43ad4b80_2_15"/>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4" name="Google Shape;314;g21d43ad4b80_2_15"/>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5" name="Google Shape;315;g21d43ad4b80_2_15"/>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2200">
                  <a:solidFill>
                    <a:srgbClr val="FFFFFF"/>
                  </a:solidFill>
                  <a:latin typeface="Roboto"/>
                  <a:ea typeface="Roboto"/>
                  <a:cs typeface="Roboto"/>
                  <a:sym typeface="Roboto"/>
                </a:rPr>
                <a:t>Garage Year Built</a:t>
              </a:r>
              <a:endParaRPr sz="2200">
                <a:solidFill>
                  <a:srgbClr val="FFFFFF"/>
                </a:solidFill>
                <a:latin typeface="Roboto"/>
                <a:ea typeface="Roboto"/>
                <a:cs typeface="Roboto"/>
                <a:sym typeface="Roboto"/>
              </a:endParaRPr>
            </a:p>
          </p:txBody>
        </p:sp>
        <p:sp>
          <p:nvSpPr>
            <p:cNvPr id="316" name="Google Shape;316;g21d43ad4b80_2_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7" name="Google Shape;317;g21d43ad4b80_2_15"/>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318" name="Google Shape;318;g21d43ad4b80_2_15"/>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0" algn="l" rtl="0">
                <a:lnSpc>
                  <a:spcPct val="115000"/>
                </a:lnSpc>
                <a:spcBef>
                  <a:spcPts val="0"/>
                </a:spcBef>
                <a:spcAft>
                  <a:spcPts val="0"/>
                </a:spcAft>
                <a:buNone/>
              </a:pPr>
              <a:r>
                <a:rPr lang="en-US" sz="2000" b="1">
                  <a:solidFill>
                    <a:srgbClr val="A72A1E"/>
                  </a:solidFill>
                  <a:latin typeface="Roboto"/>
                  <a:ea typeface="Roboto"/>
                  <a:cs typeface="Roboto"/>
                  <a:sym typeface="Roboto"/>
                </a:rPr>
                <a:t>Garage Age</a:t>
              </a:r>
              <a:endParaRPr sz="2000" b="1">
                <a:solidFill>
                  <a:srgbClr val="A72A1E"/>
                </a:solidFill>
                <a:latin typeface="Roboto"/>
                <a:ea typeface="Roboto"/>
                <a:cs typeface="Roboto"/>
                <a:sym typeface="Roboto"/>
              </a:endParaRPr>
            </a:p>
          </p:txBody>
        </p:sp>
      </p:grpSp>
      <p:grpSp>
        <p:nvGrpSpPr>
          <p:cNvPr id="319" name="Google Shape;319;g21d43ad4b80_2_15"/>
          <p:cNvGrpSpPr/>
          <p:nvPr/>
        </p:nvGrpSpPr>
        <p:grpSpPr>
          <a:xfrm>
            <a:off x="2050364" y="3430083"/>
            <a:ext cx="7943768" cy="857979"/>
            <a:chOff x="1593000" y="2322568"/>
            <a:chExt cx="5957975" cy="643500"/>
          </a:xfrm>
        </p:grpSpPr>
        <p:sp>
          <p:nvSpPr>
            <p:cNvPr id="320" name="Google Shape;320;g21d43ad4b80_2_15"/>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1" name="Google Shape;321;g21d43ad4b80_2_15"/>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2" name="Google Shape;322;g21d43ad4b80_2_15"/>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g21d43ad4b80_2_15"/>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2200">
                  <a:solidFill>
                    <a:srgbClr val="FFFFFF"/>
                  </a:solidFill>
                  <a:latin typeface="Roboto Medium"/>
                  <a:ea typeface="Roboto Medium"/>
                  <a:cs typeface="Roboto Medium"/>
                  <a:sym typeface="Roboto Medium"/>
                </a:rPr>
                <a:t>Year Built</a:t>
              </a:r>
              <a:endParaRPr sz="2200">
                <a:solidFill>
                  <a:srgbClr val="FFFFFF"/>
                </a:solidFill>
                <a:latin typeface="Roboto"/>
                <a:ea typeface="Roboto"/>
                <a:cs typeface="Roboto"/>
                <a:sym typeface="Roboto"/>
              </a:endParaRPr>
            </a:p>
          </p:txBody>
        </p:sp>
        <p:sp>
          <p:nvSpPr>
            <p:cNvPr id="324" name="Google Shape;324;g21d43ad4b80_2_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5" name="Google Shape;325;g21d43ad4b80_2_15"/>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326" name="Google Shape;326;g21d43ad4b80_2_15"/>
            <p:cNvSpPr/>
            <p:nvPr/>
          </p:nvSpPr>
          <p:spPr>
            <a:xfrm>
              <a:off x="4421038" y="2322569"/>
              <a:ext cx="2971200" cy="642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2000" b="1">
                  <a:solidFill>
                    <a:srgbClr val="A72A1E"/>
                  </a:solidFill>
                  <a:latin typeface="Roboto"/>
                  <a:ea typeface="Roboto"/>
                  <a:cs typeface="Roboto"/>
                  <a:sym typeface="Roboto"/>
                </a:rPr>
                <a:t>      Actual Age of the house</a:t>
              </a:r>
              <a:endParaRPr sz="2000" b="1">
                <a:solidFill>
                  <a:srgbClr val="A72A1E"/>
                </a:solidFill>
                <a:latin typeface="Roboto"/>
                <a:ea typeface="Roboto"/>
                <a:cs typeface="Roboto"/>
                <a:sym typeface="Roboto"/>
              </a:endParaRPr>
            </a:p>
          </p:txBody>
        </p:sp>
      </p:grpSp>
      <p:grpSp>
        <p:nvGrpSpPr>
          <p:cNvPr id="327" name="Google Shape;327;g21d43ad4b80_2_15"/>
          <p:cNvGrpSpPr/>
          <p:nvPr/>
        </p:nvGrpSpPr>
        <p:grpSpPr>
          <a:xfrm>
            <a:off x="1973314" y="1901293"/>
            <a:ext cx="8245352" cy="865561"/>
            <a:chOff x="1593000" y="2322568"/>
            <a:chExt cx="6184168" cy="649187"/>
          </a:xfrm>
        </p:grpSpPr>
        <p:sp>
          <p:nvSpPr>
            <p:cNvPr id="328" name="Google Shape;328;g21d43ad4b80_2_15"/>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9" name="Google Shape;329;g21d43ad4b80_2_15"/>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0" name="Google Shape;330;g21d43ad4b80_2_15"/>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1" name="Google Shape;331;g21d43ad4b80_2_15"/>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2200">
                  <a:solidFill>
                    <a:srgbClr val="FFFFFF"/>
                  </a:solidFill>
                  <a:latin typeface="Roboto Medium"/>
                  <a:ea typeface="Roboto Medium"/>
                  <a:cs typeface="Roboto Medium"/>
                  <a:sym typeface="Roboto Medium"/>
                </a:rPr>
                <a:t>Year Sold</a:t>
              </a:r>
              <a:endParaRPr sz="2200">
                <a:solidFill>
                  <a:srgbClr val="FFFFFF"/>
                </a:solidFill>
                <a:latin typeface="Roboto"/>
                <a:ea typeface="Roboto"/>
                <a:cs typeface="Roboto"/>
                <a:sym typeface="Roboto"/>
              </a:endParaRPr>
            </a:p>
          </p:txBody>
        </p:sp>
        <p:sp>
          <p:nvSpPr>
            <p:cNvPr id="332" name="Google Shape;332;g21d43ad4b80_2_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3" name="Google Shape;333;g21d43ad4b80_2_15"/>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334" name="Google Shape;334;g21d43ad4b80_2_15"/>
            <p:cNvSpPr/>
            <p:nvPr/>
          </p:nvSpPr>
          <p:spPr>
            <a:xfrm>
              <a:off x="4478368" y="2323155"/>
              <a:ext cx="3298800" cy="6486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2000" b="1">
                  <a:solidFill>
                    <a:srgbClr val="A72A1E"/>
                  </a:solidFill>
                  <a:latin typeface="Roboto"/>
                  <a:ea typeface="Roboto"/>
                  <a:cs typeface="Roboto"/>
                  <a:sym typeface="Roboto"/>
                </a:rPr>
                <a:t>Age of the house from the last sale</a:t>
              </a:r>
              <a:endParaRPr sz="2000" b="1">
                <a:solidFill>
                  <a:srgbClr val="A72A1E"/>
                </a:solidFill>
                <a:latin typeface="Roboto"/>
                <a:ea typeface="Roboto"/>
                <a:cs typeface="Roboto"/>
                <a:sym typeface="Roboto"/>
              </a:endParaRPr>
            </a:p>
          </p:txBody>
        </p:sp>
      </p:grpSp>
      <p:sp>
        <p:nvSpPr>
          <p:cNvPr id="2" name="标题 1">
            <a:extLst>
              <a:ext uri="{FF2B5EF4-FFF2-40B4-BE49-F238E27FC236}">
                <a16:creationId xmlns:a16="http://schemas.microsoft.com/office/drawing/2014/main" id="{B4DBFFEE-F82B-795C-BE30-8260432BA478}"/>
              </a:ext>
            </a:extLst>
          </p:cNvPr>
          <p:cNvSpPr txBox="1">
            <a:spLocks/>
          </p:cNvSpPr>
          <p:nvPr/>
        </p:nvSpPr>
        <p:spPr>
          <a:xfrm>
            <a:off x="141817" y="0"/>
            <a:ext cx="123264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Gill Sans MT" panose="020B0502020104020203" pitchFamily="34" charset="0"/>
              </a:rPr>
              <a:t>Data Pre-processing: </a:t>
            </a:r>
            <a:r>
              <a:rPr lang="en-US" sz="3600" dirty="0">
                <a:latin typeface="Gill Sans MT" panose="020B0502020104020203" pitchFamily="34" charset="0"/>
              </a:rPr>
              <a:t>Conversion of Date Features to Age</a:t>
            </a:r>
            <a:endParaRPr lang="zh-CN" altLang="en-US" sz="3600" dirty="0">
              <a:latin typeface="Gill Sans MT" panose="020B05020201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g21d43ad4b80_2_394"/>
          <p:cNvSpPr txBox="1"/>
          <p:nvPr/>
        </p:nvSpPr>
        <p:spPr>
          <a:xfrm>
            <a:off x="5132478" y="3374125"/>
            <a:ext cx="1924800" cy="10725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endParaRPr sz="1600">
              <a:solidFill>
                <a:srgbClr val="701C7F"/>
              </a:solidFill>
            </a:endParaRPr>
          </a:p>
        </p:txBody>
      </p:sp>
      <p:sp>
        <p:nvSpPr>
          <p:cNvPr id="341" name="Google Shape;341;g21d43ad4b80_2_394"/>
          <p:cNvSpPr/>
          <p:nvPr/>
        </p:nvSpPr>
        <p:spPr>
          <a:xfrm>
            <a:off x="8368200" y="2216125"/>
            <a:ext cx="3397500" cy="3246600"/>
          </a:xfrm>
          <a:prstGeom prst="ellipse">
            <a:avLst/>
          </a:prstGeom>
          <a:solidFill>
            <a:schemeClr val="bg1"/>
          </a:solidFill>
          <a:ln w="28575" cap="flat" cmpd="sng">
            <a:solidFill>
              <a:srgbClr val="C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2" name="Google Shape;342;g21d43ad4b80_2_394"/>
          <p:cNvSpPr/>
          <p:nvPr/>
        </p:nvSpPr>
        <p:spPr>
          <a:xfrm>
            <a:off x="6455050" y="2245650"/>
            <a:ext cx="3236400" cy="3187500"/>
          </a:xfrm>
          <a:prstGeom prst="ellipse">
            <a:avLst/>
          </a:prstGeom>
          <a:solidFill>
            <a:schemeClr val="bg1"/>
          </a:solidFill>
          <a:ln w="28575" cap="flat" cmpd="sng">
            <a:solidFill>
              <a:srgbClr val="C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00" b="1"/>
          </a:p>
        </p:txBody>
      </p:sp>
      <p:sp>
        <p:nvSpPr>
          <p:cNvPr id="344" name="Google Shape;344;g21d43ad4b80_2_394"/>
          <p:cNvSpPr/>
          <p:nvPr/>
        </p:nvSpPr>
        <p:spPr>
          <a:xfrm>
            <a:off x="4152007" y="2186589"/>
            <a:ext cx="3366591" cy="3246539"/>
          </a:xfrm>
          <a:prstGeom prst="ellipse">
            <a:avLst/>
          </a:prstGeom>
          <a:solidFill>
            <a:schemeClr val="bg1"/>
          </a:solidFill>
          <a:ln w="28575" cap="flat" cmpd="sng">
            <a:solidFill>
              <a:srgbClr val="C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6" name="Google Shape;346;g21d43ad4b80_2_394"/>
          <p:cNvSpPr txBox="1"/>
          <p:nvPr/>
        </p:nvSpPr>
        <p:spPr>
          <a:xfrm>
            <a:off x="9717900" y="3499500"/>
            <a:ext cx="2047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t># of Bsmt half Bath</a:t>
            </a:r>
            <a:endParaRPr sz="2000" b="1"/>
          </a:p>
          <a:p>
            <a:pPr marL="0" lvl="0" indent="0" algn="l" rtl="0">
              <a:spcBef>
                <a:spcPts val="0"/>
              </a:spcBef>
              <a:spcAft>
                <a:spcPts val="0"/>
              </a:spcAft>
              <a:buNone/>
            </a:pPr>
            <a:r>
              <a:rPr lang="en-US" sz="2000" b="1"/>
              <a:t>Corr: -0.01</a:t>
            </a:r>
            <a:endParaRPr sz="2000" b="1"/>
          </a:p>
        </p:txBody>
      </p:sp>
      <p:sp>
        <p:nvSpPr>
          <p:cNvPr id="347" name="Google Shape;347;g21d43ad4b80_2_394"/>
          <p:cNvSpPr txBox="1"/>
          <p:nvPr/>
        </p:nvSpPr>
        <p:spPr>
          <a:xfrm>
            <a:off x="7518600" y="3499500"/>
            <a:ext cx="2123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t># of Bsmt Full bath</a:t>
            </a:r>
            <a:endParaRPr sz="2000" b="1"/>
          </a:p>
          <a:p>
            <a:pPr marL="0" lvl="0" indent="0" algn="l" rtl="0">
              <a:spcBef>
                <a:spcPts val="0"/>
              </a:spcBef>
              <a:spcAft>
                <a:spcPts val="0"/>
              </a:spcAft>
              <a:buClr>
                <a:schemeClr val="dk1"/>
              </a:buClr>
              <a:buSzPts val="1100"/>
              <a:buFont typeface="Arial"/>
              <a:buNone/>
            </a:pPr>
            <a:r>
              <a:rPr lang="en-US" sz="2000" b="1"/>
              <a:t>Corr: 0.24</a:t>
            </a:r>
            <a:endParaRPr sz="2000" b="1"/>
          </a:p>
        </p:txBody>
      </p:sp>
      <p:sp>
        <p:nvSpPr>
          <p:cNvPr id="348" name="Google Shape;348;g21d43ad4b80_2_394"/>
          <p:cNvSpPr/>
          <p:nvPr/>
        </p:nvSpPr>
        <p:spPr>
          <a:xfrm>
            <a:off x="2193975" y="2186575"/>
            <a:ext cx="3487800" cy="3305700"/>
          </a:xfrm>
          <a:prstGeom prst="ellipse">
            <a:avLst/>
          </a:prstGeom>
          <a:solidFill>
            <a:schemeClr val="bg1"/>
          </a:solidFill>
          <a:ln w="28575" cap="flat" cmpd="sng">
            <a:solidFill>
              <a:srgbClr val="C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49" name="Google Shape;349;g21d43ad4b80_2_394"/>
          <p:cNvGrpSpPr/>
          <p:nvPr/>
        </p:nvGrpSpPr>
        <p:grpSpPr>
          <a:xfrm>
            <a:off x="332550" y="2186575"/>
            <a:ext cx="3329222" cy="3305682"/>
            <a:chOff x="5620089" y="2508891"/>
            <a:chExt cx="1854000" cy="1854000"/>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p:grpSpPr>
        <p:sp>
          <p:nvSpPr>
            <p:cNvPr id="350" name="Google Shape;350;g21d43ad4b80_2_394"/>
            <p:cNvSpPr/>
            <p:nvPr/>
          </p:nvSpPr>
          <p:spPr>
            <a:xfrm>
              <a:off x="5620089" y="2508891"/>
              <a:ext cx="1854000" cy="1854000"/>
            </a:xfrm>
            <a:prstGeom prst="ellipse">
              <a:avLst/>
            </a:prstGeom>
            <a:grpFill/>
            <a:ln w="28575" cap="flat" cmpd="sng">
              <a:solidFill>
                <a:srgbClr val="C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351" name="Google Shape;351;g21d43ad4b80_2_394"/>
            <p:cNvSpPr txBox="1"/>
            <p:nvPr/>
          </p:nvSpPr>
          <p:spPr>
            <a:xfrm>
              <a:off x="5690916" y="3122082"/>
              <a:ext cx="1706400" cy="627600"/>
            </a:xfrm>
            <a:prstGeom prst="rect">
              <a:avLst/>
            </a:prstGeom>
            <a:grpFill/>
            <a:ln>
              <a:noFill/>
            </a:ln>
          </p:spPr>
          <p:txBody>
            <a:bodyPr spcFirstLastPara="1" wrap="square" lIns="121900" tIns="121900" rIns="121900" bIns="121900" anchor="ctr" anchorCtr="0">
              <a:noAutofit/>
            </a:bodyPr>
            <a:lstStyle/>
            <a:p>
              <a:pPr marL="0" lvl="0" indent="0" algn="l" rtl="0">
                <a:lnSpc>
                  <a:spcPct val="135714"/>
                </a:lnSpc>
                <a:spcBef>
                  <a:spcPts val="0"/>
                </a:spcBef>
                <a:spcAft>
                  <a:spcPts val="0"/>
                </a:spcAft>
                <a:buNone/>
              </a:pPr>
              <a:endParaRPr sz="1050" dirty="0">
                <a:solidFill>
                  <a:srgbClr val="CE9178"/>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2100" b="1" dirty="0">
                  <a:latin typeface="Roboto"/>
                  <a:ea typeface="Roboto"/>
                  <a:cs typeface="Roboto"/>
                  <a:sym typeface="Roboto"/>
                </a:rPr>
                <a:t>Total # Bathrooms</a:t>
              </a:r>
              <a:endParaRPr sz="2100" b="1" dirty="0">
                <a:latin typeface="Roboto"/>
                <a:ea typeface="Roboto"/>
                <a:cs typeface="Roboto"/>
                <a:sym typeface="Roboto"/>
              </a:endParaRPr>
            </a:p>
            <a:p>
              <a:pPr marL="0" lvl="0" indent="0" algn="l" rtl="0">
                <a:lnSpc>
                  <a:spcPct val="115000"/>
                </a:lnSpc>
                <a:spcBef>
                  <a:spcPts val="0"/>
                </a:spcBef>
                <a:spcAft>
                  <a:spcPts val="0"/>
                </a:spcAft>
                <a:buNone/>
              </a:pPr>
              <a:r>
                <a:rPr lang="en-US" sz="2100" b="1" dirty="0">
                  <a:latin typeface="Roboto"/>
                  <a:ea typeface="Roboto"/>
                  <a:cs typeface="Roboto"/>
                  <a:sym typeface="Roboto"/>
                </a:rPr>
                <a:t>Corr:0.67</a:t>
              </a:r>
              <a:endParaRPr sz="2100" b="1" dirty="0">
                <a:latin typeface="Roboto"/>
                <a:ea typeface="Roboto"/>
                <a:cs typeface="Roboto"/>
                <a:sym typeface="Roboto"/>
              </a:endParaRPr>
            </a:p>
          </p:txBody>
        </p:sp>
      </p:grpSp>
      <p:sp>
        <p:nvSpPr>
          <p:cNvPr id="352" name="Google Shape;352;g21d43ad4b80_2_394"/>
          <p:cNvSpPr txBox="1"/>
          <p:nvPr/>
        </p:nvSpPr>
        <p:spPr>
          <a:xfrm>
            <a:off x="3733275" y="3499500"/>
            <a:ext cx="1809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t># of Full Bath</a:t>
            </a:r>
            <a:endParaRPr sz="2000" b="1" dirty="0"/>
          </a:p>
          <a:p>
            <a:pPr marL="0" lvl="0" indent="0" algn="l" rtl="0">
              <a:spcBef>
                <a:spcPts val="0"/>
              </a:spcBef>
              <a:spcAft>
                <a:spcPts val="0"/>
              </a:spcAft>
              <a:buNone/>
            </a:pPr>
            <a:r>
              <a:rPr lang="en-US" sz="2000" b="1" dirty="0" err="1"/>
              <a:t>Corr</a:t>
            </a:r>
            <a:r>
              <a:rPr lang="en-US" sz="2000" b="1" dirty="0"/>
              <a:t>: 0.59</a:t>
            </a:r>
            <a:endParaRPr sz="2000" b="1" dirty="0"/>
          </a:p>
        </p:txBody>
      </p:sp>
      <p:sp>
        <p:nvSpPr>
          <p:cNvPr id="353" name="Google Shape;353;g21d43ad4b80_2_394"/>
          <p:cNvSpPr txBox="1"/>
          <p:nvPr/>
        </p:nvSpPr>
        <p:spPr>
          <a:xfrm>
            <a:off x="5616250" y="3499500"/>
            <a:ext cx="1907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t># of Half Bath</a:t>
            </a:r>
            <a:endParaRPr sz="2000" b="1"/>
          </a:p>
          <a:p>
            <a:pPr marL="0" lvl="0" indent="0" algn="l" rtl="0">
              <a:spcBef>
                <a:spcPts val="0"/>
              </a:spcBef>
              <a:spcAft>
                <a:spcPts val="0"/>
              </a:spcAft>
              <a:buNone/>
            </a:pPr>
            <a:r>
              <a:rPr lang="en-US" sz="2000" b="1"/>
              <a:t>Corr: 0.31</a:t>
            </a:r>
            <a:endParaRPr sz="2000" b="1"/>
          </a:p>
        </p:txBody>
      </p:sp>
      <p:sp>
        <p:nvSpPr>
          <p:cNvPr id="2" name="标题 1">
            <a:extLst>
              <a:ext uri="{FF2B5EF4-FFF2-40B4-BE49-F238E27FC236}">
                <a16:creationId xmlns:a16="http://schemas.microsoft.com/office/drawing/2014/main" id="{9E7E1E7F-DB49-7709-818D-526CE08EAA8E}"/>
              </a:ext>
            </a:extLst>
          </p:cNvPr>
          <p:cNvSpPr txBox="1">
            <a:spLocks/>
          </p:cNvSpPr>
          <p:nvPr/>
        </p:nvSpPr>
        <p:spPr>
          <a:xfrm>
            <a:off x="894074" y="165093"/>
            <a:ext cx="123264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Gill Sans MT" panose="020B0502020104020203" pitchFamily="34" charset="0"/>
              </a:rPr>
              <a:t>Data Pre-processing: </a:t>
            </a:r>
            <a:r>
              <a:rPr lang="en-US" sz="3600" dirty="0">
                <a:latin typeface="Gill Sans MT" panose="020B0502020104020203" pitchFamily="34" charset="0"/>
              </a:rPr>
              <a:t>Combined common features for improvement in correlation with </a:t>
            </a:r>
            <a:r>
              <a:rPr lang="en-US" sz="3600" dirty="0" err="1">
                <a:latin typeface="Gill Sans MT" panose="020B0502020104020203" pitchFamily="34" charset="0"/>
              </a:rPr>
              <a:t>SalePrice</a:t>
            </a:r>
            <a:endParaRPr lang="zh-CN" altLang="en-US" sz="3600" dirty="0">
              <a:latin typeface="Gill Sans MT" panose="020B0502020104020203"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g21d43ad4b80_2_1148"/>
          <p:cNvSpPr txBox="1"/>
          <p:nvPr/>
        </p:nvSpPr>
        <p:spPr>
          <a:xfrm>
            <a:off x="5132478" y="3374125"/>
            <a:ext cx="1924800" cy="10725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endParaRPr sz="1600">
              <a:solidFill>
                <a:srgbClr val="701C7F"/>
              </a:solidFill>
            </a:endParaRPr>
          </a:p>
        </p:txBody>
      </p:sp>
      <p:sp>
        <p:nvSpPr>
          <p:cNvPr id="360" name="Google Shape;360;g21d43ad4b80_2_1148"/>
          <p:cNvSpPr/>
          <p:nvPr/>
        </p:nvSpPr>
        <p:spPr>
          <a:xfrm>
            <a:off x="7821800" y="2316475"/>
            <a:ext cx="3397200" cy="3099600"/>
          </a:xfrm>
          <a:prstGeom prst="ellipse">
            <a:avLst/>
          </a:prstGeom>
          <a:solidFill>
            <a:schemeClr val="bg1"/>
          </a:solidFill>
          <a:ln w="28575"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g21d43ad4b80_2_1148"/>
          <p:cNvSpPr/>
          <p:nvPr/>
        </p:nvSpPr>
        <p:spPr>
          <a:xfrm>
            <a:off x="6148500" y="2228200"/>
            <a:ext cx="3236400" cy="3187800"/>
          </a:xfrm>
          <a:prstGeom prst="ellipse">
            <a:avLst/>
          </a:prstGeom>
          <a:solidFill>
            <a:schemeClr val="bg1"/>
          </a:solidFill>
          <a:ln w="28575"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00" b="1"/>
          </a:p>
        </p:txBody>
      </p:sp>
      <p:grpSp>
        <p:nvGrpSpPr>
          <p:cNvPr id="362" name="Google Shape;362;g21d43ad4b80_2_1148"/>
          <p:cNvGrpSpPr/>
          <p:nvPr/>
        </p:nvGrpSpPr>
        <p:grpSpPr>
          <a:xfrm>
            <a:off x="548560" y="2186636"/>
            <a:ext cx="6946719" cy="3246586"/>
            <a:chOff x="1283394" y="1877716"/>
            <a:chExt cx="4398050" cy="1830300"/>
          </a:xfrm>
          <a:solidFill>
            <a:schemeClr val="bg1"/>
          </a:solidFill>
        </p:grpSpPr>
        <p:sp>
          <p:nvSpPr>
            <p:cNvPr id="363" name="Google Shape;363;g21d43ad4b80_2_1148"/>
            <p:cNvSpPr/>
            <p:nvPr/>
          </p:nvSpPr>
          <p:spPr>
            <a:xfrm>
              <a:off x="3557144" y="1877716"/>
              <a:ext cx="2124300" cy="1830300"/>
            </a:xfrm>
            <a:prstGeom prst="ellipse">
              <a:avLst/>
            </a:prstGeom>
            <a:grpFill/>
            <a:ln w="28575"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g21d43ad4b80_2_1148"/>
            <p:cNvSpPr txBox="1"/>
            <p:nvPr/>
          </p:nvSpPr>
          <p:spPr>
            <a:xfrm>
              <a:off x="1283394" y="2467149"/>
              <a:ext cx="1706400" cy="627600"/>
            </a:xfrm>
            <a:prstGeom prst="rect">
              <a:avLst/>
            </a:prstGeom>
            <a:grpFill/>
            <a:ln>
              <a:solidFill>
                <a:srgbClr val="7030A0"/>
              </a:solidFill>
            </a:ln>
          </p:spPr>
          <p:txBody>
            <a:bodyPr spcFirstLastPara="1" wrap="square" lIns="121900" tIns="121900" rIns="121900" bIns="121900" anchor="ctr" anchorCtr="0">
              <a:noAutofit/>
            </a:bodyPr>
            <a:lstStyle/>
            <a:p>
              <a:pPr marL="0" lvl="0" indent="0" algn="l" rtl="0">
                <a:lnSpc>
                  <a:spcPct val="135714"/>
                </a:lnSpc>
                <a:spcBef>
                  <a:spcPts val="0"/>
                </a:spcBef>
                <a:spcAft>
                  <a:spcPts val="0"/>
                </a:spcAft>
                <a:buNone/>
              </a:pPr>
              <a:endParaRPr sz="1050">
                <a:solidFill>
                  <a:srgbClr val="CE9178"/>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2100" b="1">
                  <a:latin typeface="Roboto"/>
                  <a:ea typeface="Roboto"/>
                  <a:cs typeface="Roboto"/>
                  <a:sym typeface="Roboto"/>
                </a:rPr>
                <a:t>TotalSqrFootage</a:t>
              </a:r>
              <a:endParaRPr sz="2100" b="1">
                <a:latin typeface="Roboto"/>
                <a:ea typeface="Roboto"/>
                <a:cs typeface="Roboto"/>
                <a:sym typeface="Roboto"/>
              </a:endParaRPr>
            </a:p>
          </p:txBody>
        </p:sp>
      </p:grpSp>
      <p:sp>
        <p:nvSpPr>
          <p:cNvPr id="365" name="Google Shape;365;g21d43ad4b80_2_1148"/>
          <p:cNvSpPr txBox="1"/>
          <p:nvPr/>
        </p:nvSpPr>
        <p:spPr>
          <a:xfrm>
            <a:off x="9428975" y="3510175"/>
            <a:ext cx="1924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t>2nd floor SF</a:t>
            </a:r>
            <a:endParaRPr sz="2000" b="1"/>
          </a:p>
          <a:p>
            <a:pPr marL="0" lvl="0" indent="0" algn="l" rtl="0">
              <a:spcBef>
                <a:spcPts val="0"/>
              </a:spcBef>
              <a:spcAft>
                <a:spcPts val="0"/>
              </a:spcAft>
              <a:buNone/>
            </a:pPr>
            <a:r>
              <a:rPr lang="en-US" sz="2000" b="1"/>
              <a:t>Corr: 0.32</a:t>
            </a:r>
            <a:endParaRPr sz="2000" b="1"/>
          </a:p>
        </p:txBody>
      </p:sp>
      <p:sp>
        <p:nvSpPr>
          <p:cNvPr id="366" name="Google Shape;366;g21d43ad4b80_2_1148"/>
          <p:cNvSpPr txBox="1"/>
          <p:nvPr/>
        </p:nvSpPr>
        <p:spPr>
          <a:xfrm>
            <a:off x="7577875" y="3510163"/>
            <a:ext cx="1768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rPr>
              <a:t>1st floor SF</a:t>
            </a:r>
            <a:endParaRPr sz="2000" b="1">
              <a:solidFill>
                <a:schemeClr val="dk1"/>
              </a:solidFill>
            </a:endParaRPr>
          </a:p>
          <a:p>
            <a:pPr marL="0" lvl="0" indent="0" algn="l" rtl="0">
              <a:spcBef>
                <a:spcPts val="0"/>
              </a:spcBef>
              <a:spcAft>
                <a:spcPts val="0"/>
              </a:spcAft>
              <a:buNone/>
            </a:pPr>
            <a:r>
              <a:rPr lang="en-US" sz="2000" b="1">
                <a:solidFill>
                  <a:schemeClr val="dk1"/>
                </a:solidFill>
              </a:rPr>
              <a:t>Corr: 0.6</a:t>
            </a:r>
            <a:endParaRPr sz="2000" b="1">
              <a:solidFill>
                <a:schemeClr val="dk1"/>
              </a:solidFill>
            </a:endParaRPr>
          </a:p>
        </p:txBody>
      </p:sp>
      <p:sp>
        <p:nvSpPr>
          <p:cNvPr id="367" name="Google Shape;367;g21d43ad4b80_2_1148"/>
          <p:cNvSpPr/>
          <p:nvPr/>
        </p:nvSpPr>
        <p:spPr>
          <a:xfrm>
            <a:off x="2257100" y="2169100"/>
            <a:ext cx="3236400" cy="3305700"/>
          </a:xfrm>
          <a:prstGeom prst="ellipse">
            <a:avLst/>
          </a:prstGeom>
          <a:solidFill>
            <a:schemeClr val="bg1"/>
          </a:solidFill>
          <a:ln w="28575"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 name="Google Shape;368;g21d43ad4b80_2_1148"/>
          <p:cNvSpPr/>
          <p:nvPr/>
        </p:nvSpPr>
        <p:spPr>
          <a:xfrm>
            <a:off x="282883" y="2186582"/>
            <a:ext cx="3397084" cy="3305682"/>
          </a:xfrm>
          <a:prstGeom prst="ellipse">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r="100000" b="100000"/>
            </a:path>
            <a:tileRect l="-100000" t="-100000"/>
          </a:gradFill>
          <a:ln w="28575"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 name="Google Shape;369;g21d43ad4b80_2_1148"/>
          <p:cNvSpPr txBox="1"/>
          <p:nvPr/>
        </p:nvSpPr>
        <p:spPr>
          <a:xfrm>
            <a:off x="3845138" y="3510175"/>
            <a:ext cx="1768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t>BsmtSF1</a:t>
            </a:r>
            <a:endParaRPr sz="2000" b="1"/>
          </a:p>
          <a:p>
            <a:pPr marL="0" lvl="0" indent="0" algn="l" rtl="0">
              <a:spcBef>
                <a:spcPts val="0"/>
              </a:spcBef>
              <a:spcAft>
                <a:spcPts val="0"/>
              </a:spcAft>
              <a:buNone/>
            </a:pPr>
            <a:r>
              <a:rPr lang="en-US" sz="2000" b="1"/>
              <a:t>Corr: 0.37</a:t>
            </a:r>
            <a:endParaRPr sz="2000" b="1"/>
          </a:p>
        </p:txBody>
      </p:sp>
      <p:sp>
        <p:nvSpPr>
          <p:cNvPr id="370" name="Google Shape;370;g21d43ad4b80_2_1148"/>
          <p:cNvSpPr txBox="1"/>
          <p:nvPr/>
        </p:nvSpPr>
        <p:spPr>
          <a:xfrm>
            <a:off x="5778802" y="3510175"/>
            <a:ext cx="1613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t>BsmtSF2</a:t>
            </a:r>
            <a:endParaRPr sz="2000" b="1" dirty="0"/>
          </a:p>
          <a:p>
            <a:pPr marL="0" lvl="0" indent="0" algn="l" rtl="0">
              <a:spcBef>
                <a:spcPts val="0"/>
              </a:spcBef>
              <a:spcAft>
                <a:spcPts val="0"/>
              </a:spcAft>
              <a:buNone/>
            </a:pPr>
            <a:r>
              <a:rPr lang="en-US" sz="2000" b="1" dirty="0" err="1"/>
              <a:t>Corr</a:t>
            </a:r>
            <a:r>
              <a:rPr lang="en-US" sz="2000" b="1" dirty="0"/>
              <a:t>: 0.005</a:t>
            </a:r>
            <a:endParaRPr sz="2000" b="1" dirty="0"/>
          </a:p>
        </p:txBody>
      </p:sp>
      <p:sp>
        <p:nvSpPr>
          <p:cNvPr id="371" name="Google Shape;371;g21d43ad4b80_2_1148"/>
          <p:cNvSpPr txBox="1"/>
          <p:nvPr/>
        </p:nvSpPr>
        <p:spPr>
          <a:xfrm>
            <a:off x="794175" y="3470575"/>
            <a:ext cx="2374500" cy="879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100" b="1">
                <a:solidFill>
                  <a:schemeClr val="dk1"/>
                </a:solidFill>
                <a:latin typeface="Roboto"/>
                <a:ea typeface="Roboto"/>
                <a:cs typeface="Roboto"/>
                <a:sym typeface="Roboto"/>
              </a:rPr>
              <a:t>TotalSqrFootage</a:t>
            </a:r>
            <a:endParaRPr sz="2100" b="1">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2100" b="1">
                <a:solidFill>
                  <a:schemeClr val="dk1"/>
                </a:solidFill>
                <a:latin typeface="Roboto"/>
                <a:ea typeface="Roboto"/>
                <a:cs typeface="Roboto"/>
                <a:sym typeface="Roboto"/>
              </a:rPr>
              <a:t>Corr: 0.7</a:t>
            </a:r>
            <a:endParaRPr sz="2100" b="1">
              <a:solidFill>
                <a:schemeClr val="dk1"/>
              </a:solidFill>
              <a:latin typeface="Roboto"/>
              <a:ea typeface="Roboto"/>
              <a:cs typeface="Roboto"/>
              <a:sym typeface="Roboto"/>
            </a:endParaRPr>
          </a:p>
        </p:txBody>
      </p:sp>
      <p:sp>
        <p:nvSpPr>
          <p:cNvPr id="2" name="标题 1">
            <a:extLst>
              <a:ext uri="{FF2B5EF4-FFF2-40B4-BE49-F238E27FC236}">
                <a16:creationId xmlns:a16="http://schemas.microsoft.com/office/drawing/2014/main" id="{F9CF4D47-8135-9FEA-3CC5-15EDE5E6B01E}"/>
              </a:ext>
            </a:extLst>
          </p:cNvPr>
          <p:cNvSpPr txBox="1">
            <a:spLocks/>
          </p:cNvSpPr>
          <p:nvPr/>
        </p:nvSpPr>
        <p:spPr>
          <a:xfrm>
            <a:off x="894074" y="489468"/>
            <a:ext cx="123264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Gill Sans MT" panose="020B0502020104020203" pitchFamily="34" charset="0"/>
              </a:rPr>
              <a:t>Data Pre-processing: </a:t>
            </a:r>
            <a:r>
              <a:rPr lang="en-US" sz="3600" dirty="0">
                <a:latin typeface="Gill Sans MT" panose="020B0502020104020203" pitchFamily="34" charset="0"/>
              </a:rPr>
              <a:t>Combined common features for improvement in correlation with </a:t>
            </a:r>
            <a:r>
              <a:rPr lang="en-US" sz="3600" dirty="0" err="1">
                <a:latin typeface="Gill Sans MT" panose="020B0502020104020203" pitchFamily="34" charset="0"/>
              </a:rPr>
              <a:t>SalePrice</a:t>
            </a:r>
            <a:endParaRPr lang="zh-CN" altLang="en-US" sz="3600" dirty="0">
              <a:latin typeface="Gill Sans MT" panose="020B0502020104020203" pitchFamily="34" charset="0"/>
            </a:endParaRPr>
          </a:p>
          <a:p>
            <a:endParaRPr lang="zh-CN" altLang="en-US" sz="3600" dirty="0">
              <a:latin typeface="Gill Sans MT" panose="020B0502020104020203"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Google Shape;377;g20a22f60d97_0_5"/>
          <p:cNvSpPr txBox="1">
            <a:spLocks noGrp="1"/>
          </p:cNvSpPr>
          <p:nvPr>
            <p:ph type="body" idx="1"/>
          </p:nvPr>
        </p:nvSpPr>
        <p:spPr>
          <a:xfrm>
            <a:off x="694225" y="1506400"/>
            <a:ext cx="10659600" cy="4670400"/>
          </a:xfrm>
          <a:prstGeom prst="rect">
            <a:avLst/>
          </a:prstGeom>
        </p:spPr>
        <p:txBody>
          <a:bodyPr spcFirstLastPara="1" wrap="square" lIns="91425" tIns="45700" rIns="91425" bIns="45700" anchor="t" anchorCtr="0">
            <a:noAutofit/>
          </a:bodyPr>
          <a:lstStyle/>
          <a:p>
            <a:pPr marL="457200" lvl="0" indent="-393700" algn="l" rtl="0">
              <a:lnSpc>
                <a:spcPct val="100000"/>
              </a:lnSpc>
              <a:spcBef>
                <a:spcPts val="0"/>
              </a:spcBef>
              <a:spcAft>
                <a:spcPts val="0"/>
              </a:spcAft>
              <a:buSzPts val="2600"/>
              <a:buChar char="❖"/>
            </a:pPr>
            <a:r>
              <a:rPr lang="en-US" sz="2600" dirty="0">
                <a:latin typeface="Gill Sans MT" panose="020B0502020104020203" pitchFamily="34" charset="0"/>
              </a:rPr>
              <a:t>Null Imputation:</a:t>
            </a:r>
            <a:endParaRPr sz="2600" dirty="0">
              <a:latin typeface="Gill Sans MT" panose="020B0502020104020203" pitchFamily="34" charset="0"/>
            </a:endParaRPr>
          </a:p>
          <a:p>
            <a:pPr marL="457200" lvl="0" indent="0" algn="l" rtl="0">
              <a:lnSpc>
                <a:spcPct val="100000"/>
              </a:lnSpc>
              <a:spcBef>
                <a:spcPts val="0"/>
              </a:spcBef>
              <a:spcAft>
                <a:spcPts val="0"/>
              </a:spcAft>
              <a:buNone/>
            </a:pPr>
            <a:r>
              <a:rPr lang="en-US" sz="2600" dirty="0">
                <a:latin typeface="Gill Sans MT" panose="020B0502020104020203" pitchFamily="34" charset="0"/>
              </a:rPr>
              <a:t>  Numerical Data: Simple Imputer with Strategy= mean</a:t>
            </a:r>
            <a:endParaRPr sz="2600" dirty="0">
              <a:latin typeface="Gill Sans MT" panose="020B0502020104020203" pitchFamily="34" charset="0"/>
            </a:endParaRPr>
          </a:p>
          <a:p>
            <a:pPr marL="457200" lvl="0" indent="0" algn="l" rtl="0">
              <a:lnSpc>
                <a:spcPct val="100000"/>
              </a:lnSpc>
              <a:spcBef>
                <a:spcPts val="0"/>
              </a:spcBef>
              <a:spcAft>
                <a:spcPts val="0"/>
              </a:spcAft>
              <a:buNone/>
            </a:pPr>
            <a:r>
              <a:rPr lang="en-US" sz="2600" dirty="0">
                <a:latin typeface="Gill Sans MT" panose="020B0502020104020203" pitchFamily="34" charset="0"/>
              </a:rPr>
              <a:t>  Categorical Data: Replaced nulls with “unknown”</a:t>
            </a:r>
            <a:endParaRPr sz="2600" dirty="0">
              <a:latin typeface="Gill Sans MT" panose="020B0502020104020203" pitchFamily="34" charset="0"/>
            </a:endParaRPr>
          </a:p>
          <a:p>
            <a:pPr marL="457200" lvl="0" indent="0" algn="l" rtl="0">
              <a:lnSpc>
                <a:spcPct val="100000"/>
              </a:lnSpc>
              <a:spcBef>
                <a:spcPts val="0"/>
              </a:spcBef>
              <a:spcAft>
                <a:spcPts val="0"/>
              </a:spcAft>
              <a:buNone/>
            </a:pPr>
            <a:endParaRPr sz="2600" dirty="0">
              <a:latin typeface="Gill Sans MT" panose="020B0502020104020203" pitchFamily="34" charset="0"/>
            </a:endParaRPr>
          </a:p>
          <a:p>
            <a:pPr marL="457200" lvl="0" indent="-393700" algn="l" rtl="0">
              <a:spcBef>
                <a:spcPts val="0"/>
              </a:spcBef>
              <a:spcAft>
                <a:spcPts val="0"/>
              </a:spcAft>
              <a:buSzPts val="2600"/>
              <a:buChar char="❖"/>
            </a:pPr>
            <a:r>
              <a:rPr lang="en-US" sz="2600" dirty="0">
                <a:latin typeface="Gill Sans MT" panose="020B0502020104020203" pitchFamily="34" charset="0"/>
              </a:rPr>
              <a:t>Converted Categorical features to numerical features using </a:t>
            </a:r>
            <a:r>
              <a:rPr lang="en-US" sz="2600" dirty="0" err="1">
                <a:latin typeface="Gill Sans MT" panose="020B0502020104020203" pitchFamily="34" charset="0"/>
              </a:rPr>
              <a:t>get_dummies</a:t>
            </a:r>
            <a:r>
              <a:rPr lang="en-US" sz="2600" dirty="0">
                <a:latin typeface="Gill Sans MT" panose="020B0502020104020203" pitchFamily="34" charset="0"/>
              </a:rPr>
              <a:t>() from Pandas Library.</a:t>
            </a:r>
            <a:endParaRPr sz="2600" dirty="0">
              <a:latin typeface="Gill Sans MT" panose="020B0502020104020203" pitchFamily="34" charset="0"/>
            </a:endParaRPr>
          </a:p>
          <a:p>
            <a:pPr marL="457200" lvl="0" indent="0" algn="l" rtl="0">
              <a:spcBef>
                <a:spcPts val="0"/>
              </a:spcBef>
              <a:spcAft>
                <a:spcPts val="0"/>
              </a:spcAft>
              <a:buNone/>
            </a:pPr>
            <a:endParaRPr sz="2600" dirty="0">
              <a:latin typeface="Gill Sans MT" panose="020B0502020104020203" pitchFamily="34" charset="0"/>
            </a:endParaRPr>
          </a:p>
          <a:p>
            <a:pPr marL="457200" lvl="0" indent="-393700" algn="l" rtl="0">
              <a:spcBef>
                <a:spcPts val="1000"/>
              </a:spcBef>
              <a:spcAft>
                <a:spcPts val="0"/>
              </a:spcAft>
              <a:buSzPts val="2600"/>
              <a:buChar char="❖"/>
            </a:pPr>
            <a:r>
              <a:rPr lang="en-US" sz="2600" dirty="0">
                <a:latin typeface="Gill Sans MT" panose="020B0502020104020203" pitchFamily="34" charset="0"/>
              </a:rPr>
              <a:t>Standardized Predictors and response variable using </a:t>
            </a:r>
            <a:r>
              <a:rPr lang="en-US" sz="2600" dirty="0" err="1">
                <a:latin typeface="Gill Sans MT" panose="020B0502020104020203" pitchFamily="34" charset="0"/>
              </a:rPr>
              <a:t>StandardScalar</a:t>
            </a:r>
            <a:r>
              <a:rPr lang="en-US" sz="2600" dirty="0">
                <a:latin typeface="Gill Sans MT" panose="020B0502020104020203" pitchFamily="34" charset="0"/>
              </a:rPr>
              <a:t>()</a:t>
            </a:r>
            <a:endParaRPr sz="2600" dirty="0">
              <a:latin typeface="Gill Sans MT" panose="020B0502020104020203" pitchFamily="34" charset="0"/>
            </a:endParaRPr>
          </a:p>
          <a:p>
            <a:pPr marL="457200" lvl="0" indent="0" algn="l" rtl="0">
              <a:spcBef>
                <a:spcPts val="1000"/>
              </a:spcBef>
              <a:spcAft>
                <a:spcPts val="0"/>
              </a:spcAft>
              <a:buNone/>
            </a:pPr>
            <a:endParaRPr sz="2600" dirty="0">
              <a:latin typeface="Gill Sans MT" panose="020B0502020104020203" pitchFamily="34" charset="0"/>
            </a:endParaRPr>
          </a:p>
          <a:p>
            <a:pPr marL="457200" lvl="0" indent="-393700" algn="l" rtl="0">
              <a:spcBef>
                <a:spcPts val="1000"/>
              </a:spcBef>
              <a:spcAft>
                <a:spcPts val="0"/>
              </a:spcAft>
              <a:buSzPts val="2600"/>
              <a:buChar char="❖"/>
            </a:pPr>
            <a:r>
              <a:rPr lang="en-US" sz="2600" dirty="0">
                <a:latin typeface="Gill Sans MT" panose="020B0502020104020203" pitchFamily="34" charset="0"/>
              </a:rPr>
              <a:t>Dropped predictors having high correlation coefficient with other predictors.</a:t>
            </a:r>
            <a:endParaRPr sz="2600" dirty="0">
              <a:latin typeface="Gill Sans MT" panose="020B0502020104020203" pitchFamily="34" charset="0"/>
            </a:endParaRPr>
          </a:p>
          <a:p>
            <a:pPr marL="457200" lvl="0" indent="0" algn="l" rtl="0">
              <a:spcBef>
                <a:spcPts val="1000"/>
              </a:spcBef>
              <a:spcAft>
                <a:spcPts val="0"/>
              </a:spcAft>
              <a:buNone/>
            </a:pPr>
            <a:endParaRPr sz="2600" dirty="0">
              <a:latin typeface="Gill Sans MT" panose="020B0502020104020203" pitchFamily="34" charset="0"/>
            </a:endParaRPr>
          </a:p>
          <a:p>
            <a:pPr marL="457200" lvl="0" indent="0" algn="l" rtl="0">
              <a:lnSpc>
                <a:spcPct val="90000"/>
              </a:lnSpc>
              <a:spcBef>
                <a:spcPts val="1000"/>
              </a:spcBef>
              <a:spcAft>
                <a:spcPts val="0"/>
              </a:spcAft>
              <a:buNone/>
            </a:pPr>
            <a:endParaRPr sz="2600" dirty="0">
              <a:latin typeface="Gill Sans MT" panose="020B0502020104020203" pitchFamily="34" charset="0"/>
            </a:endParaRPr>
          </a:p>
          <a:p>
            <a:pPr marL="457200" lvl="0" indent="0" algn="l" rtl="0">
              <a:lnSpc>
                <a:spcPct val="70000"/>
              </a:lnSpc>
              <a:spcBef>
                <a:spcPts val="1000"/>
              </a:spcBef>
              <a:spcAft>
                <a:spcPts val="0"/>
              </a:spcAft>
              <a:buNone/>
            </a:pPr>
            <a:endParaRPr sz="2600" dirty="0">
              <a:latin typeface="Gill Sans MT" panose="020B0502020104020203" pitchFamily="34" charset="0"/>
            </a:endParaRPr>
          </a:p>
        </p:txBody>
      </p:sp>
      <p:sp>
        <p:nvSpPr>
          <p:cNvPr id="2" name="标题 1">
            <a:extLst>
              <a:ext uri="{FF2B5EF4-FFF2-40B4-BE49-F238E27FC236}">
                <a16:creationId xmlns:a16="http://schemas.microsoft.com/office/drawing/2014/main" id="{A900A47C-381E-2069-C533-63640234336D}"/>
              </a:ext>
            </a:extLst>
          </p:cNvPr>
          <p:cNvSpPr txBox="1">
            <a:spLocks/>
          </p:cNvSpPr>
          <p:nvPr/>
        </p:nvSpPr>
        <p:spPr>
          <a:xfrm>
            <a:off x="141817" y="0"/>
            <a:ext cx="123264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Gill Sans MT" panose="020B0502020104020203" pitchFamily="34" charset="0"/>
              </a:rPr>
              <a:t>Data Pre-processing:  Some other data pre-processing steps</a:t>
            </a:r>
            <a:endParaRPr lang="zh-CN" altLang="en-US" sz="3600" dirty="0">
              <a:latin typeface="Gill Sans MT" panose="020B05020201040202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20a22f60d97_0_20"/>
          <p:cNvSpPr txBox="1">
            <a:spLocks noGrp="1"/>
          </p:cNvSpPr>
          <p:nvPr>
            <p:ph type="title"/>
          </p:nvPr>
        </p:nvSpPr>
        <p:spPr>
          <a:xfrm>
            <a:off x="304800" y="323950"/>
            <a:ext cx="10515600" cy="793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Gill Sans MT" panose="020B0502020104020203" pitchFamily="34" charset="0"/>
              </a:rPr>
              <a:t>Model Selection</a:t>
            </a:r>
            <a:endParaRPr dirty="0">
              <a:latin typeface="Gill Sans MT" panose="020B0502020104020203" pitchFamily="34" charset="0"/>
            </a:endParaRPr>
          </a:p>
        </p:txBody>
      </p:sp>
      <p:sp>
        <p:nvSpPr>
          <p:cNvPr id="383" name="Google Shape;383;g20a22f60d97_0_20"/>
          <p:cNvSpPr txBox="1">
            <a:spLocks noGrp="1"/>
          </p:cNvSpPr>
          <p:nvPr>
            <p:ph type="body" idx="1"/>
          </p:nvPr>
        </p:nvSpPr>
        <p:spPr>
          <a:xfrm>
            <a:off x="491425" y="1448750"/>
            <a:ext cx="6465000" cy="4887600"/>
          </a:xfrm>
          <a:prstGeom prst="rect">
            <a:avLst/>
          </a:prstGeom>
        </p:spPr>
        <p:txBody>
          <a:bodyPr spcFirstLastPara="1" wrap="square" lIns="91425" tIns="45700" rIns="91425" bIns="45700" anchor="t" anchorCtr="0">
            <a:noAutofit/>
          </a:bodyPr>
          <a:lstStyle/>
          <a:p>
            <a:pPr marL="457200" lvl="0" indent="-335438" algn="l" rtl="0">
              <a:lnSpc>
                <a:spcPct val="115000"/>
              </a:lnSpc>
              <a:spcBef>
                <a:spcPts val="1000"/>
              </a:spcBef>
              <a:spcAft>
                <a:spcPts val="0"/>
              </a:spcAft>
              <a:buSzPts val="1683"/>
              <a:buChar char="•"/>
            </a:pPr>
            <a:r>
              <a:rPr lang="en-US" sz="1682" b="1" dirty="0">
                <a:latin typeface="Gill Sans MT" panose="020B0502020104020203" pitchFamily="34" charset="0"/>
              </a:rPr>
              <a:t>Gradient Boosting Regressor Model</a:t>
            </a:r>
            <a:endParaRPr sz="1682" b="1" dirty="0">
              <a:latin typeface="Gill Sans MT" panose="020B0502020104020203" pitchFamily="34" charset="0"/>
            </a:endParaRPr>
          </a:p>
          <a:p>
            <a:pPr marL="457200" lvl="0" indent="0" algn="l" rtl="0">
              <a:lnSpc>
                <a:spcPct val="115000"/>
              </a:lnSpc>
              <a:spcBef>
                <a:spcPts val="1000"/>
              </a:spcBef>
              <a:spcAft>
                <a:spcPts val="0"/>
              </a:spcAft>
              <a:buNone/>
            </a:pPr>
            <a:r>
              <a:rPr lang="en-US" sz="1582" dirty="0">
                <a:latin typeface="Gill Sans MT" panose="020B0502020104020203" pitchFamily="34" charset="0"/>
              </a:rPr>
              <a:t>Capture complex interactions between features</a:t>
            </a:r>
            <a:endParaRPr sz="1582" dirty="0">
              <a:latin typeface="Gill Sans MT" panose="020B0502020104020203" pitchFamily="34" charset="0"/>
            </a:endParaRPr>
          </a:p>
          <a:p>
            <a:pPr marL="457200" lvl="0" indent="-335438" algn="l" rtl="0">
              <a:lnSpc>
                <a:spcPct val="115000"/>
              </a:lnSpc>
              <a:spcBef>
                <a:spcPts val="1000"/>
              </a:spcBef>
              <a:spcAft>
                <a:spcPts val="0"/>
              </a:spcAft>
              <a:buSzPts val="1683"/>
              <a:buChar char="•"/>
            </a:pPr>
            <a:r>
              <a:rPr lang="en-US" sz="1682" b="1" dirty="0">
                <a:latin typeface="Gill Sans MT" panose="020B0502020104020203" pitchFamily="34" charset="0"/>
              </a:rPr>
              <a:t>Lasso Regression</a:t>
            </a:r>
            <a:endParaRPr sz="1682" dirty="0">
              <a:latin typeface="Gill Sans MT" panose="020B0502020104020203" pitchFamily="34" charset="0"/>
            </a:endParaRPr>
          </a:p>
          <a:p>
            <a:pPr marL="457200" lvl="0" indent="0" algn="l" rtl="0">
              <a:lnSpc>
                <a:spcPct val="115000"/>
              </a:lnSpc>
              <a:spcBef>
                <a:spcPts val="1000"/>
              </a:spcBef>
              <a:spcAft>
                <a:spcPts val="0"/>
              </a:spcAft>
              <a:buSzPts val="852"/>
              <a:buNone/>
            </a:pPr>
            <a:r>
              <a:rPr lang="en-US" sz="1582" dirty="0">
                <a:latin typeface="Gill Sans MT" panose="020B0502020104020203" pitchFamily="34" charset="0"/>
              </a:rPr>
              <a:t>Handle high-dimensional data, identify important features, irrelevant or highly correlated</a:t>
            </a:r>
            <a:endParaRPr sz="1582" dirty="0">
              <a:latin typeface="Gill Sans MT" panose="020B0502020104020203" pitchFamily="34" charset="0"/>
            </a:endParaRPr>
          </a:p>
          <a:p>
            <a:pPr marL="457200" lvl="0" indent="-335438" algn="l" rtl="0">
              <a:lnSpc>
                <a:spcPct val="115000"/>
              </a:lnSpc>
              <a:spcBef>
                <a:spcPts val="1000"/>
              </a:spcBef>
              <a:spcAft>
                <a:spcPts val="0"/>
              </a:spcAft>
              <a:buSzPts val="1683"/>
              <a:buChar char="•"/>
            </a:pPr>
            <a:r>
              <a:rPr lang="en-US" sz="1682" b="1" dirty="0">
                <a:latin typeface="Gill Sans MT" panose="020B0502020104020203" pitchFamily="34" charset="0"/>
              </a:rPr>
              <a:t>Ridge Regression Model</a:t>
            </a:r>
            <a:endParaRPr sz="1682" dirty="0">
              <a:latin typeface="Gill Sans MT" panose="020B0502020104020203" pitchFamily="34" charset="0"/>
            </a:endParaRPr>
          </a:p>
          <a:p>
            <a:pPr marL="0" lvl="0" indent="457200" algn="l" rtl="0">
              <a:lnSpc>
                <a:spcPct val="115000"/>
              </a:lnSpc>
              <a:spcBef>
                <a:spcPts val="1000"/>
              </a:spcBef>
              <a:spcAft>
                <a:spcPts val="0"/>
              </a:spcAft>
              <a:buSzPts val="852"/>
              <a:buNone/>
            </a:pPr>
            <a:r>
              <a:rPr lang="en-US" sz="1582" dirty="0">
                <a:latin typeface="Gill Sans MT" panose="020B0502020104020203" pitchFamily="34" charset="0"/>
              </a:rPr>
              <a:t>Handle multicollinearity and prevent overfitting</a:t>
            </a:r>
            <a:endParaRPr sz="1582" dirty="0">
              <a:latin typeface="Gill Sans MT" panose="020B0502020104020203" pitchFamily="34" charset="0"/>
            </a:endParaRPr>
          </a:p>
          <a:p>
            <a:pPr marL="457200" lvl="0" indent="-335438" algn="l" rtl="0">
              <a:lnSpc>
                <a:spcPct val="115000"/>
              </a:lnSpc>
              <a:spcBef>
                <a:spcPts val="1000"/>
              </a:spcBef>
              <a:spcAft>
                <a:spcPts val="0"/>
              </a:spcAft>
              <a:buSzPts val="1683"/>
              <a:buChar char="•"/>
            </a:pPr>
            <a:r>
              <a:rPr lang="en-US" sz="1682" b="1" dirty="0">
                <a:latin typeface="Gill Sans MT" panose="020B0502020104020203" pitchFamily="34" charset="0"/>
              </a:rPr>
              <a:t>Random Forest Model</a:t>
            </a:r>
            <a:endParaRPr sz="1682" dirty="0">
              <a:latin typeface="Gill Sans MT" panose="020B0502020104020203" pitchFamily="34" charset="0"/>
            </a:endParaRPr>
          </a:p>
          <a:p>
            <a:pPr marL="457200" lvl="0" indent="0" algn="l" rtl="0">
              <a:lnSpc>
                <a:spcPct val="115000"/>
              </a:lnSpc>
              <a:spcBef>
                <a:spcPts val="1000"/>
              </a:spcBef>
              <a:spcAft>
                <a:spcPts val="0"/>
              </a:spcAft>
              <a:buClr>
                <a:srgbClr val="000000"/>
              </a:buClr>
              <a:buSzPts val="852"/>
              <a:buFont typeface="Arial"/>
              <a:buNone/>
            </a:pPr>
            <a:r>
              <a:rPr lang="en-US" sz="1582" dirty="0">
                <a:latin typeface="Gill Sans MT" panose="020B0502020104020203" pitchFamily="34" charset="0"/>
              </a:rPr>
              <a:t>Handle non-linear relationships, missing values, and outliers</a:t>
            </a:r>
            <a:endParaRPr sz="1582" dirty="0">
              <a:latin typeface="Gill Sans MT" panose="020B0502020104020203" pitchFamily="34" charset="0"/>
            </a:endParaRPr>
          </a:p>
          <a:p>
            <a:pPr marL="457200" lvl="0" indent="-329088" algn="l" rtl="0">
              <a:lnSpc>
                <a:spcPct val="115000"/>
              </a:lnSpc>
              <a:spcBef>
                <a:spcPts val="1000"/>
              </a:spcBef>
              <a:spcAft>
                <a:spcPts val="0"/>
              </a:spcAft>
              <a:buSzPts val="1583"/>
              <a:buChar char="•"/>
            </a:pPr>
            <a:r>
              <a:rPr lang="en-US" sz="1582" b="1" dirty="0">
                <a:latin typeface="Gill Sans MT" panose="020B0502020104020203" pitchFamily="34" charset="0"/>
              </a:rPr>
              <a:t>Support Vector Regression</a:t>
            </a:r>
            <a:r>
              <a:rPr lang="en-US" sz="1582" dirty="0">
                <a:latin typeface="Gill Sans MT" panose="020B0502020104020203" pitchFamily="34" charset="0"/>
              </a:rPr>
              <a:t>:</a:t>
            </a:r>
            <a:endParaRPr sz="1582" dirty="0">
              <a:latin typeface="Gill Sans MT" panose="020B0502020104020203" pitchFamily="34" charset="0"/>
            </a:endParaRPr>
          </a:p>
          <a:p>
            <a:pPr marL="457200" lvl="0" indent="0" algn="l" rtl="0">
              <a:lnSpc>
                <a:spcPct val="115000"/>
              </a:lnSpc>
              <a:spcBef>
                <a:spcPts val="1000"/>
              </a:spcBef>
              <a:spcAft>
                <a:spcPts val="0"/>
              </a:spcAft>
              <a:buNone/>
            </a:pPr>
            <a:r>
              <a:rPr lang="en-US" sz="1582" dirty="0">
                <a:latin typeface="Gill Sans MT" panose="020B0502020104020203" pitchFamily="34" charset="0"/>
              </a:rPr>
              <a:t>Handle complex relationships between variables and provide accurate predictions even with noisy data</a:t>
            </a:r>
            <a:endParaRPr sz="1582" dirty="0">
              <a:latin typeface="Gill Sans MT" panose="020B0502020104020203" pitchFamily="34" charset="0"/>
            </a:endParaRPr>
          </a:p>
          <a:p>
            <a:pPr marL="0" lvl="0" indent="0" algn="l" rtl="0">
              <a:lnSpc>
                <a:spcPct val="115000"/>
              </a:lnSpc>
              <a:spcBef>
                <a:spcPts val="1000"/>
              </a:spcBef>
              <a:spcAft>
                <a:spcPts val="0"/>
              </a:spcAft>
              <a:buSzPts val="852"/>
              <a:buNone/>
            </a:pPr>
            <a:endParaRPr sz="1682" dirty="0">
              <a:latin typeface="Gill Sans MT" panose="020B0502020104020203" pitchFamily="34" charset="0"/>
            </a:endParaRPr>
          </a:p>
        </p:txBody>
      </p:sp>
      <p:pic>
        <p:nvPicPr>
          <p:cNvPr id="384" name="Google Shape;384;g20a22f60d97_0_20"/>
          <p:cNvPicPr preferRelativeResize="0"/>
          <p:nvPr/>
        </p:nvPicPr>
        <p:blipFill>
          <a:blip r:embed="rId3">
            <a:alphaModFix/>
          </a:blip>
          <a:stretch>
            <a:fillRect/>
          </a:stretch>
        </p:blipFill>
        <p:spPr>
          <a:xfrm>
            <a:off x="7291825" y="1448750"/>
            <a:ext cx="4292100" cy="4292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g238a4db7d63_0_6"/>
          <p:cNvGrpSpPr/>
          <p:nvPr/>
        </p:nvGrpSpPr>
        <p:grpSpPr>
          <a:xfrm>
            <a:off x="411773" y="1657259"/>
            <a:ext cx="4744381" cy="1232769"/>
            <a:chOff x="308838" y="1242975"/>
            <a:chExt cx="3558375" cy="924600"/>
          </a:xfrm>
        </p:grpSpPr>
        <p:cxnSp>
          <p:nvCxnSpPr>
            <p:cNvPr id="390" name="Google Shape;390;g238a4db7d63_0_6"/>
            <p:cNvCxnSpPr/>
            <p:nvPr/>
          </p:nvCxnSpPr>
          <p:spPr>
            <a:xfrm rot="10800000">
              <a:off x="2642013" y="1654113"/>
              <a:ext cx="1225200" cy="0"/>
            </a:xfrm>
            <a:prstGeom prst="straightConnector1">
              <a:avLst/>
            </a:prstGeom>
            <a:noFill/>
            <a:ln w="9525" cap="flat" cmpd="sng">
              <a:solidFill>
                <a:srgbClr val="249C90"/>
              </a:solidFill>
              <a:prstDash val="solid"/>
              <a:round/>
              <a:headEnd type="none" w="sm" len="sm"/>
              <a:tailEnd type="oval" w="med" len="med"/>
            </a:ln>
          </p:spPr>
        </p:cxnSp>
        <p:sp>
          <p:nvSpPr>
            <p:cNvPr id="391" name="Google Shape;391;g238a4db7d63_0_6"/>
            <p:cNvSpPr txBox="1"/>
            <p:nvPr/>
          </p:nvSpPr>
          <p:spPr>
            <a:xfrm>
              <a:off x="308838" y="1242975"/>
              <a:ext cx="21240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600" b="1" dirty="0">
                  <a:latin typeface="Roboto"/>
                  <a:ea typeface="Roboto"/>
                  <a:cs typeface="Roboto"/>
                  <a:sym typeface="Roboto"/>
                </a:rPr>
                <a:t>Data Partitioning</a:t>
              </a:r>
              <a:endParaRPr sz="1600" b="1" dirty="0">
                <a:latin typeface="Roboto"/>
                <a:ea typeface="Roboto"/>
                <a:cs typeface="Roboto"/>
                <a:sym typeface="Roboto"/>
              </a:endParaRPr>
            </a:p>
            <a:p>
              <a:pPr marL="0" lvl="0" indent="0" algn="l" rtl="0">
                <a:spcBef>
                  <a:spcPts val="0"/>
                </a:spcBef>
                <a:spcAft>
                  <a:spcPts val="0"/>
                </a:spcAft>
                <a:buNone/>
              </a:pPr>
              <a:endParaRPr sz="1100" b="1" dirty="0">
                <a:latin typeface="Roboto"/>
                <a:ea typeface="Roboto"/>
                <a:cs typeface="Roboto"/>
                <a:sym typeface="Roboto"/>
              </a:endParaRPr>
            </a:p>
            <a:p>
              <a:pPr marL="0" lvl="0" indent="0" algn="l" rtl="0">
                <a:spcBef>
                  <a:spcPts val="0"/>
                </a:spcBef>
                <a:spcAft>
                  <a:spcPts val="0"/>
                </a:spcAft>
                <a:buNone/>
              </a:pPr>
              <a:r>
                <a:rPr lang="en-US" sz="1100" dirty="0">
                  <a:latin typeface="Roboto"/>
                  <a:ea typeface="Roboto"/>
                  <a:cs typeface="Roboto"/>
                  <a:sym typeface="Roboto"/>
                </a:rPr>
                <a:t>Split data into three sets: </a:t>
              </a:r>
              <a:r>
                <a:rPr lang="en-US" sz="1100" b="1" dirty="0">
                  <a:latin typeface="Roboto"/>
                  <a:ea typeface="Roboto"/>
                  <a:cs typeface="Roboto"/>
                  <a:sym typeface="Roboto"/>
                </a:rPr>
                <a:t>training</a:t>
              </a:r>
              <a:r>
                <a:rPr lang="en-US" sz="1100" dirty="0">
                  <a:latin typeface="Roboto"/>
                  <a:ea typeface="Roboto"/>
                  <a:cs typeface="Roboto"/>
                  <a:sym typeface="Roboto"/>
                </a:rPr>
                <a:t> set, </a:t>
              </a:r>
              <a:r>
                <a:rPr lang="en-US" sz="1100" b="1" dirty="0">
                  <a:latin typeface="Roboto"/>
                  <a:ea typeface="Roboto"/>
                  <a:cs typeface="Roboto"/>
                  <a:sym typeface="Roboto"/>
                </a:rPr>
                <a:t>validation</a:t>
              </a:r>
              <a:r>
                <a:rPr lang="en-US" sz="1100" dirty="0">
                  <a:latin typeface="Roboto"/>
                  <a:ea typeface="Roboto"/>
                  <a:cs typeface="Roboto"/>
                  <a:sym typeface="Roboto"/>
                </a:rPr>
                <a:t> set, and </a:t>
              </a:r>
              <a:r>
                <a:rPr lang="en-US" sz="1100" b="1" dirty="0">
                  <a:latin typeface="Roboto"/>
                  <a:ea typeface="Roboto"/>
                  <a:cs typeface="Roboto"/>
                  <a:sym typeface="Roboto"/>
                </a:rPr>
                <a:t>test</a:t>
              </a:r>
              <a:r>
                <a:rPr lang="en-US" sz="1100" dirty="0">
                  <a:latin typeface="Roboto"/>
                  <a:ea typeface="Roboto"/>
                  <a:cs typeface="Roboto"/>
                  <a:sym typeface="Roboto"/>
                </a:rPr>
                <a:t> set</a:t>
              </a:r>
              <a:endParaRPr sz="1100" dirty="0">
                <a:latin typeface="Roboto"/>
                <a:ea typeface="Roboto"/>
                <a:cs typeface="Roboto"/>
                <a:sym typeface="Roboto"/>
              </a:endParaRPr>
            </a:p>
            <a:p>
              <a:pPr marL="0" lvl="0" indent="0" algn="l" rtl="0">
                <a:spcBef>
                  <a:spcPts val="2100"/>
                </a:spcBef>
                <a:spcAft>
                  <a:spcPts val="2100"/>
                </a:spcAft>
                <a:buNone/>
              </a:pPr>
              <a:r>
                <a:rPr lang="en-US" sz="1100" dirty="0">
                  <a:latin typeface="Roboto"/>
                  <a:ea typeface="Roboto"/>
                  <a:cs typeface="Roboto"/>
                  <a:sym typeface="Roboto"/>
                </a:rPr>
                <a:t>The training set is used to train the models.</a:t>
              </a:r>
              <a:endParaRPr sz="1100" b="1" dirty="0">
                <a:latin typeface="Roboto"/>
                <a:ea typeface="Roboto"/>
                <a:cs typeface="Roboto"/>
                <a:sym typeface="Roboto"/>
              </a:endParaRPr>
            </a:p>
          </p:txBody>
        </p:sp>
      </p:grpSp>
      <p:grpSp>
        <p:nvGrpSpPr>
          <p:cNvPr id="392" name="Google Shape;392;g238a4db7d63_0_6"/>
          <p:cNvGrpSpPr/>
          <p:nvPr/>
        </p:nvGrpSpPr>
        <p:grpSpPr>
          <a:xfrm>
            <a:off x="411773" y="3528078"/>
            <a:ext cx="4350691" cy="1232769"/>
            <a:chOff x="308838" y="2646125"/>
            <a:chExt cx="3263100" cy="924600"/>
          </a:xfrm>
        </p:grpSpPr>
        <p:cxnSp>
          <p:nvCxnSpPr>
            <p:cNvPr id="393" name="Google Shape;393;g238a4db7d63_0_6"/>
            <p:cNvCxnSpPr/>
            <p:nvPr/>
          </p:nvCxnSpPr>
          <p:spPr>
            <a:xfrm rot="10800000">
              <a:off x="2641938" y="3108425"/>
              <a:ext cx="930000" cy="0"/>
            </a:xfrm>
            <a:prstGeom prst="straightConnector1">
              <a:avLst/>
            </a:prstGeom>
            <a:noFill/>
            <a:ln w="9525" cap="flat" cmpd="sng">
              <a:solidFill>
                <a:srgbClr val="1F887E"/>
              </a:solidFill>
              <a:prstDash val="solid"/>
              <a:round/>
              <a:headEnd type="none" w="sm" len="sm"/>
              <a:tailEnd type="oval" w="med" len="med"/>
            </a:ln>
          </p:spPr>
        </p:cxnSp>
        <p:sp>
          <p:nvSpPr>
            <p:cNvPr id="394" name="Google Shape;394;g238a4db7d63_0_6"/>
            <p:cNvSpPr txBox="1"/>
            <p:nvPr/>
          </p:nvSpPr>
          <p:spPr>
            <a:xfrm>
              <a:off x="308838" y="2646125"/>
              <a:ext cx="21240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600" b="1" dirty="0">
                  <a:latin typeface="Roboto"/>
                  <a:ea typeface="Roboto"/>
                  <a:cs typeface="Roboto"/>
                  <a:sym typeface="Roboto"/>
                </a:rPr>
                <a:t>Model Evaluation</a:t>
              </a:r>
              <a:endParaRPr sz="1600" b="1" dirty="0">
                <a:latin typeface="Roboto"/>
                <a:ea typeface="Roboto"/>
                <a:cs typeface="Roboto"/>
                <a:sym typeface="Roboto"/>
              </a:endParaRPr>
            </a:p>
            <a:p>
              <a:pPr marL="0" lvl="0" indent="0" algn="l" rtl="0">
                <a:spcBef>
                  <a:spcPts val="0"/>
                </a:spcBef>
                <a:spcAft>
                  <a:spcPts val="0"/>
                </a:spcAft>
                <a:buNone/>
              </a:pPr>
              <a:endParaRPr sz="1100" b="1" dirty="0">
                <a:latin typeface="Roboto"/>
                <a:ea typeface="Roboto"/>
                <a:cs typeface="Roboto"/>
                <a:sym typeface="Roboto"/>
              </a:endParaRPr>
            </a:p>
            <a:p>
              <a:pPr marL="0" lvl="0" indent="0" algn="l" rtl="0">
                <a:spcBef>
                  <a:spcPts val="0"/>
                </a:spcBef>
                <a:spcAft>
                  <a:spcPts val="2100"/>
                </a:spcAft>
                <a:buNone/>
              </a:pPr>
              <a:r>
                <a:rPr lang="en-US" sz="1100" dirty="0">
                  <a:latin typeface="Roboto"/>
                  <a:ea typeface="Roboto"/>
                  <a:cs typeface="Roboto"/>
                  <a:sym typeface="Roboto"/>
                </a:rPr>
                <a:t>The validation set is used to evaluate the model's performance using the </a:t>
              </a:r>
              <a:r>
                <a:rPr lang="en-US" sz="1100" b="1" dirty="0">
                  <a:latin typeface="Roboto"/>
                  <a:ea typeface="Roboto"/>
                  <a:cs typeface="Roboto"/>
                  <a:sym typeface="Roboto"/>
                </a:rPr>
                <a:t>RMSE</a:t>
              </a:r>
              <a:r>
                <a:rPr lang="en-US" sz="1100" dirty="0">
                  <a:latin typeface="Roboto"/>
                  <a:ea typeface="Roboto"/>
                  <a:cs typeface="Roboto"/>
                  <a:sym typeface="Roboto"/>
                </a:rPr>
                <a:t> and </a:t>
              </a:r>
              <a:r>
                <a:rPr lang="en-US" sz="1100" b="1" dirty="0">
                  <a:latin typeface="Roboto"/>
                  <a:ea typeface="Roboto"/>
                  <a:cs typeface="Roboto"/>
                  <a:sym typeface="Roboto"/>
                </a:rPr>
                <a:t>R-squared</a:t>
              </a:r>
              <a:r>
                <a:rPr lang="en-US" sz="1100" dirty="0">
                  <a:latin typeface="Roboto"/>
                  <a:ea typeface="Roboto"/>
                  <a:cs typeface="Roboto"/>
                  <a:sym typeface="Roboto"/>
                </a:rPr>
                <a:t> metrics.</a:t>
              </a:r>
              <a:endParaRPr sz="1100" b="1" dirty="0">
                <a:latin typeface="Roboto"/>
                <a:ea typeface="Roboto"/>
                <a:cs typeface="Roboto"/>
                <a:sym typeface="Roboto"/>
              </a:endParaRPr>
            </a:p>
          </p:txBody>
        </p:sp>
      </p:grpSp>
      <p:grpSp>
        <p:nvGrpSpPr>
          <p:cNvPr id="395" name="Google Shape;395;g238a4db7d63_0_6"/>
          <p:cNvGrpSpPr/>
          <p:nvPr/>
        </p:nvGrpSpPr>
        <p:grpSpPr>
          <a:xfrm>
            <a:off x="6210161" y="1139229"/>
            <a:ext cx="5550195" cy="3999310"/>
            <a:chOff x="4657738" y="854443"/>
            <a:chExt cx="4162750" cy="2999557"/>
          </a:xfrm>
        </p:grpSpPr>
        <p:cxnSp>
          <p:nvCxnSpPr>
            <p:cNvPr id="396" name="Google Shape;396;g238a4db7d63_0_6"/>
            <p:cNvCxnSpPr/>
            <p:nvPr/>
          </p:nvCxnSpPr>
          <p:spPr>
            <a:xfrm>
              <a:off x="4657738" y="3854000"/>
              <a:ext cx="1838700" cy="0"/>
            </a:xfrm>
            <a:prstGeom prst="straightConnector1">
              <a:avLst/>
            </a:prstGeom>
            <a:noFill/>
            <a:ln w="9525" cap="flat" cmpd="sng">
              <a:solidFill>
                <a:srgbClr val="1D7E74"/>
              </a:solidFill>
              <a:prstDash val="solid"/>
              <a:round/>
              <a:headEnd type="none" w="sm" len="sm"/>
              <a:tailEnd type="oval" w="med" len="med"/>
            </a:ln>
          </p:spPr>
        </p:cxnSp>
        <p:sp>
          <p:nvSpPr>
            <p:cNvPr id="397" name="Google Shape;397;g238a4db7d63_0_6"/>
            <p:cNvSpPr txBox="1"/>
            <p:nvPr/>
          </p:nvSpPr>
          <p:spPr>
            <a:xfrm>
              <a:off x="6696488" y="854443"/>
              <a:ext cx="21240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600" b="1">
                  <a:latin typeface="Roboto"/>
                  <a:ea typeface="Roboto"/>
                  <a:cs typeface="Roboto"/>
                  <a:sym typeface="Roboto"/>
                </a:rPr>
                <a:t>Final Output</a:t>
              </a:r>
              <a:endParaRPr sz="1600" b="1">
                <a:latin typeface="Roboto"/>
                <a:ea typeface="Roboto"/>
                <a:cs typeface="Roboto"/>
                <a:sym typeface="Roboto"/>
              </a:endParaRPr>
            </a:p>
            <a:p>
              <a:pPr marL="0" lvl="0" indent="0" algn="l" rtl="0">
                <a:spcBef>
                  <a:spcPts val="0"/>
                </a:spcBef>
                <a:spcAft>
                  <a:spcPts val="0"/>
                </a:spcAft>
                <a:buNone/>
              </a:pPr>
              <a:endParaRPr sz="1100" b="1">
                <a:latin typeface="Roboto"/>
                <a:ea typeface="Roboto"/>
                <a:cs typeface="Roboto"/>
                <a:sym typeface="Roboto"/>
              </a:endParaRPr>
            </a:p>
            <a:p>
              <a:pPr marL="0" lvl="0" indent="0" algn="l" rtl="0">
                <a:spcBef>
                  <a:spcPts val="0"/>
                </a:spcBef>
                <a:spcAft>
                  <a:spcPts val="2100"/>
                </a:spcAft>
                <a:buNone/>
              </a:pPr>
              <a:r>
                <a:rPr lang="en-US" sz="1100">
                  <a:latin typeface="Roboto"/>
                  <a:ea typeface="Roboto"/>
                  <a:cs typeface="Roboto"/>
                  <a:sym typeface="Roboto"/>
                </a:rPr>
                <a:t>The </a:t>
              </a:r>
              <a:r>
                <a:rPr lang="en-US" sz="1100" b="1">
                  <a:latin typeface="Roboto"/>
                  <a:ea typeface="Roboto"/>
                  <a:cs typeface="Roboto"/>
                  <a:sym typeface="Roboto"/>
                </a:rPr>
                <a:t>final predicted values</a:t>
              </a:r>
              <a:r>
                <a:rPr lang="en-US" sz="1100">
                  <a:latin typeface="Roboto"/>
                  <a:ea typeface="Roboto"/>
                  <a:cs typeface="Roboto"/>
                  <a:sym typeface="Roboto"/>
                </a:rPr>
                <a:t> are stored in a data frame along with the ID values of the test set data to create the final output</a:t>
              </a:r>
              <a:endParaRPr sz="1100" b="1">
                <a:latin typeface="Roboto"/>
                <a:ea typeface="Roboto"/>
                <a:cs typeface="Roboto"/>
                <a:sym typeface="Roboto"/>
              </a:endParaRPr>
            </a:p>
          </p:txBody>
        </p:sp>
      </p:grpSp>
      <p:grpSp>
        <p:nvGrpSpPr>
          <p:cNvPr id="398" name="Google Shape;398;g238a4db7d63_0_6"/>
          <p:cNvGrpSpPr/>
          <p:nvPr/>
        </p:nvGrpSpPr>
        <p:grpSpPr>
          <a:xfrm>
            <a:off x="6946276" y="2205428"/>
            <a:ext cx="4887305" cy="3788200"/>
            <a:chOff x="5209838" y="1654113"/>
            <a:chExt cx="3665570" cy="2841221"/>
          </a:xfrm>
        </p:grpSpPr>
        <p:sp>
          <p:nvSpPr>
            <p:cNvPr id="399" name="Google Shape;399;g238a4db7d63_0_6"/>
            <p:cNvSpPr txBox="1"/>
            <p:nvPr/>
          </p:nvSpPr>
          <p:spPr>
            <a:xfrm>
              <a:off x="6751408" y="3570733"/>
              <a:ext cx="21240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a:buNone/>
              </a:pPr>
              <a:r>
                <a:rPr lang="en-US" sz="1600" b="1">
                  <a:solidFill>
                    <a:schemeClr val="dk1"/>
                  </a:solidFill>
                  <a:latin typeface="Roboto"/>
                  <a:ea typeface="Roboto"/>
                  <a:cs typeface="Roboto"/>
                  <a:sym typeface="Roboto"/>
                </a:rPr>
                <a:t>Weighted Average</a:t>
              </a:r>
              <a:endParaRPr sz="1600" b="1">
                <a:latin typeface="Roboto"/>
                <a:ea typeface="Roboto"/>
                <a:cs typeface="Roboto"/>
                <a:sym typeface="Roboto"/>
              </a:endParaRPr>
            </a:p>
            <a:p>
              <a:pPr marL="0" lvl="0" indent="0" algn="l" rtl="0">
                <a:spcBef>
                  <a:spcPts val="0"/>
                </a:spcBef>
                <a:spcAft>
                  <a:spcPts val="0"/>
                </a:spcAft>
                <a:buNone/>
              </a:pPr>
              <a:endParaRPr sz="1100"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1100">
                  <a:solidFill>
                    <a:schemeClr val="dk1"/>
                  </a:solidFill>
                  <a:latin typeface="Roboto"/>
                  <a:ea typeface="Roboto"/>
                  <a:cs typeface="Roboto"/>
                  <a:sym typeface="Roboto"/>
                </a:rPr>
                <a:t>The predictions from each model are combined with different weights to create a </a:t>
              </a:r>
              <a:r>
                <a:rPr lang="en-US" sz="1100" b="1">
                  <a:solidFill>
                    <a:schemeClr val="dk1"/>
                  </a:solidFill>
                  <a:latin typeface="Roboto"/>
                  <a:ea typeface="Roboto"/>
                  <a:cs typeface="Roboto"/>
                  <a:sym typeface="Roboto"/>
                </a:rPr>
                <a:t>weighted average</a:t>
              </a:r>
              <a:r>
                <a:rPr lang="en-US" sz="1100">
                  <a:solidFill>
                    <a:schemeClr val="dk1"/>
                  </a:solidFill>
                  <a:latin typeface="Roboto"/>
                  <a:ea typeface="Roboto"/>
                  <a:cs typeface="Roboto"/>
                  <a:sym typeface="Roboto"/>
                </a:rPr>
                <a:t> of the predicted values.</a:t>
              </a:r>
              <a:endParaRPr sz="1100">
                <a:latin typeface="Roboto"/>
                <a:ea typeface="Roboto"/>
                <a:cs typeface="Roboto"/>
                <a:sym typeface="Roboto"/>
              </a:endParaRPr>
            </a:p>
            <a:p>
              <a:pPr marL="0" lvl="0" indent="0" algn="l" rtl="0">
                <a:spcBef>
                  <a:spcPts val="2100"/>
                </a:spcBef>
                <a:spcAft>
                  <a:spcPts val="2100"/>
                </a:spcAft>
                <a:buNone/>
              </a:pPr>
              <a:r>
                <a:rPr lang="en-US" sz="1100">
                  <a:latin typeface="Roboto"/>
                  <a:ea typeface="Roboto"/>
                  <a:cs typeface="Roboto"/>
                  <a:sym typeface="Roboto"/>
                </a:rPr>
                <a:t>.</a:t>
              </a:r>
              <a:endParaRPr sz="1100" b="1">
                <a:latin typeface="Roboto"/>
                <a:ea typeface="Roboto"/>
                <a:cs typeface="Roboto"/>
                <a:sym typeface="Roboto"/>
              </a:endParaRPr>
            </a:p>
          </p:txBody>
        </p:sp>
        <p:cxnSp>
          <p:nvCxnSpPr>
            <p:cNvPr id="400" name="Google Shape;400;g238a4db7d63_0_6"/>
            <p:cNvCxnSpPr/>
            <p:nvPr/>
          </p:nvCxnSpPr>
          <p:spPr>
            <a:xfrm>
              <a:off x="5209838" y="1654113"/>
              <a:ext cx="1286700" cy="0"/>
            </a:xfrm>
            <a:prstGeom prst="straightConnector1">
              <a:avLst/>
            </a:prstGeom>
            <a:noFill/>
            <a:ln w="9525" cap="flat" cmpd="sng">
              <a:solidFill>
                <a:srgbClr val="155B54"/>
              </a:solidFill>
              <a:prstDash val="solid"/>
              <a:round/>
              <a:headEnd type="none" w="sm" len="sm"/>
              <a:tailEnd type="oval" w="med" len="med"/>
            </a:ln>
          </p:spPr>
        </p:cxnSp>
      </p:grpSp>
      <p:grpSp>
        <p:nvGrpSpPr>
          <p:cNvPr id="401" name="Google Shape;401;g238a4db7d63_0_6"/>
          <p:cNvGrpSpPr/>
          <p:nvPr/>
        </p:nvGrpSpPr>
        <p:grpSpPr>
          <a:xfrm>
            <a:off x="7480196" y="3084390"/>
            <a:ext cx="4280160" cy="1232769"/>
            <a:chOff x="5610288" y="2313350"/>
            <a:chExt cx="3210200" cy="924600"/>
          </a:xfrm>
        </p:grpSpPr>
        <p:cxnSp>
          <p:nvCxnSpPr>
            <p:cNvPr id="402" name="Google Shape;402;g238a4db7d63_0_6"/>
            <p:cNvCxnSpPr/>
            <p:nvPr/>
          </p:nvCxnSpPr>
          <p:spPr>
            <a:xfrm>
              <a:off x="5610288" y="2775650"/>
              <a:ext cx="886200" cy="0"/>
            </a:xfrm>
            <a:prstGeom prst="straightConnector1">
              <a:avLst/>
            </a:prstGeom>
            <a:noFill/>
            <a:ln w="9525" cap="flat" cmpd="sng">
              <a:solidFill>
                <a:srgbClr val="1B786E"/>
              </a:solidFill>
              <a:prstDash val="solid"/>
              <a:round/>
              <a:headEnd type="none" w="sm" len="sm"/>
              <a:tailEnd type="oval" w="med" len="med"/>
            </a:ln>
          </p:spPr>
        </p:cxnSp>
        <p:sp>
          <p:nvSpPr>
            <p:cNvPr id="403" name="Google Shape;403;g238a4db7d63_0_6"/>
            <p:cNvSpPr txBox="1"/>
            <p:nvPr/>
          </p:nvSpPr>
          <p:spPr>
            <a:xfrm>
              <a:off x="6696488" y="2313350"/>
              <a:ext cx="21240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a:buNone/>
              </a:pPr>
              <a:r>
                <a:rPr lang="en-US" sz="1600" b="1">
                  <a:solidFill>
                    <a:schemeClr val="dk1"/>
                  </a:solidFill>
                  <a:latin typeface="Roboto"/>
                  <a:ea typeface="Roboto"/>
                  <a:cs typeface="Roboto"/>
                  <a:sym typeface="Roboto"/>
                </a:rPr>
                <a:t>Model Combination</a:t>
              </a:r>
              <a:endParaRPr sz="1600" b="1">
                <a:latin typeface="Roboto"/>
                <a:ea typeface="Roboto"/>
                <a:cs typeface="Roboto"/>
                <a:sym typeface="Roboto"/>
              </a:endParaRPr>
            </a:p>
            <a:p>
              <a:pPr marL="0" lvl="0" indent="0" algn="l" rtl="0">
                <a:spcBef>
                  <a:spcPts val="0"/>
                </a:spcBef>
                <a:spcAft>
                  <a:spcPts val="0"/>
                </a:spcAft>
                <a:buNone/>
              </a:pPr>
              <a:endParaRPr sz="1100"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1100">
                  <a:solidFill>
                    <a:schemeClr val="dk1"/>
                  </a:solidFill>
                  <a:latin typeface="Roboto"/>
                  <a:ea typeface="Roboto"/>
                  <a:cs typeface="Roboto"/>
                  <a:sym typeface="Roboto"/>
                </a:rPr>
                <a:t>Ensemble of regression models to </a:t>
              </a:r>
              <a:r>
                <a:rPr lang="en-US" sz="1100" b="1">
                  <a:solidFill>
                    <a:schemeClr val="dk1"/>
                  </a:solidFill>
                  <a:latin typeface="Roboto"/>
                  <a:ea typeface="Roboto"/>
                  <a:cs typeface="Roboto"/>
                  <a:sym typeface="Roboto"/>
                </a:rPr>
                <a:t>make predictions on the test set</a:t>
              </a:r>
              <a:endParaRPr sz="1100" b="1">
                <a:solidFill>
                  <a:schemeClr val="dk1"/>
                </a:solidFill>
                <a:latin typeface="Roboto"/>
                <a:ea typeface="Roboto"/>
                <a:cs typeface="Roboto"/>
                <a:sym typeface="Roboto"/>
              </a:endParaRPr>
            </a:p>
            <a:p>
              <a:pPr marL="0" lvl="0" indent="0" algn="l" rtl="0">
                <a:spcBef>
                  <a:spcPts val="2100"/>
                </a:spcBef>
                <a:spcAft>
                  <a:spcPts val="2100"/>
                </a:spcAft>
                <a:buNone/>
              </a:pPr>
              <a:endParaRPr sz="1100">
                <a:latin typeface="Roboto"/>
                <a:ea typeface="Roboto"/>
                <a:cs typeface="Roboto"/>
                <a:sym typeface="Roboto"/>
              </a:endParaRPr>
            </a:p>
          </p:txBody>
        </p:sp>
      </p:grpSp>
      <p:grpSp>
        <p:nvGrpSpPr>
          <p:cNvPr id="404" name="Google Shape;404;g238a4db7d63_0_6"/>
          <p:cNvGrpSpPr/>
          <p:nvPr/>
        </p:nvGrpSpPr>
        <p:grpSpPr>
          <a:xfrm>
            <a:off x="3468228" y="873268"/>
            <a:ext cx="5229469" cy="5221233"/>
            <a:chOff x="2610905" y="610653"/>
            <a:chExt cx="3922200" cy="3922200"/>
          </a:xfrm>
        </p:grpSpPr>
        <p:sp>
          <p:nvSpPr>
            <p:cNvPr id="405" name="Google Shape;405;g238a4db7d63_0_6"/>
            <p:cNvSpPr/>
            <p:nvPr/>
          </p:nvSpPr>
          <p:spPr>
            <a:xfrm rot="-4980021">
              <a:off x="3204123" y="1186472"/>
              <a:ext cx="2771960" cy="2771960"/>
            </a:xfrm>
            <a:prstGeom prst="blockArc">
              <a:avLst>
                <a:gd name="adj1" fmla="val 12602522"/>
                <a:gd name="adj2" fmla="val 16867657"/>
                <a:gd name="adj3" fmla="val 20844"/>
              </a:avLst>
            </a:prstGeom>
            <a:solidFill>
              <a:srgbClr val="1F88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g238a4db7d63_0_6"/>
            <p:cNvSpPr/>
            <p:nvPr/>
          </p:nvSpPr>
          <p:spPr>
            <a:xfrm rot="7920309">
              <a:off x="3183402" y="1183149"/>
              <a:ext cx="2777207" cy="2777207"/>
            </a:xfrm>
            <a:prstGeom prst="blockArc">
              <a:avLst>
                <a:gd name="adj1" fmla="val 12602522"/>
                <a:gd name="adj2" fmla="val 16867657"/>
                <a:gd name="adj3" fmla="val 20844"/>
              </a:avLst>
            </a:prstGeom>
            <a:solidFill>
              <a:srgbClr val="1B78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7" name="Google Shape;407;g238a4db7d63_0_6"/>
            <p:cNvSpPr/>
            <p:nvPr/>
          </p:nvSpPr>
          <p:spPr>
            <a:xfrm rot="3600063">
              <a:off x="3186335" y="1195681"/>
              <a:ext cx="2777488" cy="2777488"/>
            </a:xfrm>
            <a:prstGeom prst="blockArc">
              <a:avLst>
                <a:gd name="adj1" fmla="val 12602522"/>
                <a:gd name="adj2" fmla="val 16867657"/>
                <a:gd name="adj3" fmla="val 20844"/>
              </a:avLst>
            </a:prstGeom>
            <a:solidFill>
              <a:srgbClr val="155B5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8" name="Google Shape;408;g238a4db7d63_0_6"/>
            <p:cNvSpPr/>
            <p:nvPr/>
          </p:nvSpPr>
          <p:spPr>
            <a:xfrm rot="4024705">
              <a:off x="5326681" y="1940898"/>
              <a:ext cx="578477" cy="579147"/>
            </a:xfrm>
            <a:prstGeom prst="pie">
              <a:avLst>
                <a:gd name="adj1" fmla="val 6190354"/>
                <a:gd name="adj2" fmla="val 14996165"/>
              </a:avLst>
            </a:prstGeom>
            <a:solidFill>
              <a:srgbClr val="1B786E"/>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g238a4db7d63_0_6"/>
            <p:cNvSpPr/>
            <p:nvPr/>
          </p:nvSpPr>
          <p:spPr>
            <a:xfrm rot="-6816027">
              <a:off x="5326729" y="1940918"/>
              <a:ext cx="578485" cy="579035"/>
            </a:xfrm>
            <a:prstGeom prst="pie">
              <a:avLst>
                <a:gd name="adj1" fmla="val 4028252"/>
                <a:gd name="adj2" fmla="val 17183677"/>
              </a:avLst>
            </a:prstGeom>
            <a:solidFill>
              <a:srgbClr val="1B78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0" name="Google Shape;410;g238a4db7d63_0_6"/>
            <p:cNvSpPr/>
            <p:nvPr/>
          </p:nvSpPr>
          <p:spPr>
            <a:xfrm rot="-9359762">
              <a:off x="3193941" y="1176205"/>
              <a:ext cx="2777287" cy="2777287"/>
            </a:xfrm>
            <a:prstGeom prst="blockArc">
              <a:avLst>
                <a:gd name="adj1" fmla="val 12602522"/>
                <a:gd name="adj2" fmla="val 16867657"/>
                <a:gd name="adj3" fmla="val 20844"/>
              </a:avLst>
            </a:prstGeom>
            <a:solidFill>
              <a:srgbClr val="1D7E7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1" name="Google Shape;411;g238a4db7d63_0_6"/>
            <p:cNvSpPr/>
            <p:nvPr/>
          </p:nvSpPr>
          <p:spPr>
            <a:xfrm rot="-8936366">
              <a:off x="3659126" y="3173505"/>
              <a:ext cx="578551" cy="578963"/>
            </a:xfrm>
            <a:prstGeom prst="pie">
              <a:avLst>
                <a:gd name="adj1" fmla="val 6190354"/>
                <a:gd name="adj2" fmla="val 14996165"/>
              </a:avLst>
            </a:prstGeom>
            <a:solidFill>
              <a:srgbClr val="1F887E"/>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g238a4db7d63_0_6"/>
            <p:cNvSpPr/>
            <p:nvPr/>
          </p:nvSpPr>
          <p:spPr>
            <a:xfrm rot="1824498">
              <a:off x="3659375" y="3173497"/>
              <a:ext cx="578475" cy="578885"/>
            </a:xfrm>
            <a:prstGeom prst="pie">
              <a:avLst>
                <a:gd name="adj1" fmla="val 4028252"/>
                <a:gd name="adj2" fmla="val 17183677"/>
              </a:avLst>
            </a:prstGeom>
            <a:solidFill>
              <a:srgbClr val="1F88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3" name="Google Shape;413;g238a4db7d63_0_6"/>
            <p:cNvSpPr/>
            <p:nvPr/>
          </p:nvSpPr>
          <p:spPr>
            <a:xfrm rot="-600092">
              <a:off x="3198852" y="1195456"/>
              <a:ext cx="2777611" cy="2777611"/>
            </a:xfrm>
            <a:prstGeom prst="blockArc">
              <a:avLst>
                <a:gd name="adj1" fmla="val 12513247"/>
                <a:gd name="adj2" fmla="val 16867657"/>
                <a:gd name="adj3" fmla="val 20844"/>
              </a:avLst>
            </a:prstGeom>
            <a:solidFill>
              <a:srgbClr val="249C9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4" name="Google Shape;414;g238a4db7d63_0_6"/>
            <p:cNvSpPr/>
            <p:nvPr/>
          </p:nvSpPr>
          <p:spPr>
            <a:xfrm rot="-176551">
              <a:off x="4312105" y="1195442"/>
              <a:ext cx="578563" cy="579162"/>
            </a:xfrm>
            <a:prstGeom prst="pie">
              <a:avLst>
                <a:gd name="adj1" fmla="val 6190354"/>
                <a:gd name="adj2" fmla="val 14996165"/>
              </a:avLst>
            </a:prstGeom>
            <a:solidFill>
              <a:srgbClr val="155B54"/>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g238a4db7d63_0_6"/>
            <p:cNvSpPr/>
            <p:nvPr/>
          </p:nvSpPr>
          <p:spPr>
            <a:xfrm rot="10584085">
              <a:off x="4312088" y="1195622"/>
              <a:ext cx="578340" cy="578939"/>
            </a:xfrm>
            <a:prstGeom prst="pie">
              <a:avLst>
                <a:gd name="adj1" fmla="val 4028252"/>
                <a:gd name="adj2" fmla="val 17183677"/>
              </a:avLst>
            </a:prstGeom>
            <a:solidFill>
              <a:srgbClr val="155B5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6" name="Google Shape;416;g238a4db7d63_0_6"/>
            <p:cNvSpPr/>
            <p:nvPr/>
          </p:nvSpPr>
          <p:spPr>
            <a:xfrm rot="8344778">
              <a:off x="4940929" y="3162886"/>
              <a:ext cx="578465" cy="578888"/>
            </a:xfrm>
            <a:prstGeom prst="pie">
              <a:avLst>
                <a:gd name="adj1" fmla="val 6190354"/>
                <a:gd name="adj2" fmla="val 14996165"/>
              </a:avLst>
            </a:prstGeom>
            <a:solidFill>
              <a:srgbClr val="1D7E74"/>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7" name="Google Shape;417;g238a4db7d63_0_6"/>
            <p:cNvSpPr/>
            <p:nvPr/>
          </p:nvSpPr>
          <p:spPr>
            <a:xfrm rot="-2495643">
              <a:off x="4941000" y="3162728"/>
              <a:ext cx="578445" cy="579093"/>
            </a:xfrm>
            <a:prstGeom prst="pie">
              <a:avLst>
                <a:gd name="adj1" fmla="val 4028252"/>
                <a:gd name="adj2" fmla="val 17183677"/>
              </a:avLst>
            </a:prstGeom>
            <a:solidFill>
              <a:srgbClr val="1D7E7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g238a4db7d63_0_6"/>
            <p:cNvSpPr/>
            <p:nvPr/>
          </p:nvSpPr>
          <p:spPr>
            <a:xfrm rot="-4556960">
              <a:off x="3257335" y="1939059"/>
              <a:ext cx="578302" cy="578957"/>
            </a:xfrm>
            <a:prstGeom prst="pie">
              <a:avLst>
                <a:gd name="adj1" fmla="val 6190354"/>
                <a:gd name="adj2" fmla="val 14996165"/>
              </a:avLst>
            </a:prstGeom>
            <a:solidFill>
              <a:srgbClr val="249C90"/>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9" name="Google Shape;419;g238a4db7d63_0_6"/>
            <p:cNvSpPr/>
            <p:nvPr/>
          </p:nvSpPr>
          <p:spPr>
            <a:xfrm rot="6204541">
              <a:off x="3257468" y="1938977"/>
              <a:ext cx="578264" cy="578917"/>
            </a:xfrm>
            <a:prstGeom prst="pie">
              <a:avLst>
                <a:gd name="adj1" fmla="val 4028252"/>
                <a:gd name="adj2" fmla="val 17183677"/>
              </a:avLst>
            </a:prstGeom>
            <a:solidFill>
              <a:srgbClr val="249C9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20" name="Google Shape;420;g238a4db7d63_0_6"/>
          <p:cNvSpPr txBox="1">
            <a:spLocks noGrp="1"/>
          </p:cNvSpPr>
          <p:nvPr>
            <p:ph type="title"/>
          </p:nvPr>
        </p:nvSpPr>
        <p:spPr>
          <a:xfrm>
            <a:off x="411775" y="75425"/>
            <a:ext cx="10515600" cy="1063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Gill Sans MT" panose="020B0502020104020203" pitchFamily="34" charset="0"/>
              </a:rPr>
              <a:t>Model Training and Prediction Workflow</a:t>
            </a:r>
            <a:endParaRPr sz="3600" dirty="0">
              <a:latin typeface="Gill Sans MT" panose="020B0502020104020203" pitchFamily="34" charset="0"/>
            </a:endParaRPr>
          </a:p>
        </p:txBody>
      </p:sp>
      <p:sp>
        <p:nvSpPr>
          <p:cNvPr id="421" name="Google Shape;421;g238a4db7d63_0_6"/>
          <p:cNvSpPr txBox="1"/>
          <p:nvPr/>
        </p:nvSpPr>
        <p:spPr>
          <a:xfrm>
            <a:off x="3508549" y="1745588"/>
            <a:ext cx="677100" cy="354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100" b="1">
                <a:solidFill>
                  <a:srgbClr val="1B786E"/>
                </a:solidFill>
                <a:latin typeface="Roboto"/>
                <a:ea typeface="Roboto"/>
                <a:cs typeface="Roboto"/>
                <a:sym typeface="Roboto"/>
              </a:rPr>
              <a:t>01</a:t>
            </a:r>
            <a:endParaRPr sz="2100" b="1">
              <a:solidFill>
                <a:srgbClr val="1B786E"/>
              </a:solidFill>
              <a:latin typeface="Roboto"/>
              <a:ea typeface="Roboto"/>
              <a:cs typeface="Roboto"/>
              <a:sym typeface="Roboto"/>
            </a:endParaRPr>
          </a:p>
        </p:txBody>
      </p:sp>
      <p:sp>
        <p:nvSpPr>
          <p:cNvPr id="422" name="Google Shape;422;g238a4db7d63_0_6"/>
          <p:cNvSpPr txBox="1"/>
          <p:nvPr/>
        </p:nvSpPr>
        <p:spPr>
          <a:xfrm>
            <a:off x="8092274" y="1745588"/>
            <a:ext cx="677100" cy="354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100" b="1">
                <a:solidFill>
                  <a:srgbClr val="1B786E"/>
                </a:solidFill>
                <a:latin typeface="Roboto"/>
                <a:ea typeface="Roboto"/>
                <a:cs typeface="Roboto"/>
                <a:sym typeface="Roboto"/>
              </a:rPr>
              <a:t>05</a:t>
            </a:r>
            <a:endParaRPr sz="2100" b="1">
              <a:solidFill>
                <a:srgbClr val="1B786E"/>
              </a:solidFill>
              <a:latin typeface="Roboto"/>
              <a:ea typeface="Roboto"/>
              <a:cs typeface="Roboto"/>
              <a:sym typeface="Roboto"/>
            </a:endParaRPr>
          </a:p>
        </p:txBody>
      </p:sp>
      <p:sp>
        <p:nvSpPr>
          <p:cNvPr id="423" name="Google Shape;423;g238a4db7d63_0_6"/>
          <p:cNvSpPr txBox="1"/>
          <p:nvPr/>
        </p:nvSpPr>
        <p:spPr>
          <a:xfrm>
            <a:off x="8171824" y="3230526"/>
            <a:ext cx="677100" cy="354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100" b="1">
                <a:solidFill>
                  <a:srgbClr val="1B786E"/>
                </a:solidFill>
                <a:latin typeface="Roboto"/>
                <a:ea typeface="Roboto"/>
                <a:cs typeface="Roboto"/>
                <a:sym typeface="Roboto"/>
              </a:rPr>
              <a:t>04</a:t>
            </a:r>
            <a:endParaRPr sz="2100" b="1">
              <a:solidFill>
                <a:srgbClr val="1B786E"/>
              </a:solidFill>
              <a:latin typeface="Roboto"/>
              <a:ea typeface="Roboto"/>
              <a:cs typeface="Roboto"/>
              <a:sym typeface="Roboto"/>
            </a:endParaRPr>
          </a:p>
        </p:txBody>
      </p:sp>
      <p:sp>
        <p:nvSpPr>
          <p:cNvPr id="424" name="Google Shape;424;g238a4db7d63_0_6"/>
          <p:cNvSpPr txBox="1"/>
          <p:nvPr/>
        </p:nvSpPr>
        <p:spPr>
          <a:xfrm>
            <a:off x="8172999" y="4684638"/>
            <a:ext cx="677100" cy="354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100" b="1">
                <a:solidFill>
                  <a:srgbClr val="1B786E"/>
                </a:solidFill>
                <a:latin typeface="Roboto"/>
                <a:ea typeface="Roboto"/>
                <a:cs typeface="Roboto"/>
                <a:sym typeface="Roboto"/>
              </a:rPr>
              <a:t>03</a:t>
            </a:r>
            <a:endParaRPr sz="2100" b="1">
              <a:solidFill>
                <a:srgbClr val="1B786E"/>
              </a:solidFill>
              <a:latin typeface="Roboto"/>
              <a:ea typeface="Roboto"/>
              <a:cs typeface="Roboto"/>
              <a:sym typeface="Roboto"/>
            </a:endParaRPr>
          </a:p>
        </p:txBody>
      </p:sp>
      <p:sp>
        <p:nvSpPr>
          <p:cNvPr id="425" name="Google Shape;425;g238a4db7d63_0_6"/>
          <p:cNvSpPr txBox="1"/>
          <p:nvPr/>
        </p:nvSpPr>
        <p:spPr>
          <a:xfrm>
            <a:off x="3508549" y="3661013"/>
            <a:ext cx="677100" cy="354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100" b="1">
                <a:solidFill>
                  <a:srgbClr val="1B786E"/>
                </a:solidFill>
                <a:latin typeface="Roboto"/>
                <a:ea typeface="Roboto"/>
                <a:cs typeface="Roboto"/>
                <a:sym typeface="Roboto"/>
              </a:rPr>
              <a:t>02</a:t>
            </a:r>
            <a:endParaRPr sz="2100" b="1">
              <a:solidFill>
                <a:srgbClr val="1B786E"/>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20a22f60d97_0_25"/>
          <p:cNvSpPr txBox="1">
            <a:spLocks noGrp="1"/>
          </p:cNvSpPr>
          <p:nvPr>
            <p:ph type="title"/>
          </p:nvPr>
        </p:nvSpPr>
        <p:spPr>
          <a:xfrm>
            <a:off x="175425" y="0"/>
            <a:ext cx="10515600" cy="1125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700" dirty="0">
                <a:latin typeface="Gill Sans MT" panose="020B0502020104020203" pitchFamily="34" charset="0"/>
              </a:rPr>
              <a:t>Model Evaluation</a:t>
            </a:r>
            <a:endParaRPr sz="3700" dirty="0">
              <a:latin typeface="Gill Sans MT" panose="020B0502020104020203" pitchFamily="34" charset="0"/>
            </a:endParaRPr>
          </a:p>
        </p:txBody>
      </p:sp>
      <p:pic>
        <p:nvPicPr>
          <p:cNvPr id="431" name="Google Shape;431;g20a22f60d97_0_25"/>
          <p:cNvPicPr preferRelativeResize="0"/>
          <p:nvPr/>
        </p:nvPicPr>
        <p:blipFill>
          <a:blip r:embed="rId3">
            <a:alphaModFix/>
          </a:blip>
          <a:stretch>
            <a:fillRect/>
          </a:stretch>
        </p:blipFill>
        <p:spPr>
          <a:xfrm>
            <a:off x="6276875" y="3299063"/>
            <a:ext cx="5741600" cy="3451322"/>
          </a:xfrm>
          <a:prstGeom prst="rect">
            <a:avLst/>
          </a:prstGeom>
          <a:noFill/>
          <a:ln w="9525" cap="flat" cmpd="sng">
            <a:solidFill>
              <a:schemeClr val="lt1"/>
            </a:solidFill>
            <a:prstDash val="solid"/>
            <a:round/>
            <a:headEnd type="none" w="sm" len="sm"/>
            <a:tailEnd type="none" w="sm" len="sm"/>
          </a:ln>
        </p:spPr>
      </p:pic>
      <p:sp>
        <p:nvSpPr>
          <p:cNvPr id="432" name="Google Shape;432;g20a22f60d97_0_25"/>
          <p:cNvSpPr txBox="1"/>
          <p:nvPr/>
        </p:nvSpPr>
        <p:spPr>
          <a:xfrm>
            <a:off x="993300" y="957150"/>
            <a:ext cx="10515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Gill Sans MT" panose="020B0502020104020203" pitchFamily="34" charset="0"/>
              </a:rPr>
              <a:t>Root Mean Squared Error (RMSE)</a:t>
            </a:r>
            <a:endParaRPr sz="1800" b="1" dirty="0">
              <a:latin typeface="Gill Sans MT" panose="020B0502020104020203" pitchFamily="34" charset="0"/>
            </a:endParaRPr>
          </a:p>
          <a:p>
            <a:pPr marL="457200" lvl="0" indent="-342900" algn="l" rtl="0">
              <a:spcBef>
                <a:spcPts val="0"/>
              </a:spcBef>
              <a:spcAft>
                <a:spcPts val="0"/>
              </a:spcAft>
              <a:buSzPts val="1800"/>
              <a:buChar char="●"/>
            </a:pPr>
            <a:r>
              <a:rPr lang="en-US" sz="1800" dirty="0">
                <a:latin typeface="Gill Sans MT" panose="020B0502020104020203" pitchFamily="34" charset="0"/>
              </a:rPr>
              <a:t>Measures the difference between the predicted values and the actual values of a dataset.</a:t>
            </a:r>
            <a:endParaRPr sz="1800" dirty="0">
              <a:latin typeface="Gill Sans MT" panose="020B0502020104020203" pitchFamily="34" charset="0"/>
            </a:endParaRPr>
          </a:p>
          <a:p>
            <a:pPr marL="457200" lvl="0" indent="-342900" algn="l" rtl="0">
              <a:spcBef>
                <a:spcPts val="0"/>
              </a:spcBef>
              <a:spcAft>
                <a:spcPts val="0"/>
              </a:spcAft>
              <a:buSzPts val="1800"/>
              <a:buChar char="●"/>
            </a:pPr>
            <a:r>
              <a:rPr lang="en-US" sz="1800" dirty="0">
                <a:latin typeface="Gill Sans MT" panose="020B0502020104020203" pitchFamily="34" charset="0"/>
              </a:rPr>
              <a:t>Lower RMSE indicates a more accurate model.</a:t>
            </a:r>
            <a:endParaRPr sz="1800" dirty="0">
              <a:latin typeface="Gill Sans MT" panose="020B0502020104020203" pitchFamily="34" charset="0"/>
            </a:endParaRPr>
          </a:p>
          <a:p>
            <a:pPr marL="0" lvl="0" indent="0" algn="l" rtl="0">
              <a:spcBef>
                <a:spcPts val="0"/>
              </a:spcBef>
              <a:spcAft>
                <a:spcPts val="0"/>
              </a:spcAft>
              <a:buNone/>
            </a:pPr>
            <a:endParaRPr sz="1800" dirty="0">
              <a:latin typeface="Gill Sans MT" panose="020B0502020104020203" pitchFamily="34" charset="0"/>
            </a:endParaRPr>
          </a:p>
          <a:p>
            <a:pPr marL="0" lvl="0" indent="0" algn="l" rtl="0">
              <a:spcBef>
                <a:spcPts val="0"/>
              </a:spcBef>
              <a:spcAft>
                <a:spcPts val="0"/>
              </a:spcAft>
              <a:buNone/>
            </a:pPr>
            <a:r>
              <a:rPr lang="en-US" sz="1800" b="1" dirty="0">
                <a:latin typeface="Gill Sans MT" panose="020B0502020104020203" pitchFamily="34" charset="0"/>
              </a:rPr>
              <a:t>R-squared</a:t>
            </a:r>
            <a:endParaRPr sz="1800" b="1" dirty="0">
              <a:latin typeface="Gill Sans MT" panose="020B0502020104020203" pitchFamily="34" charset="0"/>
            </a:endParaRPr>
          </a:p>
          <a:p>
            <a:pPr marL="457200" lvl="0" indent="-342900" algn="l" rtl="0">
              <a:spcBef>
                <a:spcPts val="0"/>
              </a:spcBef>
              <a:spcAft>
                <a:spcPts val="0"/>
              </a:spcAft>
              <a:buSzPts val="1800"/>
              <a:buChar char="●"/>
            </a:pPr>
            <a:r>
              <a:rPr lang="en-US" sz="1800" dirty="0">
                <a:latin typeface="Gill Sans MT" panose="020B0502020104020203" pitchFamily="34" charset="0"/>
              </a:rPr>
              <a:t>The R-squared measures how well a regression model fits the data.</a:t>
            </a:r>
            <a:endParaRPr sz="1800" dirty="0">
              <a:latin typeface="Gill Sans MT" panose="020B0502020104020203" pitchFamily="34" charset="0"/>
            </a:endParaRPr>
          </a:p>
          <a:p>
            <a:pPr marL="457200" lvl="0" indent="-342900" algn="l" rtl="0">
              <a:spcBef>
                <a:spcPts val="0"/>
              </a:spcBef>
              <a:spcAft>
                <a:spcPts val="0"/>
              </a:spcAft>
              <a:buSzPts val="1800"/>
              <a:buChar char="●"/>
            </a:pPr>
            <a:r>
              <a:rPr lang="en-US" sz="1800" dirty="0">
                <a:latin typeface="Gill Sans MT" panose="020B0502020104020203" pitchFamily="34" charset="0"/>
              </a:rPr>
              <a:t>A higher R-squared indicates a better fit.</a:t>
            </a:r>
            <a:endParaRPr sz="1800" dirty="0">
              <a:latin typeface="Gill Sans MT" panose="020B0502020104020203" pitchFamily="34" charset="0"/>
            </a:endParaRPr>
          </a:p>
        </p:txBody>
      </p:sp>
      <p:sp>
        <p:nvSpPr>
          <p:cNvPr id="433" name="Google Shape;433;g20a22f60d97_0_25"/>
          <p:cNvSpPr/>
          <p:nvPr/>
        </p:nvSpPr>
        <p:spPr>
          <a:xfrm>
            <a:off x="1433475" y="5647525"/>
            <a:ext cx="256200" cy="2262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g20a22f60d97_0_25"/>
          <p:cNvSpPr/>
          <p:nvPr/>
        </p:nvSpPr>
        <p:spPr>
          <a:xfrm>
            <a:off x="7227175" y="5647525"/>
            <a:ext cx="256200" cy="2262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5" name="Google Shape;435;g20a22f60d97_0_25"/>
          <p:cNvPicPr preferRelativeResize="0"/>
          <p:nvPr/>
        </p:nvPicPr>
        <p:blipFill>
          <a:blip r:embed="rId4">
            <a:alphaModFix/>
          </a:blip>
          <a:stretch>
            <a:fillRect/>
          </a:stretch>
        </p:blipFill>
        <p:spPr>
          <a:xfrm>
            <a:off x="480925" y="3323788"/>
            <a:ext cx="5669775" cy="3401875"/>
          </a:xfrm>
          <a:prstGeom prst="rect">
            <a:avLst/>
          </a:prstGeom>
          <a:noFill/>
          <a:ln w="9525" cap="flat" cmpd="sng">
            <a:solidFill>
              <a:srgbClr val="B7B7B7"/>
            </a:solidFill>
            <a:prstDash val="solid"/>
            <a:round/>
            <a:headEnd type="none" w="sm" len="sm"/>
            <a:tailEnd type="none" w="sm" len="sm"/>
          </a:ln>
        </p:spPr>
      </p:pic>
      <p:sp>
        <p:nvSpPr>
          <p:cNvPr id="436" name="Google Shape;436;g20a22f60d97_0_25"/>
          <p:cNvSpPr/>
          <p:nvPr/>
        </p:nvSpPr>
        <p:spPr>
          <a:xfrm>
            <a:off x="1433475" y="5647525"/>
            <a:ext cx="256200" cy="2262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20a22f60d97_0_49"/>
          <p:cNvSpPr txBox="1">
            <a:spLocks noGrp="1"/>
          </p:cNvSpPr>
          <p:nvPr>
            <p:ph type="title"/>
          </p:nvPr>
        </p:nvSpPr>
        <p:spPr>
          <a:xfrm>
            <a:off x="191654" y="162542"/>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Gill Sans MT" panose="020B0502020104020203" pitchFamily="34" charset="0"/>
              </a:rPr>
              <a:t>Ensemble Methods</a:t>
            </a:r>
            <a:endParaRPr dirty="0">
              <a:latin typeface="Gill Sans MT" panose="020B0502020104020203" pitchFamily="34" charset="0"/>
            </a:endParaRPr>
          </a:p>
        </p:txBody>
      </p:sp>
      <p:sp>
        <p:nvSpPr>
          <p:cNvPr id="442" name="Google Shape;442;g20a22f60d97_0_49"/>
          <p:cNvSpPr txBox="1">
            <a:spLocks noGrp="1"/>
          </p:cNvSpPr>
          <p:nvPr>
            <p:ph type="body" idx="1"/>
          </p:nvPr>
        </p:nvSpPr>
        <p:spPr>
          <a:xfrm>
            <a:off x="838200" y="1690825"/>
            <a:ext cx="10515600" cy="12189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sz="2700" dirty="0">
                <a:latin typeface="Gill Sans MT" panose="020B0502020104020203" pitchFamily="34" charset="0"/>
              </a:rPr>
              <a:t>Use an ensemble of regression models to improve prediction accuracy and provides a robust framework for handling large datasets with complex relationships between variables</a:t>
            </a:r>
            <a:endParaRPr sz="2700" dirty="0">
              <a:latin typeface="Gill Sans MT" panose="020B0502020104020203" pitchFamily="34" charset="0"/>
            </a:endParaRPr>
          </a:p>
        </p:txBody>
      </p:sp>
      <p:pic>
        <p:nvPicPr>
          <p:cNvPr id="443" name="Google Shape;443;g20a22f60d97_0_49"/>
          <p:cNvPicPr preferRelativeResize="0"/>
          <p:nvPr/>
        </p:nvPicPr>
        <p:blipFill>
          <a:blip r:embed="rId3">
            <a:alphaModFix/>
          </a:blip>
          <a:stretch>
            <a:fillRect/>
          </a:stretch>
        </p:blipFill>
        <p:spPr>
          <a:xfrm>
            <a:off x="0" y="3314892"/>
            <a:ext cx="12192000" cy="298251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21d43ad4b80_3_0"/>
          <p:cNvSpPr txBox="1">
            <a:spLocks noGrp="1"/>
          </p:cNvSpPr>
          <p:nvPr>
            <p:ph type="title"/>
          </p:nvPr>
        </p:nvSpPr>
        <p:spPr>
          <a:xfrm>
            <a:off x="838200" y="365125"/>
            <a:ext cx="10515600" cy="87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tLang="zh-CN" dirty="0">
                <a:latin typeface="Gill Sans MT" panose="020B0502020104020203" pitchFamily="34" charset="0"/>
              </a:rPr>
              <a:t>Final Result</a:t>
            </a:r>
            <a:endParaRPr dirty="0">
              <a:latin typeface="Gill Sans MT" panose="020B0502020104020203" pitchFamily="34" charset="0"/>
            </a:endParaRPr>
          </a:p>
        </p:txBody>
      </p:sp>
      <p:sp>
        <p:nvSpPr>
          <p:cNvPr id="449" name="Google Shape;449;g21d43ad4b80_3_0"/>
          <p:cNvSpPr txBox="1"/>
          <p:nvPr/>
        </p:nvSpPr>
        <p:spPr>
          <a:xfrm>
            <a:off x="8609100" y="2921100"/>
            <a:ext cx="34893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b="1" dirty="0">
                <a:solidFill>
                  <a:schemeClr val="dk1"/>
                </a:solidFill>
                <a:latin typeface="Gill Sans MT" panose="020B0502020104020203" pitchFamily="34" charset="0"/>
              </a:rPr>
              <a:t>Top 5% on Kaggle</a:t>
            </a:r>
            <a:endParaRPr sz="1800" b="1" dirty="0">
              <a:latin typeface="Gill Sans MT" panose="020B0502020104020203" pitchFamily="34" charset="0"/>
            </a:endParaRPr>
          </a:p>
          <a:p>
            <a:pPr marL="457200" lvl="0" indent="-342900" algn="l" rtl="0">
              <a:spcBef>
                <a:spcPts val="0"/>
              </a:spcBef>
              <a:spcAft>
                <a:spcPts val="0"/>
              </a:spcAft>
              <a:buSzPts val="1800"/>
              <a:buChar char="●"/>
            </a:pPr>
            <a:r>
              <a:rPr lang="en-US" sz="1800" b="1" dirty="0">
                <a:latin typeface="Gill Sans MT" panose="020B0502020104020203" pitchFamily="34" charset="0"/>
              </a:rPr>
              <a:t>RMSE = 0.1217</a:t>
            </a:r>
            <a:endParaRPr sz="1800" b="1" dirty="0">
              <a:latin typeface="Gill Sans MT" panose="020B0502020104020203" pitchFamily="34" charset="0"/>
            </a:endParaRPr>
          </a:p>
          <a:p>
            <a:pPr marL="457200" lvl="0" indent="-342900" algn="l" rtl="0">
              <a:spcBef>
                <a:spcPts val="0"/>
              </a:spcBef>
              <a:spcAft>
                <a:spcPts val="0"/>
              </a:spcAft>
              <a:buSzPts val="1800"/>
              <a:buChar char="●"/>
            </a:pPr>
            <a:r>
              <a:rPr lang="en-US" sz="1800" b="1" dirty="0">
                <a:latin typeface="Gill Sans MT" panose="020B0502020104020203" pitchFamily="34" charset="0"/>
              </a:rPr>
              <a:t>Model perform well</a:t>
            </a:r>
            <a:endParaRPr sz="1800" b="1" dirty="0">
              <a:latin typeface="Gill Sans MT" panose="020B0502020104020203" pitchFamily="34" charset="0"/>
            </a:endParaRPr>
          </a:p>
        </p:txBody>
      </p:sp>
      <p:pic>
        <p:nvPicPr>
          <p:cNvPr id="450" name="Google Shape;450;g21d43ad4b80_3_0"/>
          <p:cNvPicPr preferRelativeResize="0"/>
          <p:nvPr/>
        </p:nvPicPr>
        <p:blipFill>
          <a:blip r:embed="rId3">
            <a:alphaModFix/>
          </a:blip>
          <a:stretch>
            <a:fillRect/>
          </a:stretch>
        </p:blipFill>
        <p:spPr>
          <a:xfrm>
            <a:off x="406050" y="1242325"/>
            <a:ext cx="8042182" cy="5310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内容占位符 11">
            <a:extLst>
              <a:ext uri="{FF2B5EF4-FFF2-40B4-BE49-F238E27FC236}">
                <a16:creationId xmlns:a16="http://schemas.microsoft.com/office/drawing/2014/main" id="{75AAA7AB-BA56-ECF9-F304-AE65C2D588D9}"/>
              </a:ext>
            </a:extLst>
          </p:cNvPr>
          <p:cNvGraphicFramePr>
            <a:graphicFrameLocks noGrp="1"/>
          </p:cNvGraphicFramePr>
          <p:nvPr>
            <p:ph idx="1"/>
            <p:extLst>
              <p:ext uri="{D42A27DB-BD31-4B8C-83A1-F6EECF244321}">
                <p14:modId xmlns:p14="http://schemas.microsoft.com/office/powerpoint/2010/main" val="3293208362"/>
              </p:ext>
            </p:extLst>
          </p:nvPr>
        </p:nvGraphicFramePr>
        <p:xfrm>
          <a:off x="480291" y="665018"/>
          <a:ext cx="10885555" cy="5494005"/>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6B232706-F027-8CC3-C875-33D262835AE5}"/>
                  </a:ext>
                </a:extLst>
              </p14:cNvPr>
              <p14:cNvContentPartPr/>
              <p14:nvPr/>
            </p14:nvContentPartPr>
            <p14:xfrm>
              <a:off x="6049044" y="3657051"/>
              <a:ext cx="360" cy="360"/>
            </p14:xfrm>
          </p:contentPart>
        </mc:Choice>
        <mc:Fallback xmlns="">
          <p:pic>
            <p:nvPicPr>
              <p:cNvPr id="8" name="墨迹 7">
                <a:extLst>
                  <a:ext uri="{FF2B5EF4-FFF2-40B4-BE49-F238E27FC236}">
                    <a16:creationId xmlns:a16="http://schemas.microsoft.com/office/drawing/2014/main" id="{6B232706-F027-8CC3-C875-33D262835AE5}"/>
                  </a:ext>
                </a:extLst>
              </p:cNvPr>
              <p:cNvPicPr/>
              <p:nvPr/>
            </p:nvPicPr>
            <p:blipFill>
              <a:blip r:embed="rId4"/>
              <a:stretch>
                <a:fillRect/>
              </a:stretch>
            </p:blipFill>
            <p:spPr>
              <a:xfrm>
                <a:off x="6040044" y="36480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墨迹 12">
                <a:extLst>
                  <a:ext uri="{FF2B5EF4-FFF2-40B4-BE49-F238E27FC236}">
                    <a16:creationId xmlns:a16="http://schemas.microsoft.com/office/drawing/2014/main" id="{0C735D58-F38C-8C54-93F4-305F77A54298}"/>
                  </a:ext>
                </a:extLst>
              </p14:cNvPr>
              <p14:cNvContentPartPr/>
              <p14:nvPr/>
            </p14:nvContentPartPr>
            <p14:xfrm>
              <a:off x="7314804" y="5134582"/>
              <a:ext cx="360" cy="360"/>
            </p14:xfrm>
          </p:contentPart>
        </mc:Choice>
        <mc:Fallback xmlns="">
          <p:pic>
            <p:nvPicPr>
              <p:cNvPr id="13" name="墨迹 12">
                <a:extLst>
                  <a:ext uri="{FF2B5EF4-FFF2-40B4-BE49-F238E27FC236}">
                    <a16:creationId xmlns:a16="http://schemas.microsoft.com/office/drawing/2014/main" id="{0C735D58-F38C-8C54-93F4-305F77A54298}"/>
                  </a:ext>
                </a:extLst>
              </p:cNvPr>
              <p:cNvPicPr/>
              <p:nvPr/>
            </p:nvPicPr>
            <p:blipFill>
              <a:blip r:embed="rId4"/>
              <a:stretch>
                <a:fillRect/>
              </a:stretch>
            </p:blipFill>
            <p:spPr>
              <a:xfrm>
                <a:off x="7305804" y="51255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墨迹 13">
                <a:extLst>
                  <a:ext uri="{FF2B5EF4-FFF2-40B4-BE49-F238E27FC236}">
                    <a16:creationId xmlns:a16="http://schemas.microsoft.com/office/drawing/2014/main" id="{B600D5E1-40CB-A866-827E-5FAB4788CA53}"/>
                  </a:ext>
                </a:extLst>
              </p14:cNvPr>
              <p14:cNvContentPartPr/>
              <p14:nvPr/>
            </p14:nvContentPartPr>
            <p14:xfrm>
              <a:off x="6353964" y="2031382"/>
              <a:ext cx="360" cy="360"/>
            </p14:xfrm>
          </p:contentPart>
        </mc:Choice>
        <mc:Fallback xmlns="">
          <p:pic>
            <p:nvPicPr>
              <p:cNvPr id="14" name="墨迹 13">
                <a:extLst>
                  <a:ext uri="{FF2B5EF4-FFF2-40B4-BE49-F238E27FC236}">
                    <a16:creationId xmlns:a16="http://schemas.microsoft.com/office/drawing/2014/main" id="{B600D5E1-40CB-A866-827E-5FAB4788CA53}"/>
                  </a:ext>
                </a:extLst>
              </p:cNvPr>
              <p:cNvPicPr/>
              <p:nvPr/>
            </p:nvPicPr>
            <p:blipFill>
              <a:blip r:embed="rId4"/>
              <a:stretch>
                <a:fillRect/>
              </a:stretch>
            </p:blipFill>
            <p:spPr>
              <a:xfrm>
                <a:off x="6344964" y="20223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墨迹 14">
                <a:extLst>
                  <a:ext uri="{FF2B5EF4-FFF2-40B4-BE49-F238E27FC236}">
                    <a16:creationId xmlns:a16="http://schemas.microsoft.com/office/drawing/2014/main" id="{0528E51D-5FCD-5BDA-7E8A-8D53E1BEFB21}"/>
                  </a:ext>
                </a:extLst>
              </p14:cNvPr>
              <p14:cNvContentPartPr/>
              <p14:nvPr/>
            </p14:nvContentPartPr>
            <p14:xfrm>
              <a:off x="5993964" y="2124262"/>
              <a:ext cx="360" cy="360"/>
            </p14:xfrm>
          </p:contentPart>
        </mc:Choice>
        <mc:Fallback xmlns="">
          <p:pic>
            <p:nvPicPr>
              <p:cNvPr id="15" name="墨迹 14">
                <a:extLst>
                  <a:ext uri="{FF2B5EF4-FFF2-40B4-BE49-F238E27FC236}">
                    <a16:creationId xmlns:a16="http://schemas.microsoft.com/office/drawing/2014/main" id="{0528E51D-5FCD-5BDA-7E8A-8D53E1BEFB21}"/>
                  </a:ext>
                </a:extLst>
              </p:cNvPr>
              <p:cNvPicPr/>
              <p:nvPr/>
            </p:nvPicPr>
            <p:blipFill>
              <a:blip r:embed="rId4"/>
              <a:stretch>
                <a:fillRect/>
              </a:stretch>
            </p:blipFill>
            <p:spPr>
              <a:xfrm>
                <a:off x="5984964" y="2115262"/>
                <a:ext cx="18000" cy="18000"/>
              </a:xfrm>
              <a:prstGeom prst="rect">
                <a:avLst/>
              </a:prstGeom>
            </p:spPr>
          </p:pic>
        </mc:Fallback>
      </mc:AlternateContent>
      <p:sp>
        <p:nvSpPr>
          <p:cNvPr id="2" name="文本框 1">
            <a:extLst>
              <a:ext uri="{FF2B5EF4-FFF2-40B4-BE49-F238E27FC236}">
                <a16:creationId xmlns:a16="http://schemas.microsoft.com/office/drawing/2014/main" id="{5DEE292A-4776-A8AE-3C18-D8C0EA1DDB78}"/>
              </a:ext>
            </a:extLst>
          </p:cNvPr>
          <p:cNvSpPr txBox="1"/>
          <p:nvPr/>
        </p:nvSpPr>
        <p:spPr>
          <a:xfrm>
            <a:off x="1155464" y="4432999"/>
            <a:ext cx="4523328" cy="830997"/>
          </a:xfrm>
          <a:prstGeom prst="rect">
            <a:avLst/>
          </a:prstGeom>
          <a:noFill/>
        </p:spPr>
        <p:txBody>
          <a:bodyPr wrap="square" rtlCol="0">
            <a:spAutoFit/>
          </a:bodyPr>
          <a:lstStyle/>
          <a:p>
            <a:r>
              <a:rPr lang="en-US" altLang="zh-CN" sz="2400" b="1" dirty="0">
                <a:latin typeface="Gill Sans MT" panose="020B0502020104020203" pitchFamily="34" charset="0"/>
              </a:rPr>
              <a:t>Beginners</a:t>
            </a:r>
            <a:endParaRPr lang="zh-CN" altLang="en-US" sz="2400" b="1" dirty="0">
              <a:latin typeface="Gill Sans MT" panose="020B0502020104020203" pitchFamily="34" charset="0"/>
            </a:endParaRPr>
          </a:p>
        </p:txBody>
      </p:sp>
      <p:sp>
        <p:nvSpPr>
          <p:cNvPr id="3" name="文本框 2">
            <a:extLst>
              <a:ext uri="{FF2B5EF4-FFF2-40B4-BE49-F238E27FC236}">
                <a16:creationId xmlns:a16="http://schemas.microsoft.com/office/drawing/2014/main" id="{993BF218-0050-C1A7-1728-34F78933AFC8}"/>
              </a:ext>
            </a:extLst>
          </p:cNvPr>
          <p:cNvSpPr txBox="1"/>
          <p:nvPr/>
        </p:nvSpPr>
        <p:spPr>
          <a:xfrm>
            <a:off x="8862291" y="2863285"/>
            <a:ext cx="2433782" cy="461665"/>
          </a:xfrm>
          <a:prstGeom prst="rect">
            <a:avLst/>
          </a:prstGeom>
          <a:noFill/>
        </p:spPr>
        <p:txBody>
          <a:bodyPr wrap="square" rtlCol="0">
            <a:spAutoFit/>
          </a:bodyPr>
          <a:lstStyle/>
          <a:p>
            <a:r>
              <a:rPr lang="en-US" altLang="zh-CN" sz="2400" b="1" dirty="0">
                <a:latin typeface="Gill Sans MT" panose="020B0502020104020203" pitchFamily="34" charset="0"/>
              </a:rPr>
              <a:t>Fast Learners</a:t>
            </a:r>
            <a:endParaRPr lang="zh-CN" altLang="en-US" sz="2400" b="1" dirty="0">
              <a:latin typeface="Gill Sans MT" panose="020B0502020104020203" pitchFamily="34" charset="0"/>
            </a:endParaRPr>
          </a:p>
        </p:txBody>
      </p:sp>
      <p:sp>
        <p:nvSpPr>
          <p:cNvPr id="4" name="文本框 3">
            <a:extLst>
              <a:ext uri="{FF2B5EF4-FFF2-40B4-BE49-F238E27FC236}">
                <a16:creationId xmlns:a16="http://schemas.microsoft.com/office/drawing/2014/main" id="{237F09C2-97F9-C6D0-0372-6CDB991ABCA7}"/>
              </a:ext>
            </a:extLst>
          </p:cNvPr>
          <p:cNvSpPr txBox="1"/>
          <p:nvPr/>
        </p:nvSpPr>
        <p:spPr>
          <a:xfrm>
            <a:off x="3803073" y="4423933"/>
            <a:ext cx="1722582" cy="461665"/>
          </a:xfrm>
          <a:prstGeom prst="rect">
            <a:avLst/>
          </a:prstGeom>
          <a:noFill/>
        </p:spPr>
        <p:txBody>
          <a:bodyPr wrap="square" rtlCol="0">
            <a:spAutoFit/>
          </a:bodyPr>
          <a:lstStyle/>
          <a:p>
            <a:r>
              <a:rPr lang="en-US" altLang="zh-CN" sz="2400" b="1" dirty="0">
                <a:latin typeface="Gill Sans MT" panose="020B0502020104020203" pitchFamily="34" charset="0"/>
              </a:rPr>
              <a:t>Teamwork</a:t>
            </a:r>
            <a:endParaRPr lang="zh-CN" altLang="en-US" sz="2400" b="1" dirty="0">
              <a:latin typeface="Gill Sans MT" panose="020B0502020104020203" pitchFamily="34" charset="0"/>
            </a:endParaRPr>
          </a:p>
        </p:txBody>
      </p:sp>
      <p:sp>
        <p:nvSpPr>
          <p:cNvPr id="5" name="文本框 4">
            <a:extLst>
              <a:ext uri="{FF2B5EF4-FFF2-40B4-BE49-F238E27FC236}">
                <a16:creationId xmlns:a16="http://schemas.microsoft.com/office/drawing/2014/main" id="{411DA3C1-BCB4-C351-9567-0B71D411AA67}"/>
              </a:ext>
            </a:extLst>
          </p:cNvPr>
          <p:cNvSpPr txBox="1"/>
          <p:nvPr/>
        </p:nvSpPr>
        <p:spPr>
          <a:xfrm>
            <a:off x="6353964" y="3962268"/>
            <a:ext cx="4013635" cy="461665"/>
          </a:xfrm>
          <a:prstGeom prst="rect">
            <a:avLst/>
          </a:prstGeom>
          <a:noFill/>
        </p:spPr>
        <p:txBody>
          <a:bodyPr wrap="square" rtlCol="0">
            <a:spAutoFit/>
          </a:bodyPr>
          <a:lstStyle/>
          <a:p>
            <a:r>
              <a:rPr lang="en-US" altLang="zh-CN" sz="2400" b="1" dirty="0">
                <a:latin typeface="Gill Sans MT" panose="020B0502020104020203" pitchFamily="34" charset="0"/>
              </a:rPr>
              <a:t>Feedback &amp; Improvements</a:t>
            </a:r>
            <a:endParaRPr lang="zh-CN" altLang="en-US" sz="2400" b="1" dirty="0">
              <a:latin typeface="Gill Sans MT" panose="020B0502020104020203" pitchFamily="34" charset="0"/>
            </a:endParaRPr>
          </a:p>
        </p:txBody>
      </p:sp>
      <p:sp>
        <p:nvSpPr>
          <p:cNvPr id="7" name="文本框 6">
            <a:extLst>
              <a:ext uri="{FF2B5EF4-FFF2-40B4-BE49-F238E27FC236}">
                <a16:creationId xmlns:a16="http://schemas.microsoft.com/office/drawing/2014/main" id="{1D00316F-0614-6876-68C3-B7DAFF035A62}"/>
              </a:ext>
            </a:extLst>
          </p:cNvPr>
          <p:cNvSpPr txBox="1"/>
          <p:nvPr/>
        </p:nvSpPr>
        <p:spPr>
          <a:xfrm>
            <a:off x="257964" y="78596"/>
            <a:ext cx="6096000" cy="769441"/>
          </a:xfrm>
          <a:prstGeom prst="rect">
            <a:avLst/>
          </a:prstGeom>
          <a:noFill/>
        </p:spPr>
        <p:txBody>
          <a:bodyPr wrap="square">
            <a:spAutoFit/>
          </a:bodyPr>
          <a:lstStyle/>
          <a:p>
            <a:r>
              <a:rPr lang="en-US" altLang="zh-CN" sz="4400" b="1" dirty="0">
                <a:latin typeface="Gill Sans MT" panose="020B0502020104020203" pitchFamily="34" charset="0"/>
              </a:rPr>
              <a:t>Our Learning Curve</a:t>
            </a:r>
            <a:endParaRPr lang="zh-CN" altLang="en-US" sz="4400" b="1" dirty="0"/>
          </a:p>
        </p:txBody>
      </p:sp>
    </p:spTree>
    <p:extLst>
      <p:ext uri="{BB962C8B-B14F-4D97-AF65-F5344CB8AC3E}">
        <p14:creationId xmlns:p14="http://schemas.microsoft.com/office/powerpoint/2010/main" val="240968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旭日形&#10;&#10;描述已自动生成">
            <a:extLst>
              <a:ext uri="{FF2B5EF4-FFF2-40B4-BE49-F238E27FC236}">
                <a16:creationId xmlns:a16="http://schemas.microsoft.com/office/drawing/2014/main" id="{42862FDC-4ADB-BC6E-DF6B-D181E42FD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8184387">
            <a:off x="3586959" y="4414590"/>
            <a:ext cx="5694552" cy="5957393"/>
          </a:xfrm>
        </p:spPr>
      </p:pic>
      <p:sp>
        <p:nvSpPr>
          <p:cNvPr id="6" name="椭圆 5">
            <a:extLst>
              <a:ext uri="{FF2B5EF4-FFF2-40B4-BE49-F238E27FC236}">
                <a16:creationId xmlns:a16="http://schemas.microsoft.com/office/drawing/2014/main" id="{7AA1EB9C-BE3C-587D-CAE6-0407E3BEADDB}"/>
              </a:ext>
            </a:extLst>
          </p:cNvPr>
          <p:cNvSpPr/>
          <p:nvPr/>
        </p:nvSpPr>
        <p:spPr>
          <a:xfrm>
            <a:off x="1364456" y="2471738"/>
            <a:ext cx="9901238" cy="9065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a:extLst>
              <a:ext uri="{FF2B5EF4-FFF2-40B4-BE49-F238E27FC236}">
                <a16:creationId xmlns:a16="http://schemas.microsoft.com/office/drawing/2014/main" id="{598B609B-FF8F-066A-DF54-41DA040B910E}"/>
              </a:ext>
            </a:extLst>
          </p:cNvPr>
          <p:cNvSpPr/>
          <p:nvPr/>
        </p:nvSpPr>
        <p:spPr>
          <a:xfrm>
            <a:off x="1751254" y="3245571"/>
            <a:ext cx="1134092" cy="461665"/>
          </a:xfrm>
          <a:prstGeom prst="rect">
            <a:avLst/>
          </a:prstGeom>
          <a:noFill/>
        </p:spPr>
        <p:txBody>
          <a:bodyPr wrap="square" lIns="91440" tIns="45720" rIns="91440" bIns="45720">
            <a:spAutoFit/>
          </a:bodyPr>
          <a:lstStyle/>
          <a:p>
            <a:pPr algn="ctr"/>
            <a:r>
              <a:rPr lang="en-US" altLang="zh-CN" sz="2400" b="1" dirty="0">
                <a:latin typeface="Arial" panose="020B0604020202020204" pitchFamily="34" charset="0"/>
              </a:rPr>
              <a:t>01</a:t>
            </a:r>
            <a:endParaRPr lang="zh-CN" altLang="en-US" sz="2400" b="1" dirty="0">
              <a:latin typeface="Arial" panose="020B0604020202020204" pitchFamily="34" charset="0"/>
            </a:endParaRPr>
          </a:p>
        </p:txBody>
      </p:sp>
      <p:sp>
        <p:nvSpPr>
          <p:cNvPr id="9" name="椭圆 8">
            <a:extLst>
              <a:ext uri="{FF2B5EF4-FFF2-40B4-BE49-F238E27FC236}">
                <a16:creationId xmlns:a16="http://schemas.microsoft.com/office/drawing/2014/main" id="{A774F68E-2655-675D-C365-93F0D1FAB42F}"/>
              </a:ext>
            </a:extLst>
          </p:cNvPr>
          <p:cNvSpPr/>
          <p:nvPr/>
        </p:nvSpPr>
        <p:spPr>
          <a:xfrm>
            <a:off x="4838083" y="11123177"/>
            <a:ext cx="635794" cy="56442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610F5C75-7947-3C10-41FB-F540CB6DD484}"/>
              </a:ext>
            </a:extLst>
          </p:cNvPr>
          <p:cNvSpPr/>
          <p:nvPr/>
        </p:nvSpPr>
        <p:spPr>
          <a:xfrm>
            <a:off x="4588934" y="11123177"/>
            <a:ext cx="1134092"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06</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ED63503B-A9CD-5B1D-1490-878A6B8FFCC7}"/>
              </a:ext>
            </a:extLst>
          </p:cNvPr>
          <p:cNvSpPr/>
          <p:nvPr/>
        </p:nvSpPr>
        <p:spPr>
          <a:xfrm>
            <a:off x="8120214" y="10689760"/>
            <a:ext cx="1134092"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05</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EA077B25-C6FA-27DB-40C6-E8EA2C80E5E8}"/>
              </a:ext>
            </a:extLst>
          </p:cNvPr>
          <p:cNvSpPr/>
          <p:nvPr/>
        </p:nvSpPr>
        <p:spPr>
          <a:xfrm>
            <a:off x="10604589" y="6014909"/>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04</a:t>
            </a:r>
            <a:endParaRPr lang="zh-CN" altLang="en-US" sz="2400" b="1" cap="none" spc="0" dirty="0">
              <a:ln w="0"/>
              <a:solidFill>
                <a:schemeClr val="tx1"/>
              </a:solidFill>
              <a:latin typeface="Gill Sans MT" panose="020B0502020104020203" pitchFamily="34" charset="0"/>
            </a:endParaRPr>
          </a:p>
        </p:txBody>
      </p:sp>
      <p:sp>
        <p:nvSpPr>
          <p:cNvPr id="16" name="矩形 15">
            <a:extLst>
              <a:ext uri="{FF2B5EF4-FFF2-40B4-BE49-F238E27FC236}">
                <a16:creationId xmlns:a16="http://schemas.microsoft.com/office/drawing/2014/main" id="{B5A710D9-7D40-8D1E-1F2E-C5E0A4313D5A}"/>
              </a:ext>
            </a:extLst>
          </p:cNvPr>
          <p:cNvSpPr/>
          <p:nvPr/>
        </p:nvSpPr>
        <p:spPr>
          <a:xfrm>
            <a:off x="10064622" y="3641647"/>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03</a:t>
            </a:r>
            <a:endParaRPr lang="zh-CN" altLang="en-US" sz="2400" b="1" cap="none" spc="0" dirty="0">
              <a:ln w="0"/>
              <a:solidFill>
                <a:schemeClr val="tx1"/>
              </a:solidFill>
              <a:latin typeface="Gill Sans MT" panose="020B0502020104020203" pitchFamily="34" charset="0"/>
            </a:endParaRPr>
          </a:p>
        </p:txBody>
      </p:sp>
      <p:sp>
        <p:nvSpPr>
          <p:cNvPr id="18" name="矩形 17">
            <a:extLst>
              <a:ext uri="{FF2B5EF4-FFF2-40B4-BE49-F238E27FC236}">
                <a16:creationId xmlns:a16="http://schemas.microsoft.com/office/drawing/2014/main" id="{A77E1A14-A08E-1B48-A1F9-4BA0EB3719CA}"/>
              </a:ext>
            </a:extLst>
          </p:cNvPr>
          <p:cNvSpPr/>
          <p:nvPr/>
        </p:nvSpPr>
        <p:spPr>
          <a:xfrm>
            <a:off x="5603850" y="2028795"/>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02</a:t>
            </a:r>
            <a:endParaRPr lang="zh-CN" altLang="en-US" sz="2400" b="1" cap="none" spc="0" dirty="0">
              <a:ln w="0"/>
              <a:solidFill>
                <a:schemeClr val="tx1"/>
              </a:solidFill>
              <a:latin typeface="Gill Sans MT" panose="020B0502020104020203" pitchFamily="34" charset="0"/>
            </a:endParaRPr>
          </a:p>
        </p:txBody>
      </p:sp>
      <p:sp>
        <p:nvSpPr>
          <p:cNvPr id="19" name="文本框 18">
            <a:extLst>
              <a:ext uri="{FF2B5EF4-FFF2-40B4-BE49-F238E27FC236}">
                <a16:creationId xmlns:a16="http://schemas.microsoft.com/office/drawing/2014/main" id="{EEF35D40-E6DD-759D-EF10-CF83F4937651}"/>
              </a:ext>
            </a:extLst>
          </p:cNvPr>
          <p:cNvSpPr txBox="1"/>
          <p:nvPr/>
        </p:nvSpPr>
        <p:spPr>
          <a:xfrm>
            <a:off x="1235560" y="3946124"/>
            <a:ext cx="2971222" cy="461665"/>
          </a:xfrm>
          <a:prstGeom prst="rect">
            <a:avLst/>
          </a:prstGeom>
          <a:noFill/>
        </p:spPr>
        <p:txBody>
          <a:bodyPr wrap="square" rtlCol="0">
            <a:spAutoFit/>
          </a:bodyPr>
          <a:lstStyle/>
          <a:p>
            <a:r>
              <a:rPr lang="en-US" altLang="zh-CN" sz="2400" b="1" i="0" u="none" strike="noStrike" dirty="0">
                <a:effectLst/>
                <a:latin typeface="Arial" panose="020B0604020202020204" pitchFamily="34" charset="0"/>
              </a:rPr>
              <a:t>Team Introduction</a:t>
            </a:r>
            <a:endParaRPr lang="zh-CN" altLang="en-US" sz="2400" b="1" dirty="0"/>
          </a:p>
        </p:txBody>
      </p:sp>
      <p:sp>
        <p:nvSpPr>
          <p:cNvPr id="20" name="文本框 19">
            <a:extLst>
              <a:ext uri="{FF2B5EF4-FFF2-40B4-BE49-F238E27FC236}">
                <a16:creationId xmlns:a16="http://schemas.microsoft.com/office/drawing/2014/main" id="{FEEB33D7-C337-B27C-25CF-E301F0110C49}"/>
              </a:ext>
            </a:extLst>
          </p:cNvPr>
          <p:cNvSpPr txBox="1"/>
          <p:nvPr/>
        </p:nvSpPr>
        <p:spPr>
          <a:xfrm>
            <a:off x="5027877" y="2643281"/>
            <a:ext cx="2971222" cy="461665"/>
          </a:xfrm>
          <a:prstGeom prst="rect">
            <a:avLst/>
          </a:prstGeom>
          <a:noFill/>
        </p:spPr>
        <p:txBody>
          <a:bodyPr wrap="square" rtlCol="0">
            <a:spAutoFit/>
          </a:bodyPr>
          <a:lstStyle/>
          <a:p>
            <a:r>
              <a:rPr lang="en-US" altLang="zh-CN" sz="2400" b="1" dirty="0">
                <a:latin typeface="Arial" panose="020B0604020202020204" pitchFamily="34" charset="0"/>
              </a:rPr>
              <a:t>Case Background</a:t>
            </a:r>
            <a:endParaRPr lang="zh-CN" altLang="en-US" sz="2400" b="1" dirty="0">
              <a:latin typeface="Arial" panose="020B0604020202020204" pitchFamily="34" charset="0"/>
            </a:endParaRPr>
          </a:p>
        </p:txBody>
      </p:sp>
      <p:sp>
        <p:nvSpPr>
          <p:cNvPr id="22" name="文本框 21">
            <a:extLst>
              <a:ext uri="{FF2B5EF4-FFF2-40B4-BE49-F238E27FC236}">
                <a16:creationId xmlns:a16="http://schemas.microsoft.com/office/drawing/2014/main" id="{5726131C-7CA0-137D-1E8A-321E90034E37}"/>
              </a:ext>
            </a:extLst>
          </p:cNvPr>
          <p:cNvSpPr txBox="1"/>
          <p:nvPr/>
        </p:nvSpPr>
        <p:spPr>
          <a:xfrm>
            <a:off x="9631605" y="6396335"/>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Model Selection</a:t>
            </a:r>
            <a:endParaRPr lang="zh-CN" altLang="en-US" sz="4000" b="1" dirty="0">
              <a:latin typeface="Gill Sans MT" panose="020B0502020104020203" pitchFamily="34" charset="0"/>
            </a:endParaRPr>
          </a:p>
        </p:txBody>
      </p:sp>
      <p:sp>
        <p:nvSpPr>
          <p:cNvPr id="23" name="文本框 22">
            <a:extLst>
              <a:ext uri="{FF2B5EF4-FFF2-40B4-BE49-F238E27FC236}">
                <a16:creationId xmlns:a16="http://schemas.microsoft.com/office/drawing/2014/main" id="{F8AE2921-81C8-96BC-1F86-54FD183BD155}"/>
              </a:ext>
            </a:extLst>
          </p:cNvPr>
          <p:cNvSpPr txBox="1"/>
          <p:nvPr/>
        </p:nvSpPr>
        <p:spPr>
          <a:xfrm>
            <a:off x="7607173" y="11444046"/>
            <a:ext cx="2971222" cy="461665"/>
          </a:xfrm>
          <a:prstGeom prst="rect">
            <a:avLst/>
          </a:prstGeom>
          <a:noFill/>
        </p:spPr>
        <p:txBody>
          <a:bodyPr wrap="square" rtlCol="0">
            <a:spAutoFit/>
          </a:bodyPr>
          <a:lstStyle/>
          <a:p>
            <a:r>
              <a:rPr lang="en-US" altLang="zh-CN" sz="2400" b="0" i="0" u="none" strike="noStrike" dirty="0">
                <a:effectLst/>
                <a:latin typeface="Arial" panose="020B0604020202020204" pitchFamily="34" charset="0"/>
              </a:rPr>
              <a:t>Model Analysis</a:t>
            </a:r>
            <a:endParaRPr lang="zh-CN" altLang="en-US" sz="4000" dirty="0"/>
          </a:p>
        </p:txBody>
      </p:sp>
      <p:sp>
        <p:nvSpPr>
          <p:cNvPr id="24" name="文本框 23">
            <a:extLst>
              <a:ext uri="{FF2B5EF4-FFF2-40B4-BE49-F238E27FC236}">
                <a16:creationId xmlns:a16="http://schemas.microsoft.com/office/drawing/2014/main" id="{3836C058-6B16-185A-55D8-C1A2F3D51D83}"/>
              </a:ext>
            </a:extLst>
          </p:cNvPr>
          <p:cNvSpPr txBox="1"/>
          <p:nvPr/>
        </p:nvSpPr>
        <p:spPr>
          <a:xfrm>
            <a:off x="4583176" y="11823730"/>
            <a:ext cx="2971222" cy="461665"/>
          </a:xfrm>
          <a:prstGeom prst="rect">
            <a:avLst/>
          </a:prstGeom>
          <a:noFill/>
        </p:spPr>
        <p:txBody>
          <a:bodyPr wrap="square" rtlCol="0">
            <a:spAutoFit/>
          </a:bodyPr>
          <a:lstStyle/>
          <a:p>
            <a:r>
              <a:rPr lang="en-US" altLang="zh-CN" sz="2400" b="0" i="0" u="none" strike="noStrike" dirty="0">
                <a:effectLst/>
                <a:latin typeface="Arial" panose="020B0604020202020204" pitchFamily="34" charset="0"/>
              </a:rPr>
              <a:t>Results</a:t>
            </a:r>
            <a:endParaRPr lang="zh-CN" altLang="en-US" sz="4000" dirty="0"/>
          </a:p>
        </p:txBody>
      </p:sp>
      <p:sp>
        <p:nvSpPr>
          <p:cNvPr id="11" name="文本框 10">
            <a:extLst>
              <a:ext uri="{FF2B5EF4-FFF2-40B4-BE49-F238E27FC236}">
                <a16:creationId xmlns:a16="http://schemas.microsoft.com/office/drawing/2014/main" id="{8BA2D644-34C2-6A54-BEF7-7659ADFE3D3F}"/>
              </a:ext>
            </a:extLst>
          </p:cNvPr>
          <p:cNvSpPr txBox="1"/>
          <p:nvPr/>
        </p:nvSpPr>
        <p:spPr>
          <a:xfrm>
            <a:off x="9172276" y="4216350"/>
            <a:ext cx="3643047" cy="461665"/>
          </a:xfrm>
          <a:prstGeom prst="rect">
            <a:avLst/>
          </a:prstGeom>
          <a:noFill/>
        </p:spPr>
        <p:txBody>
          <a:bodyPr wrap="square" rtlCol="0">
            <a:spAutoFit/>
          </a:bodyPr>
          <a:lstStyle/>
          <a:p>
            <a:r>
              <a:rPr lang="en-US" altLang="zh-CN" sz="2400" b="1" dirty="0">
                <a:latin typeface="Arial" panose="020B0604020202020204" pitchFamily="34" charset="0"/>
              </a:rPr>
              <a:t>Data</a:t>
            </a:r>
            <a:r>
              <a:rPr lang="en-US" altLang="zh-CN" sz="2400" b="1" dirty="0">
                <a:ln w="0"/>
                <a:latin typeface="Gill Sans MT" panose="020B0502020104020203" pitchFamily="34" charset="0"/>
              </a:rPr>
              <a:t> Pre-processing</a:t>
            </a:r>
            <a:endParaRPr lang="zh-CN" altLang="en-US" sz="2400" b="1" dirty="0">
              <a:ln w="0"/>
              <a:latin typeface="Gill Sans MT" panose="020B0502020104020203" pitchFamily="34" charset="0"/>
            </a:endParaRPr>
          </a:p>
        </p:txBody>
      </p:sp>
      <p:sp>
        <p:nvSpPr>
          <p:cNvPr id="2" name="标题 1">
            <a:extLst>
              <a:ext uri="{FF2B5EF4-FFF2-40B4-BE49-F238E27FC236}">
                <a16:creationId xmlns:a16="http://schemas.microsoft.com/office/drawing/2014/main" id="{ED9B0607-36B4-61A4-8570-E1533A2B2A85}"/>
              </a:ext>
            </a:extLst>
          </p:cNvPr>
          <p:cNvSpPr>
            <a:spLocks noGrp="1"/>
          </p:cNvSpPr>
          <p:nvPr>
            <p:ph type="title"/>
          </p:nvPr>
        </p:nvSpPr>
        <p:spPr>
          <a:xfrm>
            <a:off x="838200" y="365125"/>
            <a:ext cx="10515600" cy="1325563"/>
          </a:xfrm>
        </p:spPr>
        <p:txBody>
          <a:bodyPr/>
          <a:lstStyle/>
          <a:p>
            <a:r>
              <a:rPr lang="en-US" altLang="zh-CN" dirty="0">
                <a:ln w="0"/>
                <a:latin typeface="Gill Sans MT" panose="020B0502020104020203" pitchFamily="34" charset="0"/>
                <a:ea typeface="+mn-ea"/>
                <a:cs typeface="+mn-cs"/>
              </a:rPr>
              <a:t>Outline</a:t>
            </a:r>
            <a:endParaRPr lang="zh-CN" altLang="en-US" dirty="0">
              <a:ln w="0"/>
              <a:latin typeface="Gill Sans MT" panose="020B0502020104020203" pitchFamily="34" charset="0"/>
              <a:ea typeface="+mn-ea"/>
              <a:cs typeface="+mn-cs"/>
            </a:endParaRPr>
          </a:p>
        </p:txBody>
      </p:sp>
    </p:spTree>
    <p:extLst>
      <p:ext uri="{BB962C8B-B14F-4D97-AF65-F5344CB8AC3E}">
        <p14:creationId xmlns:p14="http://schemas.microsoft.com/office/powerpoint/2010/main" val="1808344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旭日形&#10;&#10;描述已自动生成">
            <a:extLst>
              <a:ext uri="{FF2B5EF4-FFF2-40B4-BE49-F238E27FC236}">
                <a16:creationId xmlns:a16="http://schemas.microsoft.com/office/drawing/2014/main" id="{42862FDC-4ADB-BC6E-DF6B-D181E42FD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4553391">
            <a:off x="3586959" y="4414590"/>
            <a:ext cx="5694552" cy="5957393"/>
          </a:xfrm>
        </p:spPr>
      </p:pic>
      <p:sp>
        <p:nvSpPr>
          <p:cNvPr id="6" name="椭圆 5">
            <a:extLst>
              <a:ext uri="{FF2B5EF4-FFF2-40B4-BE49-F238E27FC236}">
                <a16:creationId xmlns:a16="http://schemas.microsoft.com/office/drawing/2014/main" id="{7AA1EB9C-BE3C-587D-CAE6-0407E3BEADDB}"/>
              </a:ext>
            </a:extLst>
          </p:cNvPr>
          <p:cNvSpPr/>
          <p:nvPr/>
        </p:nvSpPr>
        <p:spPr>
          <a:xfrm>
            <a:off x="1364456" y="2471738"/>
            <a:ext cx="9901238" cy="9065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a:extLst>
              <a:ext uri="{FF2B5EF4-FFF2-40B4-BE49-F238E27FC236}">
                <a16:creationId xmlns:a16="http://schemas.microsoft.com/office/drawing/2014/main" id="{598B609B-FF8F-066A-DF54-41DA040B910E}"/>
              </a:ext>
            </a:extLst>
          </p:cNvPr>
          <p:cNvSpPr/>
          <p:nvPr/>
        </p:nvSpPr>
        <p:spPr>
          <a:xfrm>
            <a:off x="797410" y="5695782"/>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01</a:t>
            </a:r>
            <a:endParaRPr lang="zh-CN" altLang="en-US" sz="2400" b="1" cap="none" spc="0" dirty="0">
              <a:ln w="0"/>
              <a:solidFill>
                <a:schemeClr val="tx1"/>
              </a:solidFill>
              <a:latin typeface="Gill Sans MT" panose="020B0502020104020203" pitchFamily="34" charset="0"/>
            </a:endParaRPr>
          </a:p>
        </p:txBody>
      </p:sp>
      <p:sp>
        <p:nvSpPr>
          <p:cNvPr id="9" name="椭圆 8">
            <a:extLst>
              <a:ext uri="{FF2B5EF4-FFF2-40B4-BE49-F238E27FC236}">
                <a16:creationId xmlns:a16="http://schemas.microsoft.com/office/drawing/2014/main" id="{A774F68E-2655-675D-C365-93F0D1FAB42F}"/>
              </a:ext>
            </a:extLst>
          </p:cNvPr>
          <p:cNvSpPr/>
          <p:nvPr/>
        </p:nvSpPr>
        <p:spPr>
          <a:xfrm>
            <a:off x="4838083" y="11123177"/>
            <a:ext cx="635794" cy="56442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610F5C75-7947-3C10-41FB-F540CB6DD484}"/>
              </a:ext>
            </a:extLst>
          </p:cNvPr>
          <p:cNvSpPr/>
          <p:nvPr/>
        </p:nvSpPr>
        <p:spPr>
          <a:xfrm>
            <a:off x="4588934" y="11123177"/>
            <a:ext cx="1134092"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06</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ED63503B-A9CD-5B1D-1490-878A6B8FFCC7}"/>
              </a:ext>
            </a:extLst>
          </p:cNvPr>
          <p:cNvSpPr/>
          <p:nvPr/>
        </p:nvSpPr>
        <p:spPr>
          <a:xfrm>
            <a:off x="10555917" y="5722471"/>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05</a:t>
            </a:r>
            <a:endParaRPr lang="zh-CN" altLang="en-US" sz="2400" b="1" cap="none" spc="0" dirty="0">
              <a:ln w="0"/>
              <a:solidFill>
                <a:schemeClr val="tx1"/>
              </a:solidFill>
              <a:latin typeface="Gill Sans MT" panose="020B0502020104020203" pitchFamily="34" charset="0"/>
            </a:endParaRPr>
          </a:p>
        </p:txBody>
      </p:sp>
      <p:sp>
        <p:nvSpPr>
          <p:cNvPr id="14" name="矩形 13">
            <a:extLst>
              <a:ext uri="{FF2B5EF4-FFF2-40B4-BE49-F238E27FC236}">
                <a16:creationId xmlns:a16="http://schemas.microsoft.com/office/drawing/2014/main" id="{EA077B25-C6FA-27DB-40C6-E8EA2C80E5E8}"/>
              </a:ext>
            </a:extLst>
          </p:cNvPr>
          <p:cNvSpPr/>
          <p:nvPr/>
        </p:nvSpPr>
        <p:spPr>
          <a:xfrm>
            <a:off x="9693452" y="3704833"/>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04</a:t>
            </a:r>
            <a:endParaRPr lang="zh-CN" altLang="en-US" sz="2400" b="1" cap="none" spc="0" dirty="0">
              <a:ln w="0"/>
              <a:solidFill>
                <a:schemeClr val="tx1"/>
              </a:solidFill>
              <a:latin typeface="Gill Sans MT" panose="020B0502020104020203" pitchFamily="34" charset="0"/>
            </a:endParaRPr>
          </a:p>
        </p:txBody>
      </p:sp>
      <p:sp>
        <p:nvSpPr>
          <p:cNvPr id="16" name="矩形 15">
            <a:extLst>
              <a:ext uri="{FF2B5EF4-FFF2-40B4-BE49-F238E27FC236}">
                <a16:creationId xmlns:a16="http://schemas.microsoft.com/office/drawing/2014/main" id="{B5A710D9-7D40-8D1E-1F2E-C5E0A4313D5A}"/>
              </a:ext>
            </a:extLst>
          </p:cNvPr>
          <p:cNvSpPr/>
          <p:nvPr/>
        </p:nvSpPr>
        <p:spPr>
          <a:xfrm>
            <a:off x="5656351" y="1872350"/>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03</a:t>
            </a:r>
            <a:endParaRPr lang="zh-CN" altLang="en-US" sz="2400" b="1" cap="none" spc="0" dirty="0">
              <a:ln w="0"/>
              <a:solidFill>
                <a:schemeClr val="tx1"/>
              </a:solidFill>
              <a:latin typeface="Gill Sans MT" panose="020B0502020104020203" pitchFamily="34" charset="0"/>
            </a:endParaRPr>
          </a:p>
        </p:txBody>
      </p:sp>
      <p:sp>
        <p:nvSpPr>
          <p:cNvPr id="18" name="矩形 17">
            <a:extLst>
              <a:ext uri="{FF2B5EF4-FFF2-40B4-BE49-F238E27FC236}">
                <a16:creationId xmlns:a16="http://schemas.microsoft.com/office/drawing/2014/main" id="{A77E1A14-A08E-1B48-A1F9-4BA0EB3719CA}"/>
              </a:ext>
            </a:extLst>
          </p:cNvPr>
          <p:cNvSpPr/>
          <p:nvPr/>
        </p:nvSpPr>
        <p:spPr>
          <a:xfrm>
            <a:off x="2118846" y="3330753"/>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02</a:t>
            </a:r>
            <a:endParaRPr lang="zh-CN" altLang="en-US" sz="2400" b="1" cap="none" spc="0" dirty="0">
              <a:ln w="0"/>
              <a:solidFill>
                <a:schemeClr val="tx1"/>
              </a:solidFill>
              <a:latin typeface="Gill Sans MT" panose="020B0502020104020203" pitchFamily="34" charset="0"/>
            </a:endParaRPr>
          </a:p>
        </p:txBody>
      </p:sp>
      <p:sp>
        <p:nvSpPr>
          <p:cNvPr id="19" name="文本框 18">
            <a:extLst>
              <a:ext uri="{FF2B5EF4-FFF2-40B4-BE49-F238E27FC236}">
                <a16:creationId xmlns:a16="http://schemas.microsoft.com/office/drawing/2014/main" id="{EEF35D40-E6DD-759D-EF10-CF83F4937651}"/>
              </a:ext>
            </a:extLst>
          </p:cNvPr>
          <p:cNvSpPr txBox="1"/>
          <p:nvPr/>
        </p:nvSpPr>
        <p:spPr>
          <a:xfrm>
            <a:off x="445891" y="6370846"/>
            <a:ext cx="2971222" cy="461665"/>
          </a:xfrm>
          <a:prstGeom prst="rect">
            <a:avLst/>
          </a:prstGeom>
          <a:noFill/>
        </p:spPr>
        <p:txBody>
          <a:bodyPr wrap="square" rtlCol="0">
            <a:spAutoFit/>
          </a:bodyPr>
          <a:lstStyle/>
          <a:p>
            <a:r>
              <a:rPr lang="en-US" altLang="zh-CN" sz="2400" b="1" i="0" u="none" strike="noStrike" dirty="0">
                <a:latin typeface="Arial" panose="020B0604020202020204" pitchFamily="34" charset="0"/>
              </a:rPr>
              <a:t>Team Introduction</a:t>
            </a:r>
            <a:endParaRPr lang="zh-CN" altLang="en-US" sz="2400" b="1" dirty="0"/>
          </a:p>
        </p:txBody>
      </p:sp>
      <p:sp>
        <p:nvSpPr>
          <p:cNvPr id="20" name="文本框 19">
            <a:extLst>
              <a:ext uri="{FF2B5EF4-FFF2-40B4-BE49-F238E27FC236}">
                <a16:creationId xmlns:a16="http://schemas.microsoft.com/office/drawing/2014/main" id="{FEEB33D7-C337-B27C-25CF-E301F0110C49}"/>
              </a:ext>
            </a:extLst>
          </p:cNvPr>
          <p:cNvSpPr txBox="1"/>
          <p:nvPr/>
        </p:nvSpPr>
        <p:spPr>
          <a:xfrm>
            <a:off x="1521442" y="3944903"/>
            <a:ext cx="2971222" cy="461665"/>
          </a:xfrm>
          <a:prstGeom prst="rect">
            <a:avLst/>
          </a:prstGeom>
          <a:noFill/>
        </p:spPr>
        <p:txBody>
          <a:bodyPr wrap="square" rtlCol="0">
            <a:spAutoFit/>
          </a:bodyPr>
          <a:lstStyle/>
          <a:p>
            <a:r>
              <a:rPr lang="en-US" altLang="zh-CN" sz="2400" b="1" dirty="0">
                <a:latin typeface="Gill Sans MT" panose="020B0502020104020203" pitchFamily="34" charset="0"/>
              </a:rPr>
              <a:t>Case</a:t>
            </a:r>
            <a:r>
              <a:rPr lang="en-US" altLang="zh-CN" sz="2400" b="1" i="0" u="none" strike="noStrike" dirty="0">
                <a:effectLst/>
                <a:latin typeface="Gill Sans MT" panose="020B0502020104020203" pitchFamily="34" charset="0"/>
              </a:rPr>
              <a:t> </a:t>
            </a:r>
            <a:r>
              <a:rPr lang="en-US" altLang="zh-CN" sz="2400" b="1" dirty="0">
                <a:latin typeface="Gill Sans MT" panose="020B0502020104020203" pitchFamily="34" charset="0"/>
              </a:rPr>
              <a:t>Background</a:t>
            </a:r>
            <a:endParaRPr lang="zh-CN" altLang="en-US" sz="2400" b="1" dirty="0">
              <a:latin typeface="Gill Sans MT" panose="020B0502020104020203" pitchFamily="34" charset="0"/>
            </a:endParaRPr>
          </a:p>
        </p:txBody>
      </p:sp>
      <p:sp>
        <p:nvSpPr>
          <p:cNvPr id="21" name="文本框 20">
            <a:extLst>
              <a:ext uri="{FF2B5EF4-FFF2-40B4-BE49-F238E27FC236}">
                <a16:creationId xmlns:a16="http://schemas.microsoft.com/office/drawing/2014/main" id="{0EB60499-887B-229F-E68F-0BDA3500792C}"/>
              </a:ext>
            </a:extLst>
          </p:cNvPr>
          <p:cNvSpPr txBox="1"/>
          <p:nvPr/>
        </p:nvSpPr>
        <p:spPr>
          <a:xfrm>
            <a:off x="4929188" y="2591155"/>
            <a:ext cx="327157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Data Pre-processing</a:t>
            </a:r>
            <a:endParaRPr lang="zh-CN" altLang="en-US" sz="3200" b="1" dirty="0">
              <a:latin typeface="Gill Sans MT" panose="020B0502020104020203" pitchFamily="34" charset="0"/>
            </a:endParaRPr>
          </a:p>
        </p:txBody>
      </p:sp>
      <p:sp>
        <p:nvSpPr>
          <p:cNvPr id="22" name="文本框 21">
            <a:extLst>
              <a:ext uri="{FF2B5EF4-FFF2-40B4-BE49-F238E27FC236}">
                <a16:creationId xmlns:a16="http://schemas.microsoft.com/office/drawing/2014/main" id="{5726131C-7CA0-137D-1E8A-321E90034E37}"/>
              </a:ext>
            </a:extLst>
          </p:cNvPr>
          <p:cNvSpPr txBox="1"/>
          <p:nvPr/>
        </p:nvSpPr>
        <p:spPr>
          <a:xfrm>
            <a:off x="9093115" y="4312809"/>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Model Selection</a:t>
            </a:r>
            <a:endParaRPr lang="zh-CN" altLang="en-US" sz="4000" b="1" dirty="0">
              <a:latin typeface="Gill Sans MT" panose="020B0502020104020203" pitchFamily="34" charset="0"/>
            </a:endParaRPr>
          </a:p>
        </p:txBody>
      </p:sp>
      <p:sp>
        <p:nvSpPr>
          <p:cNvPr id="23" name="文本框 22">
            <a:extLst>
              <a:ext uri="{FF2B5EF4-FFF2-40B4-BE49-F238E27FC236}">
                <a16:creationId xmlns:a16="http://schemas.microsoft.com/office/drawing/2014/main" id="{F8AE2921-81C8-96BC-1F86-54FD183BD155}"/>
              </a:ext>
            </a:extLst>
          </p:cNvPr>
          <p:cNvSpPr txBox="1"/>
          <p:nvPr/>
        </p:nvSpPr>
        <p:spPr>
          <a:xfrm>
            <a:off x="9868189" y="6394107"/>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Model Analysis</a:t>
            </a:r>
            <a:endParaRPr lang="zh-CN" altLang="en-US" sz="4000" b="1" dirty="0">
              <a:latin typeface="Gill Sans MT" panose="020B0502020104020203" pitchFamily="34" charset="0"/>
            </a:endParaRPr>
          </a:p>
        </p:txBody>
      </p:sp>
      <p:sp>
        <p:nvSpPr>
          <p:cNvPr id="24" name="文本框 23">
            <a:extLst>
              <a:ext uri="{FF2B5EF4-FFF2-40B4-BE49-F238E27FC236}">
                <a16:creationId xmlns:a16="http://schemas.microsoft.com/office/drawing/2014/main" id="{3836C058-6B16-185A-55D8-C1A2F3D51D83}"/>
              </a:ext>
            </a:extLst>
          </p:cNvPr>
          <p:cNvSpPr txBox="1"/>
          <p:nvPr/>
        </p:nvSpPr>
        <p:spPr>
          <a:xfrm>
            <a:off x="4583176" y="11823730"/>
            <a:ext cx="2971222" cy="461665"/>
          </a:xfrm>
          <a:prstGeom prst="rect">
            <a:avLst/>
          </a:prstGeom>
          <a:noFill/>
        </p:spPr>
        <p:txBody>
          <a:bodyPr wrap="square" rtlCol="0">
            <a:spAutoFit/>
          </a:bodyPr>
          <a:lstStyle/>
          <a:p>
            <a:r>
              <a:rPr lang="en-US" altLang="zh-CN" sz="2400" b="0" i="0" u="none" strike="noStrike" dirty="0">
                <a:effectLst/>
                <a:latin typeface="Arial" panose="020B0604020202020204" pitchFamily="34" charset="0"/>
              </a:rPr>
              <a:t>Results</a:t>
            </a:r>
            <a:endParaRPr lang="zh-CN" altLang="en-US" sz="4000" dirty="0"/>
          </a:p>
        </p:txBody>
      </p:sp>
      <p:sp>
        <p:nvSpPr>
          <p:cNvPr id="17" name="标题 1">
            <a:extLst>
              <a:ext uri="{FF2B5EF4-FFF2-40B4-BE49-F238E27FC236}">
                <a16:creationId xmlns:a16="http://schemas.microsoft.com/office/drawing/2014/main" id="{A1DBDA47-533E-24FE-5AC5-48CCBDB6DD2A}"/>
              </a:ext>
            </a:extLst>
          </p:cNvPr>
          <p:cNvSpPr>
            <a:spLocks noGrp="1"/>
          </p:cNvSpPr>
          <p:nvPr>
            <p:ph type="title"/>
          </p:nvPr>
        </p:nvSpPr>
        <p:spPr>
          <a:xfrm>
            <a:off x="838200" y="365125"/>
            <a:ext cx="10515600" cy="1325563"/>
          </a:xfrm>
        </p:spPr>
        <p:txBody>
          <a:bodyPr/>
          <a:lstStyle/>
          <a:p>
            <a:r>
              <a:rPr lang="en-US" altLang="zh-CN" dirty="0">
                <a:ln w="0"/>
                <a:latin typeface="Gill Sans MT" panose="020B0502020104020203" pitchFamily="34" charset="0"/>
                <a:ea typeface="+mn-ea"/>
                <a:cs typeface="+mn-cs"/>
              </a:rPr>
              <a:t>Outline</a:t>
            </a:r>
            <a:endParaRPr lang="zh-CN" altLang="en-US" dirty="0">
              <a:ln w="0"/>
              <a:latin typeface="Gill Sans MT" panose="020B0502020104020203" pitchFamily="34" charset="0"/>
              <a:ea typeface="+mn-ea"/>
              <a:cs typeface="+mn-cs"/>
            </a:endParaRPr>
          </a:p>
        </p:txBody>
      </p:sp>
    </p:spTree>
    <p:extLst>
      <p:ext uri="{BB962C8B-B14F-4D97-AF65-F5344CB8AC3E}">
        <p14:creationId xmlns:p14="http://schemas.microsoft.com/office/powerpoint/2010/main" val="191190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旭日形&#10;&#10;描述已自动生成">
            <a:extLst>
              <a:ext uri="{FF2B5EF4-FFF2-40B4-BE49-F238E27FC236}">
                <a16:creationId xmlns:a16="http://schemas.microsoft.com/office/drawing/2014/main" id="{42862FDC-4ADB-BC6E-DF6B-D181E42FD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1192382">
            <a:off x="3586959" y="4414590"/>
            <a:ext cx="5694552" cy="5957393"/>
          </a:xfrm>
        </p:spPr>
      </p:pic>
      <p:sp>
        <p:nvSpPr>
          <p:cNvPr id="6" name="椭圆 5">
            <a:extLst>
              <a:ext uri="{FF2B5EF4-FFF2-40B4-BE49-F238E27FC236}">
                <a16:creationId xmlns:a16="http://schemas.microsoft.com/office/drawing/2014/main" id="{7AA1EB9C-BE3C-587D-CAE6-0407E3BEADDB}"/>
              </a:ext>
            </a:extLst>
          </p:cNvPr>
          <p:cNvSpPr/>
          <p:nvPr/>
        </p:nvSpPr>
        <p:spPr>
          <a:xfrm>
            <a:off x="1364456" y="2471738"/>
            <a:ext cx="9901238" cy="9065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a:extLst>
              <a:ext uri="{FF2B5EF4-FFF2-40B4-BE49-F238E27FC236}">
                <a16:creationId xmlns:a16="http://schemas.microsoft.com/office/drawing/2014/main" id="{598B609B-FF8F-066A-DF54-41DA040B910E}"/>
              </a:ext>
            </a:extLst>
          </p:cNvPr>
          <p:cNvSpPr/>
          <p:nvPr/>
        </p:nvSpPr>
        <p:spPr>
          <a:xfrm>
            <a:off x="1204604" y="9527542"/>
            <a:ext cx="1134092"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01</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610F5C75-7947-3C10-41FB-F540CB6DD484}"/>
              </a:ext>
            </a:extLst>
          </p:cNvPr>
          <p:cNvSpPr/>
          <p:nvPr/>
        </p:nvSpPr>
        <p:spPr>
          <a:xfrm>
            <a:off x="10689470" y="5811841"/>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06</a:t>
            </a:r>
            <a:endParaRPr lang="zh-CN" altLang="en-US" sz="2400" b="1" cap="none" spc="0" dirty="0">
              <a:ln w="0"/>
              <a:solidFill>
                <a:schemeClr val="tx1"/>
              </a:solidFill>
              <a:latin typeface="Gill Sans MT" panose="020B0502020104020203" pitchFamily="34" charset="0"/>
            </a:endParaRPr>
          </a:p>
        </p:txBody>
      </p:sp>
      <p:sp>
        <p:nvSpPr>
          <p:cNvPr id="12" name="矩形 11">
            <a:extLst>
              <a:ext uri="{FF2B5EF4-FFF2-40B4-BE49-F238E27FC236}">
                <a16:creationId xmlns:a16="http://schemas.microsoft.com/office/drawing/2014/main" id="{ED63503B-A9CD-5B1D-1490-878A6B8FFCC7}"/>
              </a:ext>
            </a:extLst>
          </p:cNvPr>
          <p:cNvSpPr/>
          <p:nvPr/>
        </p:nvSpPr>
        <p:spPr>
          <a:xfrm>
            <a:off x="9636193" y="3510302"/>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05</a:t>
            </a:r>
            <a:endParaRPr lang="zh-CN" altLang="en-US" sz="2400" b="1" cap="none" spc="0" dirty="0">
              <a:ln w="0"/>
              <a:solidFill>
                <a:schemeClr val="tx1"/>
              </a:solidFill>
              <a:latin typeface="Gill Sans MT" panose="020B0502020104020203" pitchFamily="34" charset="0"/>
            </a:endParaRPr>
          </a:p>
        </p:txBody>
      </p:sp>
      <p:sp>
        <p:nvSpPr>
          <p:cNvPr id="14" name="矩形 13">
            <a:extLst>
              <a:ext uri="{FF2B5EF4-FFF2-40B4-BE49-F238E27FC236}">
                <a16:creationId xmlns:a16="http://schemas.microsoft.com/office/drawing/2014/main" id="{EA077B25-C6FA-27DB-40C6-E8EA2C80E5E8}"/>
              </a:ext>
            </a:extLst>
          </p:cNvPr>
          <p:cNvSpPr/>
          <p:nvPr/>
        </p:nvSpPr>
        <p:spPr>
          <a:xfrm>
            <a:off x="5473877" y="1950604"/>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04</a:t>
            </a:r>
            <a:endParaRPr lang="zh-CN" altLang="en-US" sz="2400" b="1" cap="none" spc="0" dirty="0">
              <a:ln w="0"/>
              <a:solidFill>
                <a:schemeClr val="tx1"/>
              </a:solidFill>
              <a:latin typeface="Gill Sans MT" panose="020B0502020104020203" pitchFamily="34" charset="0"/>
            </a:endParaRPr>
          </a:p>
        </p:txBody>
      </p:sp>
      <p:sp>
        <p:nvSpPr>
          <p:cNvPr id="16" name="矩形 15">
            <a:extLst>
              <a:ext uri="{FF2B5EF4-FFF2-40B4-BE49-F238E27FC236}">
                <a16:creationId xmlns:a16="http://schemas.microsoft.com/office/drawing/2014/main" id="{B5A710D9-7D40-8D1E-1F2E-C5E0A4313D5A}"/>
              </a:ext>
            </a:extLst>
          </p:cNvPr>
          <p:cNvSpPr/>
          <p:nvPr/>
        </p:nvSpPr>
        <p:spPr>
          <a:xfrm>
            <a:off x="1988761" y="3510302"/>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03</a:t>
            </a:r>
            <a:endParaRPr lang="zh-CN" altLang="en-US" sz="2400" b="1" cap="none" spc="0" dirty="0">
              <a:ln w="0"/>
              <a:solidFill>
                <a:schemeClr val="tx1"/>
              </a:solidFill>
              <a:latin typeface="Gill Sans MT" panose="020B0502020104020203" pitchFamily="34" charset="0"/>
            </a:endParaRPr>
          </a:p>
        </p:txBody>
      </p:sp>
      <p:sp>
        <p:nvSpPr>
          <p:cNvPr id="18" name="矩形 17">
            <a:extLst>
              <a:ext uri="{FF2B5EF4-FFF2-40B4-BE49-F238E27FC236}">
                <a16:creationId xmlns:a16="http://schemas.microsoft.com/office/drawing/2014/main" id="{A77E1A14-A08E-1B48-A1F9-4BA0EB3719CA}"/>
              </a:ext>
            </a:extLst>
          </p:cNvPr>
          <p:cNvSpPr/>
          <p:nvPr/>
        </p:nvSpPr>
        <p:spPr>
          <a:xfrm>
            <a:off x="797410" y="5811841"/>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latin typeface="Gill Sans MT" panose="020B0502020104020203" pitchFamily="34" charset="0"/>
              </a:rPr>
              <a:t>02</a:t>
            </a:r>
            <a:endParaRPr lang="zh-CN" altLang="en-US" sz="2400" b="1" cap="none" spc="0" dirty="0">
              <a:ln w="0"/>
              <a:solidFill>
                <a:schemeClr val="tx1"/>
              </a:solidFill>
              <a:latin typeface="Gill Sans MT" panose="020B0502020104020203" pitchFamily="34" charset="0"/>
            </a:endParaRPr>
          </a:p>
        </p:txBody>
      </p:sp>
      <p:sp>
        <p:nvSpPr>
          <p:cNvPr id="19" name="文本框 18">
            <a:extLst>
              <a:ext uri="{FF2B5EF4-FFF2-40B4-BE49-F238E27FC236}">
                <a16:creationId xmlns:a16="http://schemas.microsoft.com/office/drawing/2014/main" id="{EEF35D40-E6DD-759D-EF10-CF83F4937651}"/>
              </a:ext>
            </a:extLst>
          </p:cNvPr>
          <p:cNvSpPr txBox="1"/>
          <p:nvPr/>
        </p:nvSpPr>
        <p:spPr>
          <a:xfrm>
            <a:off x="688910" y="10228095"/>
            <a:ext cx="2971222" cy="461665"/>
          </a:xfrm>
          <a:prstGeom prst="rect">
            <a:avLst/>
          </a:prstGeom>
          <a:noFill/>
        </p:spPr>
        <p:txBody>
          <a:bodyPr wrap="square" rtlCol="0">
            <a:spAutoFit/>
          </a:bodyPr>
          <a:lstStyle/>
          <a:p>
            <a:r>
              <a:rPr lang="en-US" altLang="zh-CN" sz="2400" b="0" i="0" u="none" strike="noStrike" dirty="0">
                <a:effectLst/>
                <a:latin typeface="Arial" panose="020B0604020202020204" pitchFamily="34" charset="0"/>
              </a:rPr>
              <a:t>Team introduction</a:t>
            </a:r>
            <a:endParaRPr lang="zh-CN" altLang="en-US" sz="2400" dirty="0"/>
          </a:p>
        </p:txBody>
      </p:sp>
      <p:sp>
        <p:nvSpPr>
          <p:cNvPr id="20" name="文本框 19">
            <a:extLst>
              <a:ext uri="{FF2B5EF4-FFF2-40B4-BE49-F238E27FC236}">
                <a16:creationId xmlns:a16="http://schemas.microsoft.com/office/drawing/2014/main" id="{FEEB33D7-C337-B27C-25CF-E301F0110C49}"/>
              </a:ext>
            </a:extLst>
          </p:cNvPr>
          <p:cNvSpPr txBox="1"/>
          <p:nvPr/>
        </p:nvSpPr>
        <p:spPr>
          <a:xfrm>
            <a:off x="221437" y="6426327"/>
            <a:ext cx="2971222" cy="461665"/>
          </a:xfrm>
          <a:prstGeom prst="rect">
            <a:avLst/>
          </a:prstGeom>
          <a:noFill/>
        </p:spPr>
        <p:txBody>
          <a:bodyPr wrap="square" rtlCol="0">
            <a:spAutoFit/>
          </a:bodyPr>
          <a:lstStyle/>
          <a:p>
            <a:r>
              <a:rPr lang="en-US" altLang="zh-CN" sz="2400" b="1" dirty="0">
                <a:latin typeface="Gill Sans MT" panose="020B0502020104020203" pitchFamily="34" charset="0"/>
              </a:rPr>
              <a:t>Case</a:t>
            </a:r>
            <a:r>
              <a:rPr lang="en-US" altLang="zh-CN" sz="2400" b="1" i="0" u="none" strike="noStrike" dirty="0">
                <a:effectLst/>
                <a:latin typeface="Gill Sans MT" panose="020B0502020104020203" pitchFamily="34" charset="0"/>
              </a:rPr>
              <a:t> </a:t>
            </a:r>
            <a:r>
              <a:rPr lang="en-US" altLang="zh-CN" sz="2400" b="1" dirty="0">
                <a:latin typeface="Gill Sans MT" panose="020B0502020104020203" pitchFamily="34" charset="0"/>
              </a:rPr>
              <a:t>Background</a:t>
            </a:r>
            <a:endParaRPr lang="zh-CN" altLang="en-US" sz="2400" b="1" dirty="0">
              <a:latin typeface="Gill Sans MT" panose="020B0502020104020203" pitchFamily="34" charset="0"/>
            </a:endParaRPr>
          </a:p>
        </p:txBody>
      </p:sp>
      <p:sp>
        <p:nvSpPr>
          <p:cNvPr id="21" name="文本框 20">
            <a:extLst>
              <a:ext uri="{FF2B5EF4-FFF2-40B4-BE49-F238E27FC236}">
                <a16:creationId xmlns:a16="http://schemas.microsoft.com/office/drawing/2014/main" id="{0EB60499-887B-229F-E68F-0BDA3500792C}"/>
              </a:ext>
            </a:extLst>
          </p:cNvPr>
          <p:cNvSpPr txBox="1"/>
          <p:nvPr/>
        </p:nvSpPr>
        <p:spPr>
          <a:xfrm>
            <a:off x="1457325" y="4225679"/>
            <a:ext cx="3125851"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Data Pre-processing</a:t>
            </a:r>
            <a:endParaRPr lang="zh-CN" altLang="en-US" sz="3200" b="1" dirty="0">
              <a:latin typeface="Gill Sans MT" panose="020B0502020104020203" pitchFamily="34" charset="0"/>
            </a:endParaRPr>
          </a:p>
        </p:txBody>
      </p:sp>
      <p:sp>
        <p:nvSpPr>
          <p:cNvPr id="22" name="文本框 21">
            <a:extLst>
              <a:ext uri="{FF2B5EF4-FFF2-40B4-BE49-F238E27FC236}">
                <a16:creationId xmlns:a16="http://schemas.microsoft.com/office/drawing/2014/main" id="{5726131C-7CA0-137D-1E8A-321E90034E37}"/>
              </a:ext>
            </a:extLst>
          </p:cNvPr>
          <p:cNvSpPr txBox="1"/>
          <p:nvPr/>
        </p:nvSpPr>
        <p:spPr>
          <a:xfrm>
            <a:off x="5015201" y="2672185"/>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Model Selection</a:t>
            </a:r>
            <a:endParaRPr lang="zh-CN" altLang="en-US" sz="4000" b="1" dirty="0">
              <a:latin typeface="Gill Sans MT" panose="020B0502020104020203" pitchFamily="34" charset="0"/>
            </a:endParaRPr>
          </a:p>
        </p:txBody>
      </p:sp>
      <p:sp>
        <p:nvSpPr>
          <p:cNvPr id="23" name="文本框 22">
            <a:extLst>
              <a:ext uri="{FF2B5EF4-FFF2-40B4-BE49-F238E27FC236}">
                <a16:creationId xmlns:a16="http://schemas.microsoft.com/office/drawing/2014/main" id="{F8AE2921-81C8-96BC-1F86-54FD183BD155}"/>
              </a:ext>
            </a:extLst>
          </p:cNvPr>
          <p:cNvSpPr txBox="1"/>
          <p:nvPr/>
        </p:nvSpPr>
        <p:spPr>
          <a:xfrm>
            <a:off x="9123152" y="4264588"/>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Model Analysis</a:t>
            </a:r>
            <a:endParaRPr lang="zh-CN" altLang="en-US" sz="4000" b="1" dirty="0">
              <a:latin typeface="Gill Sans MT" panose="020B0502020104020203" pitchFamily="34" charset="0"/>
            </a:endParaRPr>
          </a:p>
        </p:txBody>
      </p:sp>
      <p:sp>
        <p:nvSpPr>
          <p:cNvPr id="24" name="文本框 23">
            <a:extLst>
              <a:ext uri="{FF2B5EF4-FFF2-40B4-BE49-F238E27FC236}">
                <a16:creationId xmlns:a16="http://schemas.microsoft.com/office/drawing/2014/main" id="{3836C058-6B16-185A-55D8-C1A2F3D51D83}"/>
              </a:ext>
            </a:extLst>
          </p:cNvPr>
          <p:cNvSpPr txBox="1"/>
          <p:nvPr/>
        </p:nvSpPr>
        <p:spPr>
          <a:xfrm>
            <a:off x="10683712" y="6512394"/>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Results</a:t>
            </a:r>
            <a:endParaRPr lang="zh-CN" altLang="en-US" sz="4000" b="1" dirty="0">
              <a:latin typeface="Gill Sans MT" panose="020B0502020104020203" pitchFamily="34" charset="0"/>
            </a:endParaRPr>
          </a:p>
        </p:txBody>
      </p:sp>
      <p:sp>
        <p:nvSpPr>
          <p:cNvPr id="9" name="标题 1">
            <a:extLst>
              <a:ext uri="{FF2B5EF4-FFF2-40B4-BE49-F238E27FC236}">
                <a16:creationId xmlns:a16="http://schemas.microsoft.com/office/drawing/2014/main" id="{9C196630-EE8B-8CCC-8360-D294150A1C1E}"/>
              </a:ext>
            </a:extLst>
          </p:cNvPr>
          <p:cNvSpPr>
            <a:spLocks noGrp="1"/>
          </p:cNvSpPr>
          <p:nvPr>
            <p:ph type="title"/>
          </p:nvPr>
        </p:nvSpPr>
        <p:spPr>
          <a:xfrm>
            <a:off x="838200" y="365125"/>
            <a:ext cx="10515600" cy="1325563"/>
          </a:xfrm>
        </p:spPr>
        <p:txBody>
          <a:bodyPr/>
          <a:lstStyle/>
          <a:p>
            <a:r>
              <a:rPr lang="en-US" altLang="zh-CN" dirty="0">
                <a:ln w="0"/>
                <a:latin typeface="Gill Sans MT" panose="020B0502020104020203" pitchFamily="34" charset="0"/>
                <a:ea typeface="+mn-ea"/>
                <a:cs typeface="+mn-cs"/>
              </a:rPr>
              <a:t>Outline</a:t>
            </a:r>
            <a:endParaRPr lang="zh-CN" altLang="en-US" dirty="0">
              <a:ln w="0"/>
              <a:latin typeface="Gill Sans MT" panose="020B0502020104020203" pitchFamily="34" charset="0"/>
              <a:ea typeface="+mn-ea"/>
              <a:cs typeface="+mn-cs"/>
            </a:endParaRPr>
          </a:p>
        </p:txBody>
      </p:sp>
    </p:spTree>
    <p:extLst>
      <p:ext uri="{BB962C8B-B14F-4D97-AF65-F5344CB8AC3E}">
        <p14:creationId xmlns:p14="http://schemas.microsoft.com/office/powerpoint/2010/main" val="2140627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旭日形&#10;&#10;描述已自动生成">
            <a:extLst>
              <a:ext uri="{FF2B5EF4-FFF2-40B4-BE49-F238E27FC236}">
                <a16:creationId xmlns:a16="http://schemas.microsoft.com/office/drawing/2014/main" id="{42862FDC-4ADB-BC6E-DF6B-D181E42FD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7312466">
            <a:off x="3586959" y="4414590"/>
            <a:ext cx="5694552" cy="5957393"/>
          </a:xfrm>
        </p:spPr>
      </p:pic>
      <p:sp>
        <p:nvSpPr>
          <p:cNvPr id="6" name="椭圆 5">
            <a:extLst>
              <a:ext uri="{FF2B5EF4-FFF2-40B4-BE49-F238E27FC236}">
                <a16:creationId xmlns:a16="http://schemas.microsoft.com/office/drawing/2014/main" id="{7AA1EB9C-BE3C-587D-CAE6-0407E3BEADDB}"/>
              </a:ext>
            </a:extLst>
          </p:cNvPr>
          <p:cNvSpPr/>
          <p:nvPr/>
        </p:nvSpPr>
        <p:spPr>
          <a:xfrm>
            <a:off x="1364456" y="2471738"/>
            <a:ext cx="9901238" cy="9065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noFill/>
              <a:latin typeface="Gill Sans MT" panose="020B0502020104020203" pitchFamily="34" charset="0"/>
            </a:endParaRPr>
          </a:p>
        </p:txBody>
      </p:sp>
      <p:sp>
        <p:nvSpPr>
          <p:cNvPr id="8" name="矩形 7">
            <a:extLst>
              <a:ext uri="{FF2B5EF4-FFF2-40B4-BE49-F238E27FC236}">
                <a16:creationId xmlns:a16="http://schemas.microsoft.com/office/drawing/2014/main" id="{598B609B-FF8F-066A-DF54-41DA040B910E}"/>
              </a:ext>
            </a:extLst>
          </p:cNvPr>
          <p:cNvSpPr/>
          <p:nvPr/>
        </p:nvSpPr>
        <p:spPr>
          <a:xfrm>
            <a:off x="1204604" y="9527542"/>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01</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0" name="矩形 9">
            <a:extLst>
              <a:ext uri="{FF2B5EF4-FFF2-40B4-BE49-F238E27FC236}">
                <a16:creationId xmlns:a16="http://schemas.microsoft.com/office/drawing/2014/main" id="{610F5C75-7947-3C10-41FB-F540CB6DD484}"/>
              </a:ext>
            </a:extLst>
          </p:cNvPr>
          <p:cNvSpPr/>
          <p:nvPr/>
        </p:nvSpPr>
        <p:spPr>
          <a:xfrm>
            <a:off x="9126406" y="3171596"/>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06</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2" name="矩形 11">
            <a:extLst>
              <a:ext uri="{FF2B5EF4-FFF2-40B4-BE49-F238E27FC236}">
                <a16:creationId xmlns:a16="http://schemas.microsoft.com/office/drawing/2014/main" id="{ED63503B-A9CD-5B1D-1490-878A6B8FFCC7}"/>
              </a:ext>
            </a:extLst>
          </p:cNvPr>
          <p:cNvSpPr/>
          <p:nvPr/>
        </p:nvSpPr>
        <p:spPr>
          <a:xfrm>
            <a:off x="5642837" y="1867443"/>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05</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4" name="矩形 13">
            <a:extLst>
              <a:ext uri="{FF2B5EF4-FFF2-40B4-BE49-F238E27FC236}">
                <a16:creationId xmlns:a16="http://schemas.microsoft.com/office/drawing/2014/main" id="{EA077B25-C6FA-27DB-40C6-E8EA2C80E5E8}"/>
              </a:ext>
            </a:extLst>
          </p:cNvPr>
          <p:cNvSpPr/>
          <p:nvPr/>
        </p:nvSpPr>
        <p:spPr>
          <a:xfrm>
            <a:off x="1931502" y="3480986"/>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04</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6" name="矩形 15">
            <a:extLst>
              <a:ext uri="{FF2B5EF4-FFF2-40B4-BE49-F238E27FC236}">
                <a16:creationId xmlns:a16="http://schemas.microsoft.com/office/drawing/2014/main" id="{B5A710D9-7D40-8D1E-1F2E-C5E0A4313D5A}"/>
              </a:ext>
            </a:extLst>
          </p:cNvPr>
          <p:cNvSpPr/>
          <p:nvPr/>
        </p:nvSpPr>
        <p:spPr>
          <a:xfrm>
            <a:off x="835635" y="5638137"/>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03</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8" name="矩形 17">
            <a:extLst>
              <a:ext uri="{FF2B5EF4-FFF2-40B4-BE49-F238E27FC236}">
                <a16:creationId xmlns:a16="http://schemas.microsoft.com/office/drawing/2014/main" id="{A77E1A14-A08E-1B48-A1F9-4BA0EB3719CA}"/>
              </a:ext>
            </a:extLst>
          </p:cNvPr>
          <p:cNvSpPr/>
          <p:nvPr/>
        </p:nvSpPr>
        <p:spPr>
          <a:xfrm>
            <a:off x="1364456" y="8837830"/>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02</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9" name="文本框 18">
            <a:extLst>
              <a:ext uri="{FF2B5EF4-FFF2-40B4-BE49-F238E27FC236}">
                <a16:creationId xmlns:a16="http://schemas.microsoft.com/office/drawing/2014/main" id="{EEF35D40-E6DD-759D-EF10-CF83F4937651}"/>
              </a:ext>
            </a:extLst>
          </p:cNvPr>
          <p:cNvSpPr txBox="1"/>
          <p:nvPr/>
        </p:nvSpPr>
        <p:spPr>
          <a:xfrm>
            <a:off x="688910" y="10228095"/>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Team introduction</a:t>
            </a:r>
            <a:endParaRPr lang="zh-CN" altLang="en-US" sz="2400" b="1" dirty="0">
              <a:latin typeface="Gill Sans MT" panose="020B0502020104020203" pitchFamily="34" charset="0"/>
            </a:endParaRPr>
          </a:p>
        </p:txBody>
      </p:sp>
      <p:sp>
        <p:nvSpPr>
          <p:cNvPr id="20" name="文本框 19">
            <a:extLst>
              <a:ext uri="{FF2B5EF4-FFF2-40B4-BE49-F238E27FC236}">
                <a16:creationId xmlns:a16="http://schemas.microsoft.com/office/drawing/2014/main" id="{FEEB33D7-C337-B27C-25CF-E301F0110C49}"/>
              </a:ext>
            </a:extLst>
          </p:cNvPr>
          <p:cNvSpPr txBox="1"/>
          <p:nvPr/>
        </p:nvSpPr>
        <p:spPr>
          <a:xfrm>
            <a:off x="788483" y="9452316"/>
            <a:ext cx="2971222" cy="461665"/>
          </a:xfrm>
          <a:prstGeom prst="rect">
            <a:avLst/>
          </a:prstGeom>
          <a:noFill/>
        </p:spPr>
        <p:txBody>
          <a:bodyPr wrap="square" rtlCol="0">
            <a:spAutoFit/>
          </a:bodyPr>
          <a:lstStyle/>
          <a:p>
            <a:r>
              <a:rPr lang="en-US" altLang="zh-CN" sz="2400" b="1" dirty="0">
                <a:latin typeface="Gill Sans MT" panose="020B0502020104020203" pitchFamily="34" charset="0"/>
              </a:rPr>
              <a:t>Case</a:t>
            </a:r>
            <a:r>
              <a:rPr lang="en-US" altLang="zh-CN" sz="2400" b="1" i="0" u="none" strike="noStrike" dirty="0">
                <a:effectLst/>
                <a:latin typeface="Gill Sans MT" panose="020B0502020104020203" pitchFamily="34" charset="0"/>
              </a:rPr>
              <a:t> introduction</a:t>
            </a:r>
            <a:endParaRPr lang="zh-CN" altLang="en-US" sz="2400" b="1" dirty="0">
              <a:latin typeface="Gill Sans MT" panose="020B0502020104020203" pitchFamily="34" charset="0"/>
            </a:endParaRPr>
          </a:p>
        </p:txBody>
      </p:sp>
      <p:sp>
        <p:nvSpPr>
          <p:cNvPr id="21" name="文本框 20">
            <a:extLst>
              <a:ext uri="{FF2B5EF4-FFF2-40B4-BE49-F238E27FC236}">
                <a16:creationId xmlns:a16="http://schemas.microsoft.com/office/drawing/2014/main" id="{0EB60499-887B-229F-E68F-0BDA3500792C}"/>
              </a:ext>
            </a:extLst>
          </p:cNvPr>
          <p:cNvSpPr txBox="1"/>
          <p:nvPr/>
        </p:nvSpPr>
        <p:spPr>
          <a:xfrm>
            <a:off x="458828" y="6353514"/>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Data Cleaning</a:t>
            </a:r>
            <a:endParaRPr lang="zh-CN" altLang="en-US" sz="3200" b="1" dirty="0">
              <a:latin typeface="Gill Sans MT" panose="020B0502020104020203" pitchFamily="34" charset="0"/>
            </a:endParaRPr>
          </a:p>
        </p:txBody>
      </p:sp>
      <p:sp>
        <p:nvSpPr>
          <p:cNvPr id="22" name="文本框 21">
            <a:extLst>
              <a:ext uri="{FF2B5EF4-FFF2-40B4-BE49-F238E27FC236}">
                <a16:creationId xmlns:a16="http://schemas.microsoft.com/office/drawing/2014/main" id="{5726131C-7CA0-137D-1E8A-321E90034E37}"/>
              </a:ext>
            </a:extLst>
          </p:cNvPr>
          <p:cNvSpPr txBox="1"/>
          <p:nvPr/>
        </p:nvSpPr>
        <p:spPr>
          <a:xfrm>
            <a:off x="1509582" y="4364795"/>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Model Selection</a:t>
            </a:r>
            <a:endParaRPr lang="zh-CN" altLang="en-US" sz="4000" b="1" dirty="0">
              <a:latin typeface="Gill Sans MT" panose="020B0502020104020203" pitchFamily="34" charset="0"/>
            </a:endParaRPr>
          </a:p>
        </p:txBody>
      </p:sp>
      <p:sp>
        <p:nvSpPr>
          <p:cNvPr id="23" name="文本框 22">
            <a:extLst>
              <a:ext uri="{FF2B5EF4-FFF2-40B4-BE49-F238E27FC236}">
                <a16:creationId xmlns:a16="http://schemas.microsoft.com/office/drawing/2014/main" id="{F8AE2921-81C8-96BC-1F86-54FD183BD155}"/>
              </a:ext>
            </a:extLst>
          </p:cNvPr>
          <p:cNvSpPr txBox="1"/>
          <p:nvPr/>
        </p:nvSpPr>
        <p:spPr>
          <a:xfrm>
            <a:off x="5129796" y="2621729"/>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Model Analysis</a:t>
            </a:r>
            <a:endParaRPr lang="zh-CN" altLang="en-US" sz="4000" b="1" dirty="0">
              <a:latin typeface="Gill Sans MT" panose="020B0502020104020203" pitchFamily="34" charset="0"/>
            </a:endParaRPr>
          </a:p>
        </p:txBody>
      </p:sp>
      <p:sp>
        <p:nvSpPr>
          <p:cNvPr id="24" name="文本框 23">
            <a:extLst>
              <a:ext uri="{FF2B5EF4-FFF2-40B4-BE49-F238E27FC236}">
                <a16:creationId xmlns:a16="http://schemas.microsoft.com/office/drawing/2014/main" id="{3836C058-6B16-185A-55D8-C1A2F3D51D83}"/>
              </a:ext>
            </a:extLst>
          </p:cNvPr>
          <p:cNvSpPr txBox="1"/>
          <p:nvPr/>
        </p:nvSpPr>
        <p:spPr>
          <a:xfrm>
            <a:off x="9120648" y="3872149"/>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Results</a:t>
            </a:r>
            <a:endParaRPr lang="zh-CN" altLang="en-US" sz="4000" b="1" dirty="0">
              <a:latin typeface="Gill Sans MT" panose="020B0502020104020203" pitchFamily="34" charset="0"/>
            </a:endParaRPr>
          </a:p>
        </p:txBody>
      </p:sp>
      <p:sp>
        <p:nvSpPr>
          <p:cNvPr id="7" name="标题 1">
            <a:extLst>
              <a:ext uri="{FF2B5EF4-FFF2-40B4-BE49-F238E27FC236}">
                <a16:creationId xmlns:a16="http://schemas.microsoft.com/office/drawing/2014/main" id="{219A22C0-94C9-82B4-A458-4B2568164183}"/>
              </a:ext>
            </a:extLst>
          </p:cNvPr>
          <p:cNvSpPr>
            <a:spLocks noGrp="1"/>
          </p:cNvSpPr>
          <p:nvPr>
            <p:ph type="title"/>
          </p:nvPr>
        </p:nvSpPr>
        <p:spPr>
          <a:xfrm>
            <a:off x="838200" y="365125"/>
            <a:ext cx="10515600" cy="1325563"/>
          </a:xfrm>
        </p:spPr>
        <p:txBody>
          <a:bodyPr/>
          <a:lstStyle/>
          <a:p>
            <a:r>
              <a:rPr lang="en-US" altLang="zh-CN" dirty="0">
                <a:ln w="0"/>
                <a:latin typeface="Gill Sans MT" panose="020B0502020104020203" pitchFamily="34" charset="0"/>
                <a:ea typeface="+mn-ea"/>
                <a:cs typeface="+mn-cs"/>
              </a:rPr>
              <a:t>Outline</a:t>
            </a:r>
            <a:endParaRPr lang="zh-CN" altLang="en-US" dirty="0">
              <a:ln w="0"/>
              <a:latin typeface="Gill Sans MT" panose="020B0502020104020203" pitchFamily="34" charset="0"/>
              <a:ea typeface="+mn-ea"/>
              <a:cs typeface="+mn-cs"/>
            </a:endParaRPr>
          </a:p>
        </p:txBody>
      </p:sp>
    </p:spTree>
    <p:extLst>
      <p:ext uri="{BB962C8B-B14F-4D97-AF65-F5344CB8AC3E}">
        <p14:creationId xmlns:p14="http://schemas.microsoft.com/office/powerpoint/2010/main" val="3465104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旭日形&#10;&#10;描述已自动生成">
            <a:extLst>
              <a:ext uri="{FF2B5EF4-FFF2-40B4-BE49-F238E27FC236}">
                <a16:creationId xmlns:a16="http://schemas.microsoft.com/office/drawing/2014/main" id="{42862FDC-4ADB-BC6E-DF6B-D181E42FD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3515323">
            <a:off x="3586959" y="4414590"/>
            <a:ext cx="5694552" cy="5957393"/>
          </a:xfrm>
        </p:spPr>
      </p:pic>
      <p:sp>
        <p:nvSpPr>
          <p:cNvPr id="6" name="椭圆 5">
            <a:extLst>
              <a:ext uri="{FF2B5EF4-FFF2-40B4-BE49-F238E27FC236}">
                <a16:creationId xmlns:a16="http://schemas.microsoft.com/office/drawing/2014/main" id="{7AA1EB9C-BE3C-587D-CAE6-0407E3BEADDB}"/>
              </a:ext>
            </a:extLst>
          </p:cNvPr>
          <p:cNvSpPr/>
          <p:nvPr/>
        </p:nvSpPr>
        <p:spPr>
          <a:xfrm>
            <a:off x="1364456" y="2471738"/>
            <a:ext cx="9901238" cy="9065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noFill/>
              <a:latin typeface="Gill Sans MT" panose="020B0502020104020203" pitchFamily="34" charset="0"/>
            </a:endParaRPr>
          </a:p>
        </p:txBody>
      </p:sp>
      <p:sp>
        <p:nvSpPr>
          <p:cNvPr id="8" name="矩形 7">
            <a:extLst>
              <a:ext uri="{FF2B5EF4-FFF2-40B4-BE49-F238E27FC236}">
                <a16:creationId xmlns:a16="http://schemas.microsoft.com/office/drawing/2014/main" id="{598B609B-FF8F-066A-DF54-41DA040B910E}"/>
              </a:ext>
            </a:extLst>
          </p:cNvPr>
          <p:cNvSpPr/>
          <p:nvPr/>
        </p:nvSpPr>
        <p:spPr>
          <a:xfrm>
            <a:off x="1204604" y="9527542"/>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01</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0" name="矩形 9">
            <a:extLst>
              <a:ext uri="{FF2B5EF4-FFF2-40B4-BE49-F238E27FC236}">
                <a16:creationId xmlns:a16="http://schemas.microsoft.com/office/drawing/2014/main" id="{610F5C75-7947-3C10-41FB-F540CB6DD484}"/>
              </a:ext>
            </a:extLst>
          </p:cNvPr>
          <p:cNvSpPr/>
          <p:nvPr/>
        </p:nvSpPr>
        <p:spPr>
          <a:xfrm>
            <a:off x="5640256" y="1898522"/>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06</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2" name="矩形 11">
            <a:extLst>
              <a:ext uri="{FF2B5EF4-FFF2-40B4-BE49-F238E27FC236}">
                <a16:creationId xmlns:a16="http://schemas.microsoft.com/office/drawing/2014/main" id="{ED63503B-A9CD-5B1D-1490-878A6B8FFCC7}"/>
              </a:ext>
            </a:extLst>
          </p:cNvPr>
          <p:cNvSpPr/>
          <p:nvPr/>
        </p:nvSpPr>
        <p:spPr>
          <a:xfrm>
            <a:off x="2057896" y="3364396"/>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05</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4" name="矩形 13">
            <a:extLst>
              <a:ext uri="{FF2B5EF4-FFF2-40B4-BE49-F238E27FC236}">
                <a16:creationId xmlns:a16="http://schemas.microsoft.com/office/drawing/2014/main" id="{EA077B25-C6FA-27DB-40C6-E8EA2C80E5E8}"/>
              </a:ext>
            </a:extLst>
          </p:cNvPr>
          <p:cNvSpPr/>
          <p:nvPr/>
        </p:nvSpPr>
        <p:spPr>
          <a:xfrm>
            <a:off x="806553" y="5512526"/>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04</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6" name="矩形 15">
            <a:extLst>
              <a:ext uri="{FF2B5EF4-FFF2-40B4-BE49-F238E27FC236}">
                <a16:creationId xmlns:a16="http://schemas.microsoft.com/office/drawing/2014/main" id="{B5A710D9-7D40-8D1E-1F2E-C5E0A4313D5A}"/>
              </a:ext>
            </a:extLst>
          </p:cNvPr>
          <p:cNvSpPr/>
          <p:nvPr/>
        </p:nvSpPr>
        <p:spPr>
          <a:xfrm>
            <a:off x="597573" y="7750031"/>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03</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8" name="矩形 17">
            <a:extLst>
              <a:ext uri="{FF2B5EF4-FFF2-40B4-BE49-F238E27FC236}">
                <a16:creationId xmlns:a16="http://schemas.microsoft.com/office/drawing/2014/main" id="{A77E1A14-A08E-1B48-A1F9-4BA0EB3719CA}"/>
              </a:ext>
            </a:extLst>
          </p:cNvPr>
          <p:cNvSpPr/>
          <p:nvPr/>
        </p:nvSpPr>
        <p:spPr>
          <a:xfrm>
            <a:off x="1364456" y="8837830"/>
            <a:ext cx="1134092" cy="461665"/>
          </a:xfrm>
          <a:prstGeom prst="rect">
            <a:avLst/>
          </a:prstGeom>
          <a:noFill/>
        </p:spPr>
        <p:txBody>
          <a:bodyPr wrap="square" lIns="91440" tIns="45720" rIns="91440" bIns="45720">
            <a:spAutoFit/>
          </a:bodyPr>
          <a:lstStyle/>
          <a:p>
            <a:pPr algn="ctr"/>
            <a:r>
              <a:rPr lang="en-US" altLang="zh-CN"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rPr>
              <a:t>02</a:t>
            </a:r>
            <a:endParaRPr lang="zh-CN" altLang="en-US" sz="2400" b="1" cap="none" spc="0" dirty="0">
              <a:ln w="0"/>
              <a:solidFill>
                <a:schemeClr val="tx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19" name="文本框 18">
            <a:extLst>
              <a:ext uri="{FF2B5EF4-FFF2-40B4-BE49-F238E27FC236}">
                <a16:creationId xmlns:a16="http://schemas.microsoft.com/office/drawing/2014/main" id="{EEF35D40-E6DD-759D-EF10-CF83F4937651}"/>
              </a:ext>
            </a:extLst>
          </p:cNvPr>
          <p:cNvSpPr txBox="1"/>
          <p:nvPr/>
        </p:nvSpPr>
        <p:spPr>
          <a:xfrm>
            <a:off x="688910" y="10228095"/>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Team introduction</a:t>
            </a:r>
            <a:endParaRPr lang="zh-CN" altLang="en-US" sz="2400" b="1" dirty="0">
              <a:latin typeface="Gill Sans MT" panose="020B0502020104020203" pitchFamily="34" charset="0"/>
            </a:endParaRPr>
          </a:p>
        </p:txBody>
      </p:sp>
      <p:sp>
        <p:nvSpPr>
          <p:cNvPr id="20" name="文本框 19">
            <a:extLst>
              <a:ext uri="{FF2B5EF4-FFF2-40B4-BE49-F238E27FC236}">
                <a16:creationId xmlns:a16="http://schemas.microsoft.com/office/drawing/2014/main" id="{FEEB33D7-C337-B27C-25CF-E301F0110C49}"/>
              </a:ext>
            </a:extLst>
          </p:cNvPr>
          <p:cNvSpPr txBox="1"/>
          <p:nvPr/>
        </p:nvSpPr>
        <p:spPr>
          <a:xfrm>
            <a:off x="788483" y="9452316"/>
            <a:ext cx="2971222" cy="461665"/>
          </a:xfrm>
          <a:prstGeom prst="rect">
            <a:avLst/>
          </a:prstGeom>
          <a:noFill/>
        </p:spPr>
        <p:txBody>
          <a:bodyPr wrap="square" rtlCol="0">
            <a:spAutoFit/>
          </a:bodyPr>
          <a:lstStyle/>
          <a:p>
            <a:r>
              <a:rPr lang="en-US" altLang="zh-CN" sz="2400" b="1" dirty="0">
                <a:latin typeface="Gill Sans MT" panose="020B0502020104020203" pitchFamily="34" charset="0"/>
              </a:rPr>
              <a:t>Case</a:t>
            </a:r>
            <a:r>
              <a:rPr lang="en-US" altLang="zh-CN" sz="2400" b="1" i="0" u="none" strike="noStrike" dirty="0">
                <a:effectLst/>
                <a:latin typeface="Gill Sans MT" panose="020B0502020104020203" pitchFamily="34" charset="0"/>
              </a:rPr>
              <a:t> introduction</a:t>
            </a:r>
            <a:endParaRPr lang="zh-CN" altLang="en-US" sz="2400" b="1" dirty="0">
              <a:latin typeface="Gill Sans MT" panose="020B0502020104020203" pitchFamily="34" charset="0"/>
            </a:endParaRPr>
          </a:p>
        </p:txBody>
      </p:sp>
      <p:sp>
        <p:nvSpPr>
          <p:cNvPr id="21" name="文本框 20">
            <a:extLst>
              <a:ext uri="{FF2B5EF4-FFF2-40B4-BE49-F238E27FC236}">
                <a16:creationId xmlns:a16="http://schemas.microsoft.com/office/drawing/2014/main" id="{0EB60499-887B-229F-E68F-0BDA3500792C}"/>
              </a:ext>
            </a:extLst>
          </p:cNvPr>
          <p:cNvSpPr txBox="1"/>
          <p:nvPr/>
        </p:nvSpPr>
        <p:spPr>
          <a:xfrm>
            <a:off x="220766" y="8465408"/>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Data cleaning</a:t>
            </a:r>
            <a:endParaRPr lang="zh-CN" altLang="en-US" sz="3200" b="1" dirty="0">
              <a:latin typeface="Gill Sans MT" panose="020B0502020104020203" pitchFamily="34" charset="0"/>
            </a:endParaRPr>
          </a:p>
        </p:txBody>
      </p:sp>
      <p:sp>
        <p:nvSpPr>
          <p:cNvPr id="22" name="文本框 21">
            <a:extLst>
              <a:ext uri="{FF2B5EF4-FFF2-40B4-BE49-F238E27FC236}">
                <a16:creationId xmlns:a16="http://schemas.microsoft.com/office/drawing/2014/main" id="{5726131C-7CA0-137D-1E8A-321E90034E37}"/>
              </a:ext>
            </a:extLst>
          </p:cNvPr>
          <p:cNvSpPr txBox="1"/>
          <p:nvPr/>
        </p:nvSpPr>
        <p:spPr>
          <a:xfrm>
            <a:off x="384633" y="6396335"/>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Model selection</a:t>
            </a:r>
            <a:endParaRPr lang="zh-CN" altLang="en-US" sz="4000" b="1" dirty="0">
              <a:latin typeface="Gill Sans MT" panose="020B0502020104020203" pitchFamily="34" charset="0"/>
            </a:endParaRPr>
          </a:p>
        </p:txBody>
      </p:sp>
      <p:sp>
        <p:nvSpPr>
          <p:cNvPr id="23" name="文本框 22">
            <a:extLst>
              <a:ext uri="{FF2B5EF4-FFF2-40B4-BE49-F238E27FC236}">
                <a16:creationId xmlns:a16="http://schemas.microsoft.com/office/drawing/2014/main" id="{F8AE2921-81C8-96BC-1F86-54FD183BD155}"/>
              </a:ext>
            </a:extLst>
          </p:cNvPr>
          <p:cNvSpPr txBox="1"/>
          <p:nvPr/>
        </p:nvSpPr>
        <p:spPr>
          <a:xfrm>
            <a:off x="1544855" y="4118682"/>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Model Analysis</a:t>
            </a:r>
            <a:endParaRPr lang="zh-CN" altLang="en-US" sz="4000" b="1" dirty="0">
              <a:latin typeface="Gill Sans MT" panose="020B0502020104020203" pitchFamily="34" charset="0"/>
            </a:endParaRPr>
          </a:p>
        </p:txBody>
      </p:sp>
      <p:sp>
        <p:nvSpPr>
          <p:cNvPr id="24" name="文本框 23">
            <a:extLst>
              <a:ext uri="{FF2B5EF4-FFF2-40B4-BE49-F238E27FC236}">
                <a16:creationId xmlns:a16="http://schemas.microsoft.com/office/drawing/2014/main" id="{3836C058-6B16-185A-55D8-C1A2F3D51D83}"/>
              </a:ext>
            </a:extLst>
          </p:cNvPr>
          <p:cNvSpPr txBox="1"/>
          <p:nvPr/>
        </p:nvSpPr>
        <p:spPr>
          <a:xfrm>
            <a:off x="5634498" y="2599075"/>
            <a:ext cx="2971222" cy="461665"/>
          </a:xfrm>
          <a:prstGeom prst="rect">
            <a:avLst/>
          </a:prstGeom>
          <a:noFill/>
        </p:spPr>
        <p:txBody>
          <a:bodyPr wrap="square" rtlCol="0">
            <a:spAutoFit/>
          </a:bodyPr>
          <a:lstStyle/>
          <a:p>
            <a:r>
              <a:rPr lang="en-US" altLang="zh-CN" sz="2400" b="1" i="0" u="none" strike="noStrike" dirty="0">
                <a:effectLst/>
                <a:latin typeface="Gill Sans MT" panose="020B0502020104020203" pitchFamily="34" charset="0"/>
              </a:rPr>
              <a:t>Results</a:t>
            </a:r>
            <a:endParaRPr lang="zh-CN" altLang="en-US" sz="4000" b="1" dirty="0">
              <a:latin typeface="Gill Sans MT" panose="020B0502020104020203" pitchFamily="34" charset="0"/>
            </a:endParaRPr>
          </a:p>
        </p:txBody>
      </p:sp>
      <p:sp>
        <p:nvSpPr>
          <p:cNvPr id="7" name="标题 1">
            <a:extLst>
              <a:ext uri="{FF2B5EF4-FFF2-40B4-BE49-F238E27FC236}">
                <a16:creationId xmlns:a16="http://schemas.microsoft.com/office/drawing/2014/main" id="{5EE91ACD-71B8-E5DB-01AA-2320D441E399}"/>
              </a:ext>
            </a:extLst>
          </p:cNvPr>
          <p:cNvSpPr>
            <a:spLocks noGrp="1"/>
          </p:cNvSpPr>
          <p:nvPr>
            <p:ph type="title"/>
          </p:nvPr>
        </p:nvSpPr>
        <p:spPr>
          <a:xfrm>
            <a:off x="838200" y="365125"/>
            <a:ext cx="10515600" cy="1325563"/>
          </a:xfrm>
        </p:spPr>
        <p:txBody>
          <a:bodyPr/>
          <a:lstStyle/>
          <a:p>
            <a:r>
              <a:rPr lang="en-US" altLang="zh-CN" dirty="0">
                <a:ln w="0"/>
                <a:latin typeface="Gill Sans MT" panose="020B0502020104020203" pitchFamily="34" charset="0"/>
                <a:ea typeface="+mn-ea"/>
                <a:cs typeface="+mn-cs"/>
              </a:rPr>
              <a:t>Outline</a:t>
            </a:r>
            <a:endParaRPr lang="zh-CN" altLang="en-US" dirty="0">
              <a:ln w="0"/>
              <a:latin typeface="Gill Sans MT" panose="020B0502020104020203" pitchFamily="34" charset="0"/>
              <a:ea typeface="+mn-ea"/>
              <a:cs typeface="+mn-cs"/>
            </a:endParaRPr>
          </a:p>
        </p:txBody>
      </p:sp>
    </p:spTree>
    <p:extLst>
      <p:ext uri="{BB962C8B-B14F-4D97-AF65-F5344CB8AC3E}">
        <p14:creationId xmlns:p14="http://schemas.microsoft.com/office/powerpoint/2010/main" val="610064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787727A-92AE-EA7A-861F-DCDDAC43C470}"/>
              </a:ext>
            </a:extLst>
          </p:cNvPr>
          <p:cNvSpPr/>
          <p:nvPr/>
        </p:nvSpPr>
        <p:spPr>
          <a:xfrm>
            <a:off x="202210" y="1681460"/>
            <a:ext cx="8501455" cy="923330"/>
          </a:xfrm>
          <a:prstGeom prst="rect">
            <a:avLst/>
          </a:prstGeom>
          <a:noFill/>
        </p:spPr>
        <p:txBody>
          <a:bodyPr wrap="square" lIns="91440" tIns="45720" rIns="91440" bIns="45720">
            <a:spAutoFit/>
          </a:bodyPr>
          <a:lstStyle/>
          <a:p>
            <a:pPr algn="ctr"/>
            <a:r>
              <a:rPr lang="en-US" altLang="zh-CN" sz="5400" b="1" cap="none" spc="0" dirty="0">
                <a:ln w="22225">
                  <a:solidFill>
                    <a:schemeClr val="accent2"/>
                  </a:solidFill>
                  <a:prstDash val="solid"/>
                </a:ln>
                <a:solidFill>
                  <a:srgbClr val="C00000"/>
                </a:solidFill>
                <a:effectLst/>
                <a:latin typeface="Gill Sans MT" panose="020B0502020104020203" pitchFamily="34" charset="0"/>
              </a:rPr>
              <a:t>T</a:t>
            </a:r>
            <a:r>
              <a:rPr lang="en-US" altLang="zh-CN" sz="5400" b="1" dirty="0">
                <a:ln w="22225">
                  <a:solidFill>
                    <a:schemeClr val="accent2"/>
                  </a:solidFill>
                  <a:prstDash val="solid"/>
                </a:ln>
                <a:solidFill>
                  <a:srgbClr val="C00000"/>
                </a:solidFill>
                <a:latin typeface="Gill Sans MT" panose="020B0502020104020203" pitchFamily="34" charset="0"/>
              </a:rPr>
              <a:t>he</a:t>
            </a:r>
            <a:r>
              <a:rPr lang="zh-CN" altLang="en-US" sz="5400" b="1" dirty="0">
                <a:ln w="22225">
                  <a:solidFill>
                    <a:schemeClr val="accent2"/>
                  </a:solidFill>
                  <a:prstDash val="solid"/>
                </a:ln>
                <a:solidFill>
                  <a:srgbClr val="C00000"/>
                </a:solidFill>
                <a:latin typeface="Gill Sans MT" panose="020B0502020104020203" pitchFamily="34" charset="0"/>
              </a:rPr>
              <a:t> </a:t>
            </a:r>
            <a:r>
              <a:rPr lang="en-US" altLang="zh-CN" sz="5400" b="1" dirty="0">
                <a:ln w="22225">
                  <a:solidFill>
                    <a:schemeClr val="accent2"/>
                  </a:solidFill>
                  <a:prstDash val="solid"/>
                </a:ln>
                <a:solidFill>
                  <a:srgbClr val="C00000"/>
                </a:solidFill>
                <a:latin typeface="Gill Sans MT" panose="020B0502020104020203" pitchFamily="34" charset="0"/>
              </a:rPr>
              <a:t>Learning</a:t>
            </a:r>
            <a:r>
              <a:rPr lang="zh-CN" altLang="en-US" sz="5400" b="1" dirty="0">
                <a:ln w="22225">
                  <a:solidFill>
                    <a:schemeClr val="accent2"/>
                  </a:solidFill>
                  <a:prstDash val="solid"/>
                </a:ln>
                <a:solidFill>
                  <a:srgbClr val="C00000"/>
                </a:solidFill>
                <a:latin typeface="Gill Sans MT" panose="020B0502020104020203" pitchFamily="34" charset="0"/>
              </a:rPr>
              <a:t> </a:t>
            </a:r>
            <a:r>
              <a:rPr lang="en-US" altLang="zh-CN" sz="5400" b="1" dirty="0">
                <a:ln w="22225">
                  <a:solidFill>
                    <a:schemeClr val="accent2"/>
                  </a:solidFill>
                  <a:prstDash val="solid"/>
                </a:ln>
                <a:solidFill>
                  <a:srgbClr val="C00000"/>
                </a:solidFill>
                <a:latin typeface="Gill Sans MT" panose="020B0502020104020203" pitchFamily="34" charset="0"/>
              </a:rPr>
              <a:t>Curve </a:t>
            </a:r>
            <a:endParaRPr lang="zh-CN" altLang="en-US" sz="5400" b="1" cap="none" spc="0" dirty="0">
              <a:ln w="22225">
                <a:solidFill>
                  <a:schemeClr val="accent2"/>
                </a:solidFill>
                <a:prstDash val="solid"/>
              </a:ln>
              <a:solidFill>
                <a:srgbClr val="C00000"/>
              </a:solidFill>
              <a:effectLst/>
              <a:latin typeface="Gill Sans MT" panose="020B0502020104020203" pitchFamily="34" charset="0"/>
            </a:endParaRPr>
          </a:p>
        </p:txBody>
      </p:sp>
      <p:sp>
        <p:nvSpPr>
          <p:cNvPr id="8" name="矩形 7">
            <a:extLst>
              <a:ext uri="{FF2B5EF4-FFF2-40B4-BE49-F238E27FC236}">
                <a16:creationId xmlns:a16="http://schemas.microsoft.com/office/drawing/2014/main" id="{076C844A-4FBD-4F05-DFE5-EFDA669C00C5}"/>
              </a:ext>
            </a:extLst>
          </p:cNvPr>
          <p:cNvSpPr/>
          <p:nvPr/>
        </p:nvSpPr>
        <p:spPr>
          <a:xfrm>
            <a:off x="7320576" y="4188916"/>
            <a:ext cx="3887968" cy="1754326"/>
          </a:xfrm>
          <a:prstGeom prst="rect">
            <a:avLst/>
          </a:prstGeom>
          <a:noFill/>
        </p:spPr>
        <p:txBody>
          <a:bodyPr wrap="square" lIns="91440" tIns="45720" rIns="91440" bIns="45720">
            <a:spAutoFit/>
          </a:bodyPr>
          <a:lstStyle/>
          <a:p>
            <a:pPr marL="571500" indent="-571500" algn="just">
              <a:buFont typeface="Arial" panose="020B0604020202020204" pitchFamily="34" charset="0"/>
              <a:buChar char="•"/>
            </a:pPr>
            <a:r>
              <a:rPr lang="en-US" altLang="zh-CN" sz="3600" cap="none" spc="0" dirty="0">
                <a:ln w="22225">
                  <a:solidFill>
                    <a:schemeClr val="accent2"/>
                  </a:solidFill>
                  <a:prstDash val="solid"/>
                </a:ln>
                <a:solidFill>
                  <a:srgbClr val="C00000"/>
                </a:solidFill>
                <a:effectLst/>
                <a:latin typeface="Gill Sans MT" panose="020B0502020104020203" pitchFamily="34" charset="0"/>
              </a:rPr>
              <a:t>Passion</a:t>
            </a:r>
          </a:p>
          <a:p>
            <a:pPr marL="571500" indent="-571500" algn="just">
              <a:buFont typeface="Arial" panose="020B0604020202020204" pitchFamily="34" charset="0"/>
              <a:buChar char="•"/>
            </a:pPr>
            <a:r>
              <a:rPr lang="en-US" altLang="zh-CN" sz="3600" cap="none" spc="0" dirty="0">
                <a:ln w="22225">
                  <a:solidFill>
                    <a:schemeClr val="accent2"/>
                  </a:solidFill>
                  <a:prstDash val="solid"/>
                </a:ln>
                <a:solidFill>
                  <a:srgbClr val="C00000"/>
                </a:solidFill>
                <a:effectLst/>
                <a:latin typeface="Gill Sans MT" panose="020B0502020104020203" pitchFamily="34" charset="0"/>
              </a:rPr>
              <a:t>Learning</a:t>
            </a:r>
          </a:p>
          <a:p>
            <a:pPr marL="571500" indent="-571500" algn="just">
              <a:buFont typeface="Arial" panose="020B0604020202020204" pitchFamily="34" charset="0"/>
              <a:buChar char="•"/>
            </a:pPr>
            <a:r>
              <a:rPr lang="en-US" altLang="zh-CN" sz="3600" cap="none" spc="0" dirty="0">
                <a:ln w="22225">
                  <a:solidFill>
                    <a:schemeClr val="accent2"/>
                  </a:solidFill>
                  <a:prstDash val="solid"/>
                </a:ln>
                <a:solidFill>
                  <a:srgbClr val="C00000"/>
                </a:solidFill>
                <a:effectLst/>
                <a:latin typeface="Gill Sans MT" panose="020B0502020104020203" pitchFamily="34" charset="0"/>
              </a:rPr>
              <a:t>Improvement</a:t>
            </a:r>
            <a:endParaRPr lang="zh-CN" altLang="en-US" sz="3600" cap="none" spc="0" dirty="0">
              <a:ln w="22225">
                <a:solidFill>
                  <a:schemeClr val="accent2"/>
                </a:solidFill>
                <a:prstDash val="solid"/>
              </a:ln>
              <a:solidFill>
                <a:srgbClr val="C00000"/>
              </a:solidFill>
              <a:effectLst/>
              <a:latin typeface="Gill Sans MT" panose="020B0502020104020203" pitchFamily="34" charset="0"/>
            </a:endParaRPr>
          </a:p>
        </p:txBody>
      </p:sp>
      <p:pic>
        <p:nvPicPr>
          <p:cNvPr id="1026" name="Picture 2">
            <a:extLst>
              <a:ext uri="{FF2B5EF4-FFF2-40B4-BE49-F238E27FC236}">
                <a16:creationId xmlns:a16="http://schemas.microsoft.com/office/drawing/2014/main" id="{E11FCF7B-493F-2FB3-6AD6-16DC1823F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350" y="3614738"/>
            <a:ext cx="4433037" cy="303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10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BE40716-EDE6-7105-BFC4-FF6347EC3DB4}"/>
              </a:ext>
            </a:extLst>
          </p:cNvPr>
          <p:cNvSpPr txBox="1">
            <a:spLocks/>
          </p:cNvSpPr>
          <p:nvPr/>
        </p:nvSpPr>
        <p:spPr>
          <a:xfrm>
            <a:off x="111919" y="1746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n w="0"/>
                <a:effectLst>
                  <a:outerShdw blurRad="38100" dist="19050" dir="2700000" algn="tl" rotWithShape="0">
                    <a:schemeClr val="dk1">
                      <a:alpha val="40000"/>
                    </a:schemeClr>
                  </a:outerShdw>
                </a:effectLst>
                <a:latin typeface="Arial" panose="020B0604020202020204" pitchFamily="34" charset="0"/>
                <a:ea typeface="+mn-ea"/>
                <a:cs typeface="+mn-cs"/>
              </a:rPr>
              <a:t>Team Introduction</a:t>
            </a:r>
            <a:endParaRPr lang="zh-CN" altLang="en-US" dirty="0">
              <a:ln w="0"/>
              <a:effectLst>
                <a:outerShdw blurRad="38100" dist="19050" dir="2700000" algn="tl" rotWithShape="0">
                  <a:schemeClr val="dk1">
                    <a:alpha val="40000"/>
                  </a:schemeClr>
                </a:outerShdw>
              </a:effectLst>
              <a:latin typeface="Arial" panose="020B0604020202020204" pitchFamily="34" charset="0"/>
              <a:ea typeface="+mn-ea"/>
              <a:cs typeface="+mn-cs"/>
            </a:endParaRPr>
          </a:p>
        </p:txBody>
      </p:sp>
      <p:pic>
        <p:nvPicPr>
          <p:cNvPr id="6" name="图片 5" descr="女人站在草地上&#10;&#10;描述已自动生成">
            <a:extLst>
              <a:ext uri="{FF2B5EF4-FFF2-40B4-BE49-F238E27FC236}">
                <a16:creationId xmlns:a16="http://schemas.microsoft.com/office/drawing/2014/main" id="{A496FDA0-5CC2-61FC-77C3-A5A5D931C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9" y="2035971"/>
            <a:ext cx="2321718" cy="2321718"/>
          </a:xfrm>
          <a:prstGeom prst="rect">
            <a:avLst/>
          </a:prstGeom>
        </p:spPr>
      </p:pic>
      <p:pic>
        <p:nvPicPr>
          <p:cNvPr id="8" name="图片 7" descr="人穿着西装&#10;&#10;描述已自动生成">
            <a:extLst>
              <a:ext uri="{FF2B5EF4-FFF2-40B4-BE49-F238E27FC236}">
                <a16:creationId xmlns:a16="http://schemas.microsoft.com/office/drawing/2014/main" id="{BAC8C178-0C4D-D7BB-50E6-71FD6306E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089" y="2035972"/>
            <a:ext cx="2321718" cy="2321718"/>
          </a:xfrm>
          <a:prstGeom prst="rect">
            <a:avLst/>
          </a:prstGeom>
        </p:spPr>
      </p:pic>
      <p:pic>
        <p:nvPicPr>
          <p:cNvPr id="10" name="图片 9" descr="小孩站在森林里&#10;&#10;描述已自动生成">
            <a:extLst>
              <a:ext uri="{FF2B5EF4-FFF2-40B4-BE49-F238E27FC236}">
                <a16:creationId xmlns:a16="http://schemas.microsoft.com/office/drawing/2014/main" id="{DF343D71-FAAC-1DB4-ECEF-E17E5E92618D}"/>
              </a:ext>
            </a:extLst>
          </p:cNvPr>
          <p:cNvPicPr>
            <a:picLocks noChangeAspect="1"/>
          </p:cNvPicPr>
          <p:nvPr/>
        </p:nvPicPr>
        <p:blipFill rotWithShape="1">
          <a:blip r:embed="rId4">
            <a:extLst>
              <a:ext uri="{28A0092B-C50C-407E-A947-70E740481C1C}">
                <a14:useLocalDpi xmlns:a14="http://schemas.microsoft.com/office/drawing/2010/main" val="0"/>
              </a:ext>
            </a:extLst>
          </a:blip>
          <a:srcRect l="22521" t="16107" r="1864" b="11185"/>
          <a:stretch/>
        </p:blipFill>
        <p:spPr>
          <a:xfrm>
            <a:off x="6415088" y="2035971"/>
            <a:ext cx="2414587" cy="2321718"/>
          </a:xfrm>
          <a:prstGeom prst="rect">
            <a:avLst/>
          </a:prstGeom>
        </p:spPr>
      </p:pic>
      <p:pic>
        <p:nvPicPr>
          <p:cNvPr id="12" name="图片 11" descr="微笑的人&#10;&#10;描述已自动生成">
            <a:extLst>
              <a:ext uri="{FF2B5EF4-FFF2-40B4-BE49-F238E27FC236}">
                <a16:creationId xmlns:a16="http://schemas.microsoft.com/office/drawing/2014/main" id="{46608B62-0FD2-8750-9EE8-859CBB384D0E}"/>
              </a:ext>
            </a:extLst>
          </p:cNvPr>
          <p:cNvPicPr>
            <a:picLocks noChangeAspect="1"/>
          </p:cNvPicPr>
          <p:nvPr/>
        </p:nvPicPr>
        <p:blipFill rotWithShape="1">
          <a:blip r:embed="rId5">
            <a:extLst>
              <a:ext uri="{28A0092B-C50C-407E-A947-70E740481C1C}">
                <a14:useLocalDpi xmlns:a14="http://schemas.microsoft.com/office/drawing/2010/main" val="0"/>
              </a:ext>
            </a:extLst>
          </a:blip>
          <a:srcRect l="10153" b="1867"/>
          <a:stretch/>
        </p:blipFill>
        <p:spPr>
          <a:xfrm>
            <a:off x="9465469" y="2005481"/>
            <a:ext cx="2672134" cy="2352208"/>
          </a:xfrm>
          <a:prstGeom prst="rect">
            <a:avLst/>
          </a:prstGeom>
        </p:spPr>
      </p:pic>
      <p:sp>
        <p:nvSpPr>
          <p:cNvPr id="13" name="圆: 空心 12">
            <a:extLst>
              <a:ext uri="{FF2B5EF4-FFF2-40B4-BE49-F238E27FC236}">
                <a16:creationId xmlns:a16="http://schemas.microsoft.com/office/drawing/2014/main" id="{6D16D0CC-85BE-01ED-5BA3-D4C702AC1508}"/>
              </a:ext>
            </a:extLst>
          </p:cNvPr>
          <p:cNvSpPr/>
          <p:nvPr/>
        </p:nvSpPr>
        <p:spPr>
          <a:xfrm>
            <a:off x="-12331302" y="-10525179"/>
            <a:ext cx="27432000" cy="27432000"/>
          </a:xfrm>
          <a:prstGeom prst="donut">
            <a:avLst>
              <a:gd name="adj" fmla="val 45872"/>
            </a:avLst>
          </a:prstGeom>
          <a:solidFill>
            <a:schemeClr val="tx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a:extLst>
              <a:ext uri="{FF2B5EF4-FFF2-40B4-BE49-F238E27FC236}">
                <a16:creationId xmlns:a16="http://schemas.microsoft.com/office/drawing/2014/main" id="{B441F6D0-7EF8-A5DA-7A5F-6599287BA10C}"/>
              </a:ext>
            </a:extLst>
          </p:cNvPr>
          <p:cNvSpPr txBox="1"/>
          <p:nvPr/>
        </p:nvSpPr>
        <p:spPr>
          <a:xfrm>
            <a:off x="1174750" y="4487629"/>
            <a:ext cx="5800725" cy="1477328"/>
          </a:xfrm>
          <a:prstGeom prst="rect">
            <a:avLst/>
          </a:prstGeom>
          <a:noFill/>
        </p:spPr>
        <p:txBody>
          <a:bodyPr wrap="square" rtlCol="0">
            <a:spAutoFit/>
          </a:bodyPr>
          <a:lstStyle/>
          <a:p>
            <a:r>
              <a:rPr lang="en-US" altLang="zh-CN" b="1" dirty="0" err="1">
                <a:solidFill>
                  <a:schemeClr val="bg1"/>
                </a:solidFill>
                <a:latin typeface="Gill Sans MT" panose="020B0502020104020203" pitchFamily="34" charset="0"/>
              </a:rPr>
              <a:t>Stuti</a:t>
            </a:r>
            <a:r>
              <a:rPr lang="en-US" altLang="zh-CN" b="1" dirty="0">
                <a:solidFill>
                  <a:schemeClr val="bg1"/>
                </a:solidFill>
                <a:latin typeface="Gill Sans MT" panose="020B0502020104020203" pitchFamily="34" charset="0"/>
              </a:rPr>
              <a:t> Petal</a:t>
            </a:r>
          </a:p>
          <a:p>
            <a:endParaRPr lang="en-US" altLang="zh-CN" b="1" dirty="0">
              <a:solidFill>
                <a:schemeClr val="bg1"/>
              </a:solidFill>
              <a:latin typeface="Gill Sans MT" panose="020B0502020104020203" pitchFamily="34" charset="0"/>
            </a:endParaRPr>
          </a:p>
          <a:p>
            <a:pPr marL="285750" indent="-285750">
              <a:buFont typeface="Wingdings" panose="05000000000000000000" pitchFamily="2" charset="2"/>
              <a:buChar char="p"/>
            </a:pPr>
            <a:r>
              <a:rPr lang="en-US" altLang="zh-CN" b="1" dirty="0">
                <a:solidFill>
                  <a:schemeClr val="bg1"/>
                </a:solidFill>
                <a:latin typeface="Gill Sans MT" panose="020B0502020104020203" pitchFamily="34" charset="0"/>
              </a:rPr>
              <a:t>Data Science Architect at Intel</a:t>
            </a:r>
          </a:p>
          <a:p>
            <a:pPr marL="285750" indent="-285750">
              <a:buFont typeface="Wingdings" panose="05000000000000000000" pitchFamily="2" charset="2"/>
              <a:buChar char="p"/>
            </a:pPr>
            <a:r>
              <a:rPr lang="en-US" altLang="zh-CN" b="1" dirty="0">
                <a:solidFill>
                  <a:schemeClr val="bg1"/>
                </a:solidFill>
                <a:latin typeface="Gill Sans MT" panose="020B0502020104020203" pitchFamily="34" charset="0"/>
              </a:rPr>
              <a:t>Mentor &amp; Tech Champion @Women in </a:t>
            </a:r>
            <a:r>
              <a:rPr lang="en-US" altLang="zh-CN" b="1" dirty="0" err="1">
                <a:solidFill>
                  <a:schemeClr val="bg1"/>
                </a:solidFill>
                <a:latin typeface="Gill Sans MT" panose="020B0502020104020203" pitchFamily="34" charset="0"/>
              </a:rPr>
              <a:t>BigData</a:t>
            </a:r>
            <a:endParaRPr lang="en-US" altLang="zh-CN" b="1" dirty="0">
              <a:solidFill>
                <a:schemeClr val="bg1"/>
              </a:solidFill>
              <a:latin typeface="Gill Sans MT" panose="020B0502020104020203" pitchFamily="34" charset="0"/>
            </a:endParaRPr>
          </a:p>
          <a:p>
            <a:pPr marL="285750" indent="-285750">
              <a:buFont typeface="Wingdings" panose="05000000000000000000" pitchFamily="2" charset="2"/>
              <a:buChar char="p"/>
            </a:pPr>
            <a:endParaRPr lang="zh-CN" altLang="en-US" b="1"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4148529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1456</TotalTime>
  <Words>1538</Words>
  <Application>Microsoft Office PowerPoint</Application>
  <PresentationFormat>Widescreen</PresentationFormat>
  <Paragraphs>263</Paragraphs>
  <Slides>29</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DengXian</vt:lpstr>
      <vt:lpstr>DengXian Light</vt:lpstr>
      <vt:lpstr>Arial</vt:lpstr>
      <vt:lpstr>Courier New</vt:lpstr>
      <vt:lpstr>Gill Sans MT</vt:lpstr>
      <vt:lpstr>Roboto</vt:lpstr>
      <vt:lpstr>Roboto Medium</vt:lpstr>
      <vt:lpstr>Roboto Thin</vt:lpstr>
      <vt:lpstr>Wingdings</vt:lpstr>
      <vt:lpstr>Office Theme</vt:lpstr>
      <vt:lpstr>PowerPoint Presentation</vt:lpstr>
      <vt:lpstr>Outline</vt:lpstr>
      <vt:lpstr>Outline</vt:lpstr>
      <vt:lpstr>Outline</vt:lpstr>
      <vt:lpstr>Outline</vt:lpstr>
      <vt:lpstr>Outline</vt:lpstr>
      <vt:lpstr>Outline</vt:lpstr>
      <vt:lpstr>PowerPoint Presentation</vt:lpstr>
      <vt:lpstr>PowerPoint Presentation</vt:lpstr>
      <vt:lpstr>PowerPoint Presentation</vt:lpstr>
      <vt:lpstr>PowerPoint Presentation</vt:lpstr>
      <vt:lpstr>PowerPoint Presentation</vt:lpstr>
      <vt:lpstr>Case Background</vt:lpstr>
      <vt:lpstr>Case Background</vt:lpstr>
      <vt:lpstr>Case Background</vt:lpstr>
      <vt:lpstr>Case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vt:lpstr>
      <vt:lpstr>Model Training and Prediction Workflow</vt:lpstr>
      <vt:lpstr>Model Evaluation</vt:lpstr>
      <vt:lpstr>Ensemble Methods</vt:lpstr>
      <vt:lpstr>Final 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王 顶</dc:creator>
  <cp:lastModifiedBy>Bhowmick, Moumita</cp:lastModifiedBy>
  <cp:revision>35</cp:revision>
  <dcterms:created xsi:type="dcterms:W3CDTF">2023-04-14T16:46:51Z</dcterms:created>
  <dcterms:modified xsi:type="dcterms:W3CDTF">2023-04-27T22:12:44Z</dcterms:modified>
</cp:coreProperties>
</file>