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Slab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033" autoAdjust="0"/>
  </p:normalViewPr>
  <p:slideViewPr>
    <p:cSldViewPr snapToGrid="0">
      <p:cViewPr>
        <p:scale>
          <a:sx n="100" d="100"/>
          <a:sy n="100" d="100"/>
        </p:scale>
        <p:origin x="58" y="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Inputs</a:t>
            </a:r>
            <a:r>
              <a:rPr lang="en-GB" sz="1600" dirty="0"/>
              <a:t>: Loan Repayment History, Credit Utilization Ratio, Income-to-debt ratio, 	               customer demographics, Transaction behaviour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Decision Logic</a:t>
            </a:r>
            <a:r>
              <a:rPr lang="en-GB" sz="1600" dirty="0"/>
              <a:t>: Predict delinquency risk score (0-1)</a:t>
            </a:r>
          </a:p>
          <a:p>
            <a:pPr marL="114300" indent="0">
              <a:buNone/>
            </a:pPr>
            <a:r>
              <a:rPr lang="en-GB" sz="1600" dirty="0"/>
              <a:t>		Segment customers -&gt; High/Medium/Low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Actions</a:t>
            </a:r>
            <a:r>
              <a:rPr lang="en-GB" sz="1600" dirty="0"/>
              <a:t>: High risk -&gt; early agent outreach</a:t>
            </a:r>
          </a:p>
          <a:p>
            <a:pPr marL="596900" lvl="1" indent="0">
              <a:buNone/>
            </a:pPr>
            <a:r>
              <a:rPr lang="en-GB" sz="1200" dirty="0"/>
              <a:t>	         </a:t>
            </a:r>
            <a:r>
              <a:rPr lang="en-GB" sz="1600" dirty="0"/>
              <a:t>Medium</a:t>
            </a:r>
            <a:r>
              <a:rPr lang="en-GB" sz="1200" dirty="0"/>
              <a:t> </a:t>
            </a:r>
            <a:r>
              <a:rPr lang="en-GB" sz="1600" dirty="0"/>
              <a:t>risk -&gt;  </a:t>
            </a:r>
            <a:r>
              <a:rPr lang="en-US" sz="1600" dirty="0"/>
              <a:t>Automated SMS/Email reminders.</a:t>
            </a:r>
          </a:p>
          <a:p>
            <a:pPr marL="596900" lvl="1" indent="0">
              <a:buNone/>
            </a:pPr>
            <a:r>
              <a:rPr lang="en-GB" sz="1200" dirty="0"/>
              <a:t>	         </a:t>
            </a:r>
            <a:r>
              <a:rPr lang="en-GB" sz="1600" dirty="0"/>
              <a:t>Low</a:t>
            </a:r>
            <a:r>
              <a:rPr lang="en-GB" sz="1200" dirty="0"/>
              <a:t> </a:t>
            </a:r>
            <a:r>
              <a:rPr lang="en-GB" sz="1600" dirty="0"/>
              <a:t>risk -&gt;  </a:t>
            </a:r>
            <a:r>
              <a:rPr lang="en-US" sz="1600" dirty="0"/>
              <a:t>Normal cycle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Learning</a:t>
            </a:r>
            <a:r>
              <a:rPr lang="en-GB" sz="1600" dirty="0"/>
              <a:t>: Track customer responses.</a:t>
            </a:r>
          </a:p>
          <a:p>
            <a:pPr marL="114300" indent="0">
              <a:buNone/>
            </a:pPr>
            <a:r>
              <a:rPr lang="en-GB" sz="1600" dirty="0"/>
              <a:t>	         Feed outcomes back into AI model.</a:t>
            </a:r>
          </a:p>
          <a:p>
            <a:pPr marL="114300" indent="0">
              <a:buNone/>
            </a:pPr>
            <a:r>
              <a:rPr lang="en-GB" sz="1600" dirty="0"/>
              <a:t>	         Continuous improvement with new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b="1" dirty="0"/>
              <a:t>Autonomous AI Task:</a:t>
            </a:r>
          </a:p>
          <a:p>
            <a:pPr lvl="1"/>
            <a:r>
              <a:rPr lang="en-GB" dirty="0"/>
              <a:t>Risk scoring of customers</a:t>
            </a:r>
          </a:p>
          <a:p>
            <a:pPr lvl="1"/>
            <a:r>
              <a:rPr lang="en-GB" dirty="0"/>
              <a:t>Automated reminders (SMS/Email)</a:t>
            </a:r>
          </a:p>
          <a:p>
            <a:pPr lvl="1"/>
            <a:r>
              <a:rPr lang="en-GB" dirty="0"/>
              <a:t>Prioritization of collections queue.</a:t>
            </a:r>
          </a:p>
          <a:p>
            <a:pPr marL="596900" lvl="1" indent="0">
              <a:buNone/>
            </a:pPr>
            <a:endParaRPr lang="en-GB" dirty="0"/>
          </a:p>
          <a:p>
            <a:r>
              <a:rPr lang="en-US" b="1" dirty="0"/>
              <a:t>Human-in-the-Loop Activities:</a:t>
            </a:r>
            <a:endParaRPr lang="en-GB" dirty="0"/>
          </a:p>
          <a:p>
            <a:pPr lvl="1"/>
            <a:r>
              <a:rPr lang="en-US" dirty="0"/>
              <a:t>Handling sensitive, high-risk cases.</a:t>
            </a:r>
          </a:p>
          <a:p>
            <a:pPr lvl="1"/>
            <a:r>
              <a:rPr lang="en-US" dirty="0"/>
              <a:t>Negotiating repayment plans.</a:t>
            </a:r>
          </a:p>
          <a:p>
            <a:pPr lvl="1"/>
            <a:r>
              <a:rPr lang="en-US" dirty="0"/>
              <a:t>Final oversight &amp; regulatory compliance checks.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Fairness:</a:t>
            </a:r>
            <a:r>
              <a:rPr lang="en-US" sz="1600" dirty="0"/>
              <a:t> No use of sensitive variables (gender, religion, ethnicity).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Explainability</a:t>
            </a:r>
            <a:r>
              <a:rPr lang="en-GB" sz="1600" dirty="0"/>
              <a:t>: </a:t>
            </a:r>
            <a:r>
              <a:rPr lang="en-US" sz="1600" dirty="0"/>
              <a:t>Transparent reasons for risk flags (credit utilization, late payments).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Compliance</a:t>
            </a:r>
            <a:r>
              <a:rPr lang="en-GB" sz="1600" dirty="0"/>
              <a:t>: </a:t>
            </a:r>
            <a:r>
              <a:rPr lang="en-US" sz="1600" dirty="0"/>
              <a:t>RBI + GDPR data security and financial regulations.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Bias Monitoring</a:t>
            </a:r>
            <a:r>
              <a:rPr lang="en-GB" sz="1600" dirty="0"/>
              <a:t>: </a:t>
            </a:r>
            <a:r>
              <a:rPr lang="en-US" sz="1600" dirty="0"/>
              <a:t>Regular audits to detect discriminatory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Customer Transparency</a:t>
            </a:r>
            <a:r>
              <a:rPr lang="en-US" sz="1600" dirty="0"/>
              <a:t>: Inform borrowers when AI systems are involved.</a:t>
            </a:r>
            <a:endParaRPr lang="en-GB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Quantitative outcomes: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1</a:t>
            </a:r>
            <a:r>
              <a:rPr lang="en-US" sz="1200" dirty="0"/>
              <a:t>5–20% increase in successful collections.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~30% reduction in manual collection costs.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Faster detection of delinquency → improved cash flow.</a:t>
            </a:r>
          </a:p>
          <a:p>
            <a:pPr marL="596900" lvl="1" indent="0">
              <a:buNone/>
            </a:pP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Qualitative outcomes: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Improved customer trust through proactive, supportive outreach.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Higher agent productivity by focusing on truly high-risk accounts.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Stronger brand reputation for ethical, responsible finance.</a:t>
            </a:r>
            <a:endParaRPr lang="en-GB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503</Words>
  <Application>Microsoft Office PowerPoint</Application>
  <PresentationFormat>On-screen Show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 Slab</vt:lpstr>
      <vt:lpstr>Roboto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mishrastuti2003@outlook.com</cp:lastModifiedBy>
  <cp:revision>5</cp:revision>
  <dcterms:modified xsi:type="dcterms:W3CDTF">2025-09-13T07:16:29Z</dcterms:modified>
</cp:coreProperties>
</file>