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CF5689-32CD-46EC-9FDF-60085D2DD688}">
  <a:tblStyle styleId="{44CF5689-32CD-46EC-9FDF-60085D2DD6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aee83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aee83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ee839c4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aee839c4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aee839c4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aee839c4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aee839c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aee839c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aee839c4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aee839c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aee839c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aee839c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aee839c4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aee839c4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ee839c47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ee839c47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ee839c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aee839c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ee839c4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ee839c4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a437cc78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a437cc78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ee839c4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aee839c4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aee839c47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aee839c47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a437cc78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a437cc78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a437cc78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a437cc78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AutoNum type="romanLcPeriod"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dropping features which do not have strong discriminative power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AutoNum type="romanLcPeriod"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convert date to month difference [in order to reduce dimensionality]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AutoNum type="romanLcPeriod"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breaking down 'DOMAIN' into two separate features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AutoNum type="romanLcPeriod"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distributing the frequency and amount of features according to their respective range of values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9b02625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9b0262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aee839c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aee839c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seweb.ucsd.edu/~elkan/kddbianca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Correlation_and_dependence#/media/File:Anscombe%27s_quartet_3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900"/>
              <a:t>Predicting donation likelihood for a charity organisation</a:t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Stuti Nayak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Modeling Conventions</a:t>
            </a:r>
            <a:endParaRPr sz="27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7910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Train - Test split: 70 - 30%. Also transformed all the features in training data within (0,1) range using MinMaxScaler() from sklearn.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Binary:</a:t>
            </a:r>
            <a:r>
              <a:rPr lang="en" sz="1500"/>
              <a:t> Build a balanced training-data by undersampling the negative examples.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Regression:</a:t>
            </a:r>
            <a:r>
              <a:rPr lang="en" sz="1500"/>
              <a:t> We slice the training data and work only with data with positive donation amounts as the scoring metric for models is R-squared.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Hyperparameter tuning:</a:t>
            </a:r>
            <a:r>
              <a:rPr lang="en" sz="1500"/>
              <a:t> </a:t>
            </a:r>
            <a:r>
              <a:rPr lang="en" sz="1500" u="sng"/>
              <a:t>Bayesian optimization</a:t>
            </a:r>
            <a:r>
              <a:rPr lang="en" sz="1500"/>
              <a:t> is used to select the best parameters.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Evaluation metrics: </a:t>
            </a:r>
            <a:r>
              <a:rPr lang="en" sz="1500"/>
              <a:t>(i) AUC, Precision-Recall (classification); (ii) R-squared (regression); (iii) Revenue evaluation metric for business model.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Selection: Binary Classification</a:t>
            </a:r>
            <a:endParaRPr sz="27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following classifiers have been implemented with their respective hyper-parameter optimization: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Random Forest Classifier: best_rfc()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K-Neighbours Classifier:  best_knc()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Extreme Gradient Boosting Classifier: best_xgbc()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SVM Classifier:  best_svc()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Extreme Tree Classifier:  best_etc()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572275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Selection: Classification</a:t>
            </a:r>
            <a:endParaRPr sz="27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025" y="1557550"/>
            <a:ext cx="4105325" cy="28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85" y="1557550"/>
            <a:ext cx="4147015" cy="28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Selection: Regression</a:t>
            </a:r>
            <a:endParaRPr sz="270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following regression techniques have been  implemented with their respective hyper-parameter optimization: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Lasso Regression: lasso_regression()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Ridge Regression: ridge_regression()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Random Forest Regressor: best_rfr()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Extreme Tree Classifier: best_etr()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Full Model for </a:t>
            </a:r>
            <a:r>
              <a:rPr lang="en" sz="2700"/>
              <a:t>business</a:t>
            </a:r>
            <a:r>
              <a:rPr lang="en" sz="2700"/>
              <a:t> model</a:t>
            </a:r>
            <a:endParaRPr sz="27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4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Full Model = XGBoostClassifer[Predict Donor or Not] </a:t>
            </a:r>
            <a:endParaRPr sz="19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+ 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                      RandomForestRegressor[Predict Amount]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 for business model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score all members in set using the model and pick ones scoring above a threshold for sending marketing materials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compute 'direct profit' resulting from selection all above a threshold using the predictions of trained-model on the test-set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Suppose </a:t>
            </a:r>
            <a:r>
              <a:rPr b="1" lang="en" sz="1500"/>
              <a:t>S </a:t>
            </a:r>
            <a:r>
              <a:rPr lang="en" sz="1500"/>
              <a:t>is a set of members who donated beyond a threshold value, then the profit can be calculated by: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\text{Profit} = \sum_{x \in S}{\text{Pr. of positive response ($x$)}*\text{Expected donation amount ($x$)}} - C*|S|&#10;" id="173" name="Google Shape;173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213" y="3930350"/>
            <a:ext cx="5459574" cy="2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Results</a:t>
            </a:r>
            <a:endParaRPr sz="2700"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$24904.33  total amount donated from the validation data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16115 members donated! If mail cost was $1. --&gt;</a:t>
            </a:r>
            <a:r>
              <a:rPr b="1" lang="en" sz="1500"/>
              <a:t> Profit = $8789.33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If $5, then no profit at all; because according to the full model predictions no member pays above 2-3 dollars.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Summary</a:t>
            </a:r>
            <a:endParaRPr sz="2700"/>
          </a:p>
        </p:txBody>
      </p:sp>
      <p:graphicFrame>
        <p:nvGraphicFramePr>
          <p:cNvPr id="185" name="Google Shape;185;p29"/>
          <p:cNvGraphicFramePr/>
          <p:nvPr/>
        </p:nvGraphicFramePr>
        <p:xfrm>
          <a:off x="1031050" y="22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{44CF5689-32CD-46EC-9FDF-60085D2DD688}</a:tableStyleId>
              </a:tblPr>
              <a:tblGrid>
                <a:gridCol w="1917075"/>
                <a:gridCol w="1529300"/>
                <a:gridCol w="1835450"/>
                <a:gridCol w="2406850"/>
              </a:tblGrid>
              <a:tr h="5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Extreme Tree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Extreme Gradient Boosting Classifier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Conclusion</a:t>
            </a:r>
            <a:endParaRPr sz="2700"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general tree based algorithms perform well in the data: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Xgboost is quick and has relatively good performance as the best performing classifier.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Random Forest regressor by far beats L1/L2 based regression models.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" sz="15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Learning and Making Decisions When Costs and Probabilities are Both Unknown</a:t>
            </a:r>
            <a:r>
              <a:rPr lang="en" sz="1500">
                <a:solidFill>
                  <a:srgbClr val="595959"/>
                </a:solidFill>
                <a:highlight>
                  <a:srgbClr val="FFFFFF"/>
                </a:highlight>
              </a:rPr>
              <a:t> (2001) by B. Zadrozny and C. Elkan provides good insights in solving the Regression problem. It might be interesting to incorporate the insights of this article.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Background</a:t>
            </a:r>
            <a:endParaRPr sz="27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dataset is provided by the Paralyzed Veterans of America (PVA).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PVA - 3.5 million donors (June 1997)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focused their mailing list to the “lapsed” donor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PVA found an inverse correlation between likelihood to respond and the dollar amount of the gift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Objective: </a:t>
            </a:r>
            <a:r>
              <a:rPr lang="en" sz="2700"/>
              <a:t>Maximise the amount of money that would be collected through a direct mail activity where letters would be posted to people in order to collect their donations.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964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analysis data set includes: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 subset of the 3.5 million donors sent this appeal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 flag to indicate respondents to the appeal and the dollar amount of their donation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PVA promotion and giving history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Overlay demographics, including a mix of household and area level data.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Train set (from cup98LRN.txt): 95412 rows, 481 columns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Validation set (from cup98VAL.txt): 96367 rows, 479 columns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Targets: (i)  TARGET_B: Target Variable: Binary Indicator</a:t>
            </a:r>
            <a:r>
              <a:rPr lang="en" sz="1500"/>
              <a:t> for Response to the 97NK Mailing</a:t>
            </a:r>
            <a:r>
              <a:rPr lang="en" sz="1500"/>
              <a:t>; (ii)  </a:t>
            </a:r>
            <a:r>
              <a:rPr lang="en" sz="1500"/>
              <a:t>Column TARGET_D: Target Variable: Donation Amount (in $) associated with the Response to 97NK Mailing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Challenges</a:t>
            </a:r>
            <a:endParaRPr sz="27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Imbalanced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Missing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Long preprocessing of data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Ingestion and Imputation</a:t>
            </a:r>
            <a:endParaRPr sz="27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just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For consisten</a:t>
            </a:r>
            <a:r>
              <a:rPr lang="en" sz="1500"/>
              <a:t>cy of data types: create a</a:t>
            </a:r>
            <a:r>
              <a:rPr lang="en" sz="1500"/>
              <a:t> dtype map from the data types provided. </a:t>
            </a:r>
            <a:endParaRPr sz="1500"/>
          </a:p>
          <a:p>
            <a:pPr indent="-323850" lvl="0" marL="457200" marR="0" rtl="0" algn="just">
              <a:lnSpc>
                <a:spcPct val="784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Impute missing and NaN data:</a:t>
            </a:r>
            <a:endParaRPr sz="1500"/>
          </a:p>
          <a:p>
            <a:pPr indent="-311150" lvl="1" marL="914400" marR="0" rtl="0" algn="just">
              <a:lnSpc>
                <a:spcPct val="784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for items related to promotion history (given amounts and promotion dates)  impute 0's if missing [this is important because historical data may indicate future donations and imputing median will be incorrect] </a:t>
            </a:r>
            <a:endParaRPr sz="1300"/>
          </a:p>
          <a:p>
            <a:pPr indent="-311150" lvl="1" marL="914400" marR="0" rtl="0" algn="just">
              <a:lnSpc>
                <a:spcPct val="784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for categorical data (object or ints), use the most frequent value (mode)</a:t>
            </a:r>
            <a:endParaRPr sz="1300"/>
          </a:p>
          <a:p>
            <a:pPr indent="-311150" lvl="1" marL="914400" marR="0" rtl="0" algn="just">
              <a:lnSpc>
                <a:spcPct val="784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for continuous values (floats), use the median</a:t>
            </a:r>
            <a:endParaRPr sz="1500"/>
          </a:p>
          <a:p>
            <a:pPr indent="0" lvl="0" marL="0" marR="0" rtl="0" algn="just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Cleaning and Preprocessing</a:t>
            </a:r>
            <a:endParaRPr sz="27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Manual preprocessing of data by looking at the data descriptions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For categorical features: one-hot encoding is introduced - this increases the dimensionality which is handled later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For the category ZIP code the dimensionality is high (5 digits) - this is reduced to 2 digits.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Convert alphabetical flags to 0 and 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Transform date [YYMM] to month difference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Break down some features into multiple ones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Feature Selection</a:t>
            </a:r>
            <a:endParaRPr sz="27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Handling Sparsity - </a:t>
            </a:r>
            <a:r>
              <a:rPr lang="en" sz="1400"/>
              <a:t>remove all binary features (0/1) that are &gt; 99.9% sparse in both the positive-set (people who donated) and negative-set (people who didn't).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Univariate feature analysis:</a:t>
            </a:r>
            <a:r>
              <a:rPr lang="en" sz="1400"/>
              <a:t> apply t-test on each feature and compare p-value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for continuous features like age do a t-test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for categorical/binary features a permutation-test or chi-squared test is more appropriate (test for differences in average counts within two groups)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Fit a Random Forest regression-tree with default settings using the full feature-set and select the top-350 features based on variable importance.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Feature</a:t>
            </a:r>
            <a:r>
              <a:rPr lang="en"/>
              <a:t> Engineering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Distribution of some features might be long-tailed - apply log transformation.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to model a nice linear functional relationship Y | X, it is nice to have Y normally distributed.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Otherwise, linear regression may seem to fit a linear function with high R-squared but in reality either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 there is no linear relationship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model fit is </a:t>
            </a:r>
            <a:r>
              <a:rPr lang="en" sz="1300"/>
              <a:t>suboptimal</a:t>
            </a:r>
            <a:r>
              <a:rPr lang="en" sz="1300"/>
              <a:t> due to presence of outliers (long-tailed distribution)</a:t>
            </a:r>
            <a:r>
              <a:rPr baseline="30000" lang="en" sz="1300"/>
              <a:t>1</a:t>
            </a:r>
            <a:endParaRPr baseline="30000" sz="1300"/>
          </a:p>
        </p:txBody>
      </p:sp>
      <p:sp>
        <p:nvSpPr>
          <p:cNvPr id="135" name="Google Shape;135;p21"/>
          <p:cNvSpPr txBox="1"/>
          <p:nvPr/>
        </p:nvSpPr>
        <p:spPr>
          <a:xfrm>
            <a:off x="257175" y="4464975"/>
            <a:ext cx="6929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/>
              <a:t>1 </a:t>
            </a:r>
            <a:r>
              <a:rPr lang="en" sz="11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https://en.wikipedia.org/wiki/Correlation_and_dependence#/media/File:Anscombe%27s_quartet_3.svg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