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5" r:id="rId2"/>
    <p:sldId id="310" r:id="rId3"/>
    <p:sldId id="312" r:id="rId4"/>
    <p:sldId id="314" r:id="rId5"/>
    <p:sldId id="315" r:id="rId6"/>
    <p:sldId id="316" r:id="rId7"/>
    <p:sldId id="317" r:id="rId8"/>
    <p:sldId id="318" r:id="rId9"/>
    <p:sldId id="320" r:id="rId10"/>
    <p:sldId id="321" r:id="rId11"/>
    <p:sldId id="322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36" autoAdjust="0"/>
    <p:restoredTop sz="94629" autoAdjust="0"/>
  </p:normalViewPr>
  <p:slideViewPr>
    <p:cSldViewPr showGuides="1">
      <p:cViewPr varScale="1">
        <p:scale>
          <a:sx n="73" d="100"/>
          <a:sy n="73" d="100"/>
        </p:scale>
        <p:origin x="-756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ib\Downloads\REGRESSION%20CHART%20(4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43"/>
  <c:chart>
    <c:title>
      <c:tx>
        <c:rich>
          <a:bodyPr/>
          <a:lstStyle/>
          <a:p>
            <a:pPr>
              <a:defRPr/>
            </a:pPr>
            <a:r>
              <a:rPr lang="en-US" dirty="0"/>
              <a:t>REGERSSION MODELS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dLbls>
            <c:dLbl>
              <c:idx val="6"/>
              <c:layout/>
              <c:showVal val="1"/>
              <c:showSerName val="1"/>
            </c:dLbl>
            <c:delete val="1"/>
          </c:dLbls>
          <c:cat>
            <c:strRef>
              <c:f>Sheet1!$A$2:$A$8</c:f>
              <c:strCache>
                <c:ptCount val="7"/>
                <c:pt idx="0">
                  <c:v>Ridge</c:v>
                </c:pt>
                <c:pt idx="1">
                  <c:v>Linear</c:v>
                </c:pt>
                <c:pt idx="2">
                  <c:v>Polynomial</c:v>
                </c:pt>
                <c:pt idx="3">
                  <c:v>XgBoost</c:v>
                </c:pt>
                <c:pt idx="4">
                  <c:v>Decision Tree</c:v>
                </c:pt>
                <c:pt idx="5">
                  <c:v>Lasso</c:v>
                </c:pt>
                <c:pt idx="6">
                  <c:v>Naive Bayes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83.89</c:v>
                </c:pt>
                <c:pt idx="1">
                  <c:v>81</c:v>
                </c:pt>
                <c:pt idx="2">
                  <c:v>81</c:v>
                </c:pt>
                <c:pt idx="3">
                  <c:v>80</c:v>
                </c:pt>
                <c:pt idx="4">
                  <c:v>79</c:v>
                </c:pt>
                <c:pt idx="5">
                  <c:v>33.1</c:v>
                </c:pt>
                <c:pt idx="6">
                  <c:v>13</c:v>
                </c:pt>
              </c:numCache>
            </c:numRef>
          </c:val>
        </c:ser>
        <c:axId val="106504576"/>
        <c:axId val="106506112"/>
      </c:barChart>
      <c:catAx>
        <c:axId val="106504576"/>
        <c:scaling>
          <c:orientation val="minMax"/>
        </c:scaling>
        <c:axPos val="b"/>
        <c:majorTickMark val="none"/>
        <c:tickLblPos val="nextTo"/>
        <c:crossAx val="106506112"/>
        <c:crosses val="autoZero"/>
        <c:auto val="1"/>
        <c:lblAlgn val="ctr"/>
        <c:lblOffset val="100"/>
      </c:catAx>
      <c:valAx>
        <c:axId val="10650611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ACCURACY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10650457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 smtClean="0"/>
            <a:t>DATA  PREPROCESSING</a:t>
          </a:r>
          <a:endParaRPr lang="en-US" dirty="0"/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 dirty="0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 smtClean="0"/>
            <a:t>Taking care of missing values.</a:t>
          </a:r>
          <a:endParaRPr lang="en-US" dirty="0"/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 smtClean="0"/>
            <a:t>MODEL ANALYSIS</a:t>
          </a:r>
          <a:endParaRPr lang="en-US" dirty="0"/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 dirty="0"/>
        </a:p>
      </dgm:t>
    </dgm:pt>
    <dgm:pt modelId="{0B00F5A8-A0EF-4111-9D86-004317B4F49E}">
      <dgm:prSet phldrT="[Text]" custT="1"/>
      <dgm:spPr/>
      <dgm:t>
        <a:bodyPr/>
        <a:lstStyle/>
        <a:p>
          <a:r>
            <a:rPr lang="en-US" sz="1600" dirty="0" smtClean="0"/>
            <a:t>Linear and polynomial regression</a:t>
          </a:r>
          <a:endParaRPr lang="en-US" sz="1600" dirty="0"/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 smtClean="0"/>
            <a:t>APPLYING NEURAL NETWORKS</a:t>
          </a:r>
          <a:endParaRPr lang="en-US" dirty="0"/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 custT="1"/>
      <dgm:spPr/>
      <dgm:t>
        <a:bodyPr/>
        <a:lstStyle/>
        <a:p>
          <a:r>
            <a:rPr lang="en-US" sz="1600" dirty="0" smtClean="0"/>
            <a:t>Minimum validation loss</a:t>
          </a:r>
          <a:endParaRPr lang="en-US" sz="1600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B8B81C7-AF1B-4DBB-B1A1-A5CEBE132950}">
      <dgm:prSet phldrT="[Text]"/>
      <dgm:spPr/>
      <dgm:t>
        <a:bodyPr/>
        <a:lstStyle/>
        <a:p>
          <a:r>
            <a:rPr lang="en-US" dirty="0" smtClean="0"/>
            <a:t>Graphs of countries with min and max life expectancy .</a:t>
          </a:r>
          <a:endParaRPr lang="en-US" dirty="0"/>
        </a:p>
      </dgm:t>
    </dgm:pt>
    <dgm:pt modelId="{CF964A27-B5E4-4054-83A5-75F9F6297DE5}" type="parTrans" cxnId="{5DFEB671-E8E3-4407-8410-822B34484DCC}">
      <dgm:prSet/>
      <dgm:spPr/>
      <dgm:t>
        <a:bodyPr/>
        <a:lstStyle/>
        <a:p>
          <a:endParaRPr lang="en-US"/>
        </a:p>
      </dgm:t>
    </dgm:pt>
    <dgm:pt modelId="{6AADAD92-9CB3-440D-AA2A-FEDB7E51C344}" type="sibTrans" cxnId="{5DFEB671-E8E3-4407-8410-822B34484DCC}">
      <dgm:prSet/>
      <dgm:spPr/>
      <dgm:t>
        <a:bodyPr/>
        <a:lstStyle/>
        <a:p>
          <a:endParaRPr lang="en-US"/>
        </a:p>
      </dgm:t>
    </dgm:pt>
    <dgm:pt modelId="{E82028CB-35C8-46B5-B372-BB6C73478F31}">
      <dgm:prSet phldrT="[Text]"/>
      <dgm:spPr/>
      <dgm:t>
        <a:bodyPr/>
        <a:lstStyle/>
        <a:p>
          <a:r>
            <a:rPr lang="en-US" dirty="0" smtClean="0"/>
            <a:t>Scattered plot</a:t>
          </a:r>
          <a:endParaRPr lang="en-US" dirty="0"/>
        </a:p>
      </dgm:t>
    </dgm:pt>
    <dgm:pt modelId="{39D16B26-1CAE-4D97-A6CC-28B74F8D645F}" type="parTrans" cxnId="{25A1B5AA-8D3D-42BE-9AC9-BDD1AE4B1501}">
      <dgm:prSet/>
      <dgm:spPr/>
      <dgm:t>
        <a:bodyPr/>
        <a:lstStyle/>
        <a:p>
          <a:endParaRPr lang="en-US"/>
        </a:p>
      </dgm:t>
    </dgm:pt>
    <dgm:pt modelId="{BE705B6E-4914-4751-BE2E-CC777AA6FD33}" type="sibTrans" cxnId="{25A1B5AA-8D3D-42BE-9AC9-BDD1AE4B1501}">
      <dgm:prSet/>
      <dgm:spPr/>
      <dgm:t>
        <a:bodyPr/>
        <a:lstStyle/>
        <a:p>
          <a:endParaRPr lang="en-US"/>
        </a:p>
      </dgm:t>
    </dgm:pt>
    <dgm:pt modelId="{D511E146-7AD3-42CC-9DDC-8AACFF4A7FEA}">
      <dgm:prSet phldrT="[Text]"/>
      <dgm:spPr/>
      <dgm:t>
        <a:bodyPr/>
        <a:lstStyle/>
        <a:p>
          <a:endParaRPr lang="en-US" dirty="0"/>
        </a:p>
      </dgm:t>
    </dgm:pt>
    <dgm:pt modelId="{95D4B97D-7AEF-4B52-8FEC-C9A5C5122DE5}" type="parTrans" cxnId="{7B02CDB8-38C9-4EB0-8480-165C50CE3932}">
      <dgm:prSet/>
      <dgm:spPr/>
      <dgm:t>
        <a:bodyPr/>
        <a:lstStyle/>
        <a:p>
          <a:endParaRPr lang="en-US"/>
        </a:p>
      </dgm:t>
    </dgm:pt>
    <dgm:pt modelId="{D8F64557-6F9D-4E38-9A85-520B077B129F}" type="sibTrans" cxnId="{7B02CDB8-38C9-4EB0-8480-165C50CE3932}">
      <dgm:prSet/>
      <dgm:spPr/>
      <dgm:t>
        <a:bodyPr/>
        <a:lstStyle/>
        <a:p>
          <a:endParaRPr lang="en-US"/>
        </a:p>
      </dgm:t>
    </dgm:pt>
    <dgm:pt modelId="{6C045C35-7DDB-417F-9242-3F3C1F4A9AFA}">
      <dgm:prSet phldrT="[Text]"/>
      <dgm:spPr/>
      <dgm:t>
        <a:bodyPr/>
        <a:lstStyle/>
        <a:p>
          <a:r>
            <a:rPr lang="en-US" dirty="0" smtClean="0"/>
            <a:t>PCA</a:t>
          </a:r>
          <a:endParaRPr lang="en-US" dirty="0"/>
        </a:p>
      </dgm:t>
    </dgm:pt>
    <dgm:pt modelId="{46939D3C-7AD1-4007-B59C-9AC8AFA51335}" type="parTrans" cxnId="{C60C92A1-B957-4B22-96CE-9A439926D4FD}">
      <dgm:prSet/>
      <dgm:spPr/>
      <dgm:t>
        <a:bodyPr/>
        <a:lstStyle/>
        <a:p>
          <a:endParaRPr lang="en-US"/>
        </a:p>
      </dgm:t>
    </dgm:pt>
    <dgm:pt modelId="{C0BD5515-7725-41CC-9817-69EDB7562D91}" type="sibTrans" cxnId="{C60C92A1-B957-4B22-96CE-9A439926D4FD}">
      <dgm:prSet/>
      <dgm:spPr/>
      <dgm:t>
        <a:bodyPr/>
        <a:lstStyle/>
        <a:p>
          <a:endParaRPr lang="en-US"/>
        </a:p>
      </dgm:t>
    </dgm:pt>
    <dgm:pt modelId="{3D988FEA-E48E-4942-95BB-FAA058D3624B}">
      <dgm:prSet phldrT="[Text]" custT="1"/>
      <dgm:spPr/>
      <dgm:t>
        <a:bodyPr/>
        <a:lstStyle/>
        <a:p>
          <a:r>
            <a:rPr lang="en-US" sz="1600" dirty="0" smtClean="0"/>
            <a:t>Lasso</a:t>
          </a:r>
          <a:endParaRPr lang="en-US" sz="1600" dirty="0"/>
        </a:p>
      </dgm:t>
    </dgm:pt>
    <dgm:pt modelId="{7B6C920C-CCA5-41D6-B867-1AA17AD09CFB}" type="parTrans" cxnId="{D7F251C8-90C4-4E45-81EB-4F2B5FFA4DBF}">
      <dgm:prSet/>
      <dgm:spPr/>
      <dgm:t>
        <a:bodyPr/>
        <a:lstStyle/>
        <a:p>
          <a:endParaRPr lang="en-US"/>
        </a:p>
      </dgm:t>
    </dgm:pt>
    <dgm:pt modelId="{0FA80385-C3D6-4749-B59E-0A76239A8C01}" type="sibTrans" cxnId="{D7F251C8-90C4-4E45-81EB-4F2B5FFA4DBF}">
      <dgm:prSet/>
      <dgm:spPr/>
      <dgm:t>
        <a:bodyPr/>
        <a:lstStyle/>
        <a:p>
          <a:endParaRPr lang="en-US"/>
        </a:p>
      </dgm:t>
    </dgm:pt>
    <dgm:pt modelId="{55C7D96A-FCE7-42DE-B7CD-E21FEF92C8B0}">
      <dgm:prSet phldrT="[Text]" custT="1"/>
      <dgm:spPr/>
      <dgm:t>
        <a:bodyPr/>
        <a:lstStyle/>
        <a:p>
          <a:r>
            <a:rPr lang="en-US" sz="1600" dirty="0" smtClean="0"/>
            <a:t>Ridge</a:t>
          </a:r>
          <a:endParaRPr lang="en-US" sz="1600" dirty="0"/>
        </a:p>
      </dgm:t>
    </dgm:pt>
    <dgm:pt modelId="{8226C607-C4AE-4EC7-9986-0094DBDE58B0}" type="parTrans" cxnId="{7BF1D5EF-8AD2-40FC-95B6-DF68D3D1ABBB}">
      <dgm:prSet/>
      <dgm:spPr/>
      <dgm:t>
        <a:bodyPr/>
        <a:lstStyle/>
        <a:p>
          <a:endParaRPr lang="en-US"/>
        </a:p>
      </dgm:t>
    </dgm:pt>
    <dgm:pt modelId="{2BBF067A-6412-433A-84A1-CE2F43B569F9}" type="sibTrans" cxnId="{7BF1D5EF-8AD2-40FC-95B6-DF68D3D1ABBB}">
      <dgm:prSet/>
      <dgm:spPr/>
      <dgm:t>
        <a:bodyPr/>
        <a:lstStyle/>
        <a:p>
          <a:endParaRPr lang="en-US"/>
        </a:p>
      </dgm:t>
    </dgm:pt>
    <dgm:pt modelId="{56C7DABB-90BA-4E69-BE7F-13A2A1585D0F}">
      <dgm:prSet phldrT="[Text]" custT="1"/>
      <dgm:spPr/>
      <dgm:t>
        <a:bodyPr/>
        <a:lstStyle/>
        <a:p>
          <a:r>
            <a:rPr lang="en-US" sz="1600" dirty="0" smtClean="0"/>
            <a:t>Xgboost</a:t>
          </a:r>
          <a:endParaRPr lang="en-US" sz="1600" dirty="0"/>
        </a:p>
      </dgm:t>
    </dgm:pt>
    <dgm:pt modelId="{C67A2FF3-345C-4AFC-BAAC-5D6EC9130EF8}" type="parTrans" cxnId="{3047A112-F732-4822-A503-AC6666E49364}">
      <dgm:prSet/>
      <dgm:spPr/>
      <dgm:t>
        <a:bodyPr/>
        <a:lstStyle/>
        <a:p>
          <a:endParaRPr lang="en-US"/>
        </a:p>
      </dgm:t>
    </dgm:pt>
    <dgm:pt modelId="{085AFE38-BB29-4643-B75B-8B9EE06FCDFF}" type="sibTrans" cxnId="{3047A112-F732-4822-A503-AC6666E49364}">
      <dgm:prSet/>
      <dgm:spPr/>
      <dgm:t>
        <a:bodyPr/>
        <a:lstStyle/>
        <a:p>
          <a:endParaRPr lang="en-US"/>
        </a:p>
      </dgm:t>
    </dgm:pt>
    <dgm:pt modelId="{100DAE96-65C7-47E1-9BCB-D1072EAE609E}">
      <dgm:prSet phldrT="[Text]" custT="1"/>
      <dgm:spPr/>
      <dgm:t>
        <a:bodyPr/>
        <a:lstStyle/>
        <a:p>
          <a:r>
            <a:rPr lang="en-US" sz="1600" dirty="0" smtClean="0"/>
            <a:t>Naïve bayes</a:t>
          </a:r>
          <a:endParaRPr lang="en-US" sz="1600" dirty="0"/>
        </a:p>
      </dgm:t>
    </dgm:pt>
    <dgm:pt modelId="{FC993DFC-099D-453D-B4B3-D1E222B2BC2D}" type="parTrans" cxnId="{5C6E6F02-5028-408B-80F6-8CC6552127D5}">
      <dgm:prSet/>
      <dgm:spPr/>
      <dgm:t>
        <a:bodyPr/>
        <a:lstStyle/>
        <a:p>
          <a:endParaRPr lang="en-US"/>
        </a:p>
      </dgm:t>
    </dgm:pt>
    <dgm:pt modelId="{AB7BA97E-1BD9-4C0D-AA9E-483CB6E754AC}" type="sibTrans" cxnId="{5C6E6F02-5028-408B-80F6-8CC6552127D5}">
      <dgm:prSet/>
      <dgm:spPr/>
      <dgm:t>
        <a:bodyPr/>
        <a:lstStyle/>
        <a:p>
          <a:endParaRPr lang="en-US"/>
        </a:p>
      </dgm:t>
    </dgm:pt>
    <dgm:pt modelId="{1A2E3531-4EA4-41F2-9961-4B40C6A490FF}">
      <dgm:prSet phldrT="[Text]" custT="1"/>
      <dgm:spPr/>
      <dgm:t>
        <a:bodyPr/>
        <a:lstStyle/>
        <a:p>
          <a:r>
            <a:rPr lang="en-US" sz="1600" dirty="0" smtClean="0"/>
            <a:t>Decision Tree</a:t>
          </a:r>
          <a:endParaRPr lang="en-US" sz="1600" dirty="0"/>
        </a:p>
      </dgm:t>
    </dgm:pt>
    <dgm:pt modelId="{3E13A4A4-A5AA-4904-92CC-1D12036AF4EE}" type="parTrans" cxnId="{92C5FD66-55E7-49B0-BB32-6B843532F01F}">
      <dgm:prSet/>
      <dgm:spPr/>
      <dgm:t>
        <a:bodyPr/>
        <a:lstStyle/>
        <a:p>
          <a:endParaRPr lang="en-US"/>
        </a:p>
      </dgm:t>
    </dgm:pt>
    <dgm:pt modelId="{011389CA-AD5B-4ED5-9660-0394244DD24F}" type="sibTrans" cxnId="{92C5FD66-55E7-49B0-BB32-6B843532F01F}">
      <dgm:prSet/>
      <dgm:spPr/>
      <dgm:t>
        <a:bodyPr/>
        <a:lstStyle/>
        <a:p>
          <a:endParaRPr lang="en-US"/>
        </a:p>
      </dgm:t>
    </dgm:pt>
    <dgm:pt modelId="{28A50CF3-0C9B-464B-8C86-B0249C47323D}">
      <dgm:prSet phldrT="[Text]" custT="1"/>
      <dgm:spPr/>
      <dgm:t>
        <a:bodyPr/>
        <a:lstStyle/>
        <a:p>
          <a:r>
            <a:rPr lang="en-US" sz="1600" dirty="0" smtClean="0"/>
            <a:t>Model with 4 layers.</a:t>
          </a:r>
          <a:endParaRPr lang="en-US" sz="1600" dirty="0"/>
        </a:p>
      </dgm:t>
    </dgm:pt>
    <dgm:pt modelId="{9169B4A6-FEF7-4166-94C0-CF4C2D2C15DA}" type="parTrans" cxnId="{D403C236-C586-42AB-B66B-26064F2320D3}">
      <dgm:prSet/>
      <dgm:spPr/>
      <dgm:t>
        <a:bodyPr/>
        <a:lstStyle/>
        <a:p>
          <a:endParaRPr lang="en-US"/>
        </a:p>
      </dgm:t>
    </dgm:pt>
    <dgm:pt modelId="{0DCB2335-983A-4095-A448-68FAB7B3938F}" type="sibTrans" cxnId="{D403C236-C586-42AB-B66B-26064F2320D3}">
      <dgm:prSet/>
      <dgm:spPr/>
      <dgm:t>
        <a:bodyPr/>
        <a:lstStyle/>
        <a:p>
          <a:endParaRPr lang="en-US"/>
        </a:p>
      </dgm:t>
    </dgm:pt>
    <dgm:pt modelId="{14991704-8092-4CCA-AC88-180C52A99FDC}">
      <dgm:prSet phldrT="[Text]" custT="1"/>
      <dgm:spPr/>
      <dgm:t>
        <a:bodyPr/>
        <a:lstStyle/>
        <a:p>
          <a:r>
            <a:rPr lang="en-US" sz="1600" dirty="0" smtClean="0"/>
            <a:t>Model with 6 layers.</a:t>
          </a:r>
          <a:endParaRPr lang="en-US" sz="1600" dirty="0"/>
        </a:p>
      </dgm:t>
    </dgm:pt>
    <dgm:pt modelId="{4FD9DC13-4A2E-4BA6-9CBB-5B7AA0F58EA8}" type="parTrans" cxnId="{0E021069-7EBA-4BCF-962B-28441D1BD878}">
      <dgm:prSet/>
      <dgm:spPr/>
      <dgm:t>
        <a:bodyPr/>
        <a:lstStyle/>
        <a:p>
          <a:endParaRPr lang="en-US"/>
        </a:p>
      </dgm:t>
    </dgm:pt>
    <dgm:pt modelId="{585854F7-A28C-4649-86E2-B9A1B1122029}" type="sibTrans" cxnId="{0E021069-7EBA-4BCF-962B-28441D1BD878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 custScaleY="170473" custLinFactNeighborX="2611" custLinFactNeighborY="-406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8C6CF4-EDEB-4539-A36D-E0355B626199}" type="pres">
      <dgm:prSet presAssocID="{FB986F71-3126-4196-BD30-74AEDC39A1CA}" presName="parentNode1" presStyleLbl="node1" presStyleIdx="0" presStyleCnt="3" custScaleX="159123" custLinFactNeighborX="-29" custLinFactNeighborY="-2880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  <dgm:t>
        <a:bodyPr/>
        <a:lstStyle/>
        <a:p>
          <a:endParaRPr lang="en-US"/>
        </a:p>
      </dgm:t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 custScaleY="129811" custLinFactNeighborX="449" custLinFactNeighborY="-39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D1FDE-4DD7-4FA5-8C70-0C747477B66C}" type="pres">
      <dgm:prSet presAssocID="{F6D27D1B-CDCB-481F-B8FA-AB31B2A119DE}" presName="parentNode2" presStyleLbl="node1" presStyleIdx="1" presStyleCnt="3" custLinFactY="-55157" custLinFactNeighborX="-1696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  <dgm:t>
        <a:bodyPr/>
        <a:lstStyle/>
        <a:p>
          <a:endParaRPr lang="en-US"/>
        </a:p>
      </dgm:t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 custScaleY="106484" custLinFactNeighborX="17879" custLinFactNeighborY="-250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7F5837-10E2-4FFC-A492-DB8A19EF48CA}" type="pres">
      <dgm:prSet presAssocID="{58828492-5CEF-4AFE-95CB-5D7E6A18158B}" presName="parentNode1" presStyleLbl="node1" presStyleIdx="2" presStyleCnt="3" custScaleX="119958" custScaleY="10485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C7AA1E65-8C2B-4413-A1DC-5394889DADA3}" type="presOf" srcId="{6C045C35-7DDB-417F-9242-3F3C1F4A9AFA}" destId="{BFE859F2-A9E8-4F95-9161-8EC68F2D30C4}" srcOrd="1" destOrd="3" presId="urn:microsoft.com/office/officeart/2005/8/layout/hProcess4"/>
    <dgm:cxn modelId="{5C6E6F02-5028-408B-80F6-8CC6552127D5}" srcId="{F6D27D1B-CDCB-481F-B8FA-AB31B2A119DE}" destId="{100DAE96-65C7-47E1-9BCB-D1072EAE609E}" srcOrd="4" destOrd="0" parTransId="{FC993DFC-099D-453D-B4B3-D1E222B2BC2D}" sibTransId="{AB7BA97E-1BD9-4C0D-AA9E-483CB6E754AC}"/>
    <dgm:cxn modelId="{CF34374B-9292-407C-AC55-CE6ED62B7A96}" type="presOf" srcId="{28A50CF3-0C9B-464B-8C86-B0249C47323D}" destId="{69C28D3B-E083-42DF-9EA0-916CA12125A9}" srcOrd="0" destOrd="1" presId="urn:microsoft.com/office/officeart/2005/8/layout/hProcess4"/>
    <dgm:cxn modelId="{09BD7009-6A82-4D9D-87F9-F0771F25BC2A}" type="presOf" srcId="{D511E146-7AD3-42CC-9DDC-8AACFF4A7FEA}" destId="{96015622-8A46-45CF-A72A-2856B699B374}" srcOrd="0" destOrd="4" presId="urn:microsoft.com/office/officeart/2005/8/layout/hProcess4"/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F475758A-D83C-40B7-A335-8764BC377237}" type="presOf" srcId="{14991704-8092-4CCA-AC88-180C52A99FDC}" destId="{69C28D3B-E083-42DF-9EA0-916CA12125A9}" srcOrd="0" destOrd="2" presId="urn:microsoft.com/office/officeart/2005/8/layout/hProcess4"/>
    <dgm:cxn modelId="{6789A71B-DF8A-472A-805C-483E30452B11}" type="presOf" srcId="{55C7D96A-FCE7-42DE-B7CD-E21FEF92C8B0}" destId="{E83793B4-2C5C-4D90-82FA-E5EE4745664D}" srcOrd="0" destOrd="2" presId="urn:microsoft.com/office/officeart/2005/8/layout/hProcess4"/>
    <dgm:cxn modelId="{40094C63-B64E-4C62-BA0F-77F26760A3DD}" type="presOf" srcId="{56C7DABB-90BA-4E69-BE7F-13A2A1585D0F}" destId="{E83793B4-2C5C-4D90-82FA-E5EE4745664D}" srcOrd="0" destOrd="3" presId="urn:microsoft.com/office/officeart/2005/8/layout/hProcess4"/>
    <dgm:cxn modelId="{ABCA4B7D-84FC-4E28-AEB6-F637022B1377}" type="presOf" srcId="{28A50CF3-0C9B-464B-8C86-B0249C47323D}" destId="{843715D2-C2C2-41EB-BDA3-21230FBA46DB}" srcOrd="1" destOrd="1" presId="urn:microsoft.com/office/officeart/2005/8/layout/hProcess4"/>
    <dgm:cxn modelId="{65FB9C8D-CEC6-408F-8393-724A5D0E492B}" type="presOf" srcId="{14991704-8092-4CCA-AC88-180C52A99FDC}" destId="{843715D2-C2C2-41EB-BDA3-21230FBA46DB}" srcOrd="1" destOrd="2" presId="urn:microsoft.com/office/officeart/2005/8/layout/hProcess4"/>
    <dgm:cxn modelId="{5DFEB671-E8E3-4407-8410-822B34484DCC}" srcId="{FB986F71-3126-4196-BD30-74AEDC39A1CA}" destId="{6B8B81C7-AF1B-4DBB-B1A1-A5CEBE132950}" srcOrd="1" destOrd="0" parTransId="{CF964A27-B5E4-4054-83A5-75F9F6297DE5}" sibTransId="{6AADAD92-9CB3-440D-AA2A-FEDB7E51C344}"/>
    <dgm:cxn modelId="{F550D504-A73F-4627-8D7E-70EC1CA75009}" type="presOf" srcId="{6C045C35-7DDB-417F-9242-3F3C1F4A9AFA}" destId="{96015622-8A46-45CF-A72A-2856B699B374}" srcOrd="0" destOrd="3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D403C236-C586-42AB-B66B-26064F2320D3}" srcId="{58828492-5CEF-4AFE-95CB-5D7E6A18158B}" destId="{28A50CF3-0C9B-464B-8C86-B0249C47323D}" srcOrd="1" destOrd="0" parTransId="{9169B4A6-FEF7-4166-94C0-CF4C2D2C15DA}" sibTransId="{0DCB2335-983A-4095-A448-68FAB7B3938F}"/>
    <dgm:cxn modelId="{92C5FD66-55E7-49B0-BB32-6B843532F01F}" srcId="{F6D27D1B-CDCB-481F-B8FA-AB31B2A119DE}" destId="{1A2E3531-4EA4-41F2-9961-4B40C6A490FF}" srcOrd="5" destOrd="0" parTransId="{3E13A4A4-A5AA-4904-92CC-1D12036AF4EE}" sibTransId="{011389CA-AD5B-4ED5-9660-0394244DD24F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2351673F-EB6B-4FAD-81F2-60FF0FFF22DE}" type="presOf" srcId="{E82028CB-35C8-46B5-B372-BB6C73478F31}" destId="{BFE859F2-A9E8-4F95-9161-8EC68F2D30C4}" srcOrd="1" destOrd="2" presId="urn:microsoft.com/office/officeart/2005/8/layout/hProcess4"/>
    <dgm:cxn modelId="{0AB4D1C5-6738-425D-B4D4-E46B96F6C92F}" type="presOf" srcId="{100DAE96-65C7-47E1-9BCB-D1072EAE609E}" destId="{E83793B4-2C5C-4D90-82FA-E5EE4745664D}" srcOrd="0" destOrd="4" presId="urn:microsoft.com/office/officeart/2005/8/layout/hProcess4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B660A1BC-BE20-45D3-B064-152C8C791031}" type="presOf" srcId="{55C7D96A-FCE7-42DE-B7CD-E21FEF92C8B0}" destId="{67FFE978-6FBE-4424-80BE-B9E4B4DD0695}" srcOrd="1" destOrd="2" presId="urn:microsoft.com/office/officeart/2005/8/layout/hProcess4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500FD23D-2D3A-4442-9AD9-7BB5614AA6AC}" type="presOf" srcId="{E82028CB-35C8-46B5-B372-BB6C73478F31}" destId="{96015622-8A46-45CF-A72A-2856B699B374}" srcOrd="0" destOrd="2" presId="urn:microsoft.com/office/officeart/2005/8/layout/hProcess4"/>
    <dgm:cxn modelId="{8A741B2D-6CCD-4C7D-B351-4210838E8BC2}" type="presOf" srcId="{1A2E3531-4EA4-41F2-9961-4B40C6A490FF}" destId="{67FFE978-6FBE-4424-80BE-B9E4B4DD0695}" srcOrd="1" destOrd="5" presId="urn:microsoft.com/office/officeart/2005/8/layout/hProcess4"/>
    <dgm:cxn modelId="{05E43285-83FA-4187-9CFB-73810ACB96EA}" type="presOf" srcId="{6B8B81C7-AF1B-4DBB-B1A1-A5CEBE132950}" destId="{96015622-8A46-45CF-A72A-2856B699B374}" srcOrd="0" destOrd="1" presId="urn:microsoft.com/office/officeart/2005/8/layout/hProcess4"/>
    <dgm:cxn modelId="{7BF1D5EF-8AD2-40FC-95B6-DF68D3D1ABBB}" srcId="{F6D27D1B-CDCB-481F-B8FA-AB31B2A119DE}" destId="{55C7D96A-FCE7-42DE-B7CD-E21FEF92C8B0}" srcOrd="2" destOrd="0" parTransId="{8226C607-C4AE-4EC7-9986-0094DBDE58B0}" sibTransId="{2BBF067A-6412-433A-84A1-CE2F43B569F9}"/>
    <dgm:cxn modelId="{D7A8BF60-4C73-487C-B9CA-229EF18B316D}" type="presOf" srcId="{D511E146-7AD3-42CC-9DDC-8AACFF4A7FEA}" destId="{BFE859F2-A9E8-4F95-9161-8EC68F2D30C4}" srcOrd="1" destOrd="4" presId="urn:microsoft.com/office/officeart/2005/8/layout/hProcess4"/>
    <dgm:cxn modelId="{D7F251C8-90C4-4E45-81EB-4F2B5FFA4DBF}" srcId="{F6D27D1B-CDCB-481F-B8FA-AB31B2A119DE}" destId="{3D988FEA-E48E-4942-95BB-FAA058D3624B}" srcOrd="1" destOrd="0" parTransId="{7B6C920C-CCA5-41D6-B867-1AA17AD09CFB}" sibTransId="{0FA80385-C3D6-4749-B59E-0A76239A8C01}"/>
    <dgm:cxn modelId="{FA4F53A7-093E-46D7-A294-3D277E5A92CD}" type="presOf" srcId="{3D988FEA-E48E-4942-95BB-FAA058D3624B}" destId="{67FFE978-6FBE-4424-80BE-B9E4B4DD0695}" srcOrd="1" destOrd="1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0E021069-7EBA-4BCF-962B-28441D1BD878}" srcId="{58828492-5CEF-4AFE-95CB-5D7E6A18158B}" destId="{14991704-8092-4CCA-AC88-180C52A99FDC}" srcOrd="2" destOrd="0" parTransId="{4FD9DC13-4A2E-4BA6-9CBB-5B7AA0F58EA8}" sibTransId="{585854F7-A28C-4649-86E2-B9A1B1122029}"/>
    <dgm:cxn modelId="{25A1B5AA-8D3D-42BE-9AC9-BDD1AE4B1501}" srcId="{FB986F71-3126-4196-BD30-74AEDC39A1CA}" destId="{E82028CB-35C8-46B5-B372-BB6C73478F31}" srcOrd="2" destOrd="0" parTransId="{39D16B26-1CAE-4D97-A6CC-28B74F8D645F}" sibTransId="{BE705B6E-4914-4751-BE2E-CC777AA6FD33}"/>
    <dgm:cxn modelId="{16753341-A239-49B7-B294-37F16A9D9657}" type="presOf" srcId="{3D988FEA-E48E-4942-95BB-FAA058D3624B}" destId="{E83793B4-2C5C-4D90-82FA-E5EE4745664D}" srcOrd="0" destOrd="1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3047A112-F732-4822-A503-AC6666E49364}" srcId="{F6D27D1B-CDCB-481F-B8FA-AB31B2A119DE}" destId="{56C7DABB-90BA-4E69-BE7F-13A2A1585D0F}" srcOrd="3" destOrd="0" parTransId="{C67A2FF3-345C-4AFC-BAAC-5D6EC9130EF8}" sibTransId="{085AFE38-BB29-4643-B75B-8B9EE06FCDFF}"/>
    <dgm:cxn modelId="{C60C92A1-B957-4B22-96CE-9A439926D4FD}" srcId="{FB986F71-3126-4196-BD30-74AEDC39A1CA}" destId="{6C045C35-7DDB-417F-9242-3F3C1F4A9AFA}" srcOrd="3" destOrd="0" parTransId="{46939D3C-7AD1-4007-B59C-9AC8AFA51335}" sibTransId="{C0BD5515-7725-41CC-9817-69EDB7562D91}"/>
    <dgm:cxn modelId="{1DFBDC0D-1FE8-4685-883B-555F7286DD9D}" type="presOf" srcId="{1A2E3531-4EA4-41F2-9961-4B40C6A490FF}" destId="{E83793B4-2C5C-4D90-82FA-E5EE4745664D}" srcOrd="0" destOrd="5" presId="urn:microsoft.com/office/officeart/2005/8/layout/hProcess4"/>
    <dgm:cxn modelId="{AB0A4D9F-B729-4146-ADE0-85DD0BB6583B}" type="presOf" srcId="{6B8B81C7-AF1B-4DBB-B1A1-A5CEBE132950}" destId="{BFE859F2-A9E8-4F95-9161-8EC68F2D30C4}" srcOrd="1" destOrd="1" presId="urn:microsoft.com/office/officeart/2005/8/layout/hProcess4"/>
    <dgm:cxn modelId="{96112D50-2183-45A6-8446-1BEE7C16522D}" type="presOf" srcId="{100DAE96-65C7-47E1-9BCB-D1072EAE609E}" destId="{67FFE978-6FBE-4424-80BE-B9E4B4DD0695}" srcOrd="1" destOrd="4" presId="urn:microsoft.com/office/officeart/2005/8/layout/hProcess4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655579B8-0D71-4D89-AC0F-B8BC93415043}" type="presOf" srcId="{56C7DABB-90BA-4E69-BE7F-13A2A1585D0F}" destId="{67FFE978-6FBE-4424-80BE-B9E4B4DD0695}" srcOrd="1" destOrd="3" presId="urn:microsoft.com/office/officeart/2005/8/layout/hProcess4"/>
    <dgm:cxn modelId="{7B02CDB8-38C9-4EB0-8480-165C50CE3932}" srcId="{FB986F71-3126-4196-BD30-74AEDC39A1CA}" destId="{D511E146-7AD3-42CC-9DDC-8AACFF4A7FEA}" srcOrd="4" destOrd="0" parTransId="{95D4B97D-7AEF-4B52-8FEC-C9A5C5122DE5}" sibTransId="{D8F64557-6F9D-4E38-9A85-520B077B129F}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150792" y="0"/>
          <a:ext cx="2227320" cy="313171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Taking care of missing values.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Graphs of countries with min and max life expectancy .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Scattered plot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PCA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700" kern="1200" dirty="0"/>
        </a:p>
      </dsp:txBody>
      <dsp:txXfrm>
        <a:off x="150792" y="0"/>
        <a:ext cx="2227320" cy="2460632"/>
      </dsp:txXfrm>
    </dsp:sp>
    <dsp:sp modelId="{6A63D16E-EEE6-4267-97EA-5AD7D2BC4E84}">
      <dsp:nvSpPr>
        <dsp:cNvPr id="0" name=""/>
        <dsp:cNvSpPr/>
      </dsp:nvSpPr>
      <dsp:spPr>
        <a:xfrm>
          <a:off x="1326483" y="861983"/>
          <a:ext cx="3222585" cy="3222585"/>
        </a:xfrm>
        <a:prstGeom prst="leftCircularArrow">
          <a:avLst>
            <a:gd name="adj1" fmla="val 2712"/>
            <a:gd name="adj2" fmla="val 330268"/>
            <a:gd name="adj3" fmla="val 2309455"/>
            <a:gd name="adj4" fmla="val 9228165"/>
            <a:gd name="adj5" fmla="val 3164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1752" y="2355491"/>
          <a:ext cx="3150381" cy="7873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DATA  PREPROCESSING</a:t>
          </a:r>
          <a:endParaRPr lang="en-US" sz="2100" kern="1200" dirty="0"/>
        </a:p>
      </dsp:txBody>
      <dsp:txXfrm>
        <a:off x="1752" y="2355491"/>
        <a:ext cx="3150381" cy="787317"/>
      </dsp:txXfrm>
    </dsp:sp>
    <dsp:sp modelId="{E83793B4-2C5C-4D90-82FA-E5EE4745664D}">
      <dsp:nvSpPr>
        <dsp:cNvPr id="0" name=""/>
        <dsp:cNvSpPr/>
      </dsp:nvSpPr>
      <dsp:spPr>
        <a:xfrm>
          <a:off x="3578844" y="790518"/>
          <a:ext cx="2227320" cy="238472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Linear and polynomial regression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Lasso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Ridge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Xgboost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Naïve bayes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Decision Tree</a:t>
          </a:r>
          <a:endParaRPr lang="en-US" sz="1600" kern="1200" dirty="0"/>
        </a:p>
      </dsp:txBody>
      <dsp:txXfrm>
        <a:off x="3578844" y="1301530"/>
        <a:ext cx="2227320" cy="1873711"/>
      </dsp:txXfrm>
    </dsp:sp>
    <dsp:sp modelId="{DC2A0ADB-DCE3-4BF4-9952-0394865777AC}">
      <dsp:nvSpPr>
        <dsp:cNvPr id="0" name=""/>
        <dsp:cNvSpPr/>
      </dsp:nvSpPr>
      <dsp:spPr>
        <a:xfrm>
          <a:off x="4311429" y="-842946"/>
          <a:ext cx="3675289" cy="3675289"/>
        </a:xfrm>
        <a:prstGeom prst="circularArrow">
          <a:avLst>
            <a:gd name="adj1" fmla="val 2378"/>
            <a:gd name="adj2" fmla="val 287351"/>
            <a:gd name="adj3" fmla="val 19849530"/>
            <a:gd name="adj4" fmla="val 12887903"/>
            <a:gd name="adj5" fmla="val 2774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27884" y="0"/>
          <a:ext cx="1979840" cy="7873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MODEL ANALYSIS</a:t>
          </a:r>
          <a:endParaRPr lang="en-US" sz="2100" kern="1200" dirty="0"/>
        </a:p>
      </dsp:txBody>
      <dsp:txXfrm>
        <a:off x="3727884" y="0"/>
        <a:ext cx="1979840" cy="787317"/>
      </dsp:txXfrm>
    </dsp:sp>
    <dsp:sp modelId="{69C28D3B-E083-42DF-9EA0-916CA12125A9}">
      <dsp:nvSpPr>
        <dsp:cNvPr id="0" name=""/>
        <dsp:cNvSpPr/>
      </dsp:nvSpPr>
      <dsp:spPr>
        <a:xfrm>
          <a:off x="6858002" y="610026"/>
          <a:ext cx="2227320" cy="195618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Minimum validation loss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Model with 4 layers.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Model with 6 layers.</a:t>
          </a:r>
          <a:endParaRPr lang="en-US" sz="1600" kern="1200" dirty="0"/>
        </a:p>
      </dsp:txBody>
      <dsp:txXfrm>
        <a:off x="6858002" y="610026"/>
        <a:ext cx="2227320" cy="1537005"/>
      </dsp:txXfrm>
    </dsp:sp>
    <dsp:sp modelId="{047F5837-10E2-4FFC-A492-DB8A19EF48CA}">
      <dsp:nvSpPr>
        <dsp:cNvPr id="0" name=""/>
        <dsp:cNvSpPr/>
      </dsp:nvSpPr>
      <dsp:spPr>
        <a:xfrm>
          <a:off x="6757171" y="2554041"/>
          <a:ext cx="2374976" cy="825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APPLYING NEURAL NETWORKS</a:t>
          </a:r>
          <a:endParaRPr lang="en-US" sz="2000" kern="1200" dirty="0"/>
        </a:p>
      </dsp:txBody>
      <dsp:txXfrm>
        <a:off x="6757171" y="2554041"/>
        <a:ext cx="2374976" cy="8255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pPr/>
              <a:t>20-Jun-21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pPr/>
              <a:t>20-Jun-21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4999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20-Jun-21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60095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20-Jun-21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079035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20-Jun-21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738254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20-Jun-21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761813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20-Jun-21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825340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20-Jun-21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208419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20-Jun-21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626631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20-Jun-21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607540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20-Jun-21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544981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20-Jun-21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249172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20-Jun-21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27012" y="228600"/>
            <a:ext cx="9296400" cy="18288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Calibri" pitchFamily="34" charset="0"/>
                <a:cs typeface="Calibri" pitchFamily="34" charset="0"/>
              </a:rPr>
              <a:t>PROJECT- </a:t>
            </a:r>
            <a:r>
              <a:rPr lang="en-US" sz="5400" dirty="0" smtClean="0">
                <a:latin typeface="Calibri" pitchFamily="34" charset="0"/>
                <a:cs typeface="Calibri" pitchFamily="34" charset="0"/>
              </a:rPr>
              <a:t>PREDICTING </a:t>
            </a:r>
            <a:r>
              <a:rPr lang="en-US" sz="5400" dirty="0" smtClean="0">
                <a:latin typeface="Calibri" pitchFamily="34" charset="0"/>
                <a:cs typeface="Calibri" pitchFamily="34" charset="0"/>
              </a:rPr>
              <a:t>LIFE EXPECTANCY</a:t>
            </a:r>
            <a:endParaRPr lang="en-US" sz="5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0" y="2133600"/>
            <a:ext cx="9067801" cy="4419600"/>
          </a:xfrm>
        </p:spPr>
        <p:txBody>
          <a:bodyPr>
            <a:normAutofit lnSpcReduction="10000"/>
          </a:bodyPr>
          <a:lstStyle/>
          <a:p>
            <a:endParaRPr lang="it-IT" sz="2800" dirty="0" smtClean="0"/>
          </a:p>
          <a:p>
            <a:r>
              <a:rPr lang="it-IT" sz="2800" dirty="0" smtClean="0"/>
              <a:t>GROUP </a:t>
            </a:r>
            <a:r>
              <a:rPr lang="it-IT" sz="2800" dirty="0" smtClean="0"/>
              <a:t>MEMBERS-</a:t>
            </a:r>
          </a:p>
          <a:p>
            <a:r>
              <a:rPr lang="it-IT" sz="2800" dirty="0" smtClean="0"/>
              <a:t>1)Ankita sahu</a:t>
            </a:r>
          </a:p>
          <a:p>
            <a:r>
              <a:rPr lang="it-IT" sz="2800" dirty="0" smtClean="0"/>
              <a:t>2)Atashi das</a:t>
            </a:r>
          </a:p>
          <a:p>
            <a:r>
              <a:rPr lang="it-IT" sz="2800" dirty="0" smtClean="0"/>
              <a:t>3)Meghna patnaik</a:t>
            </a:r>
          </a:p>
          <a:p>
            <a:r>
              <a:rPr lang="it-IT" sz="2800" dirty="0" smtClean="0"/>
              <a:t>4)Stuti sarita</a:t>
            </a:r>
          </a:p>
          <a:p>
            <a:r>
              <a:rPr lang="it-IT" sz="2800" dirty="0" smtClean="0"/>
              <a:t>5) g.Shravani</a:t>
            </a:r>
          </a:p>
          <a:p>
            <a:r>
              <a:rPr lang="it-IT" sz="2800" dirty="0" smtClean="0"/>
              <a:t>6)Nikita behera</a:t>
            </a:r>
          </a:p>
          <a:p>
            <a:endParaRPr lang="it-IT" sz="2800" dirty="0" smtClean="0"/>
          </a:p>
          <a:p>
            <a:endParaRPr lang="it-IT" sz="2800" dirty="0" smtClean="0"/>
          </a:p>
          <a:p>
            <a:r>
              <a:rPr lang="it-IT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Guided by-</a:t>
            </a:r>
          </a:p>
          <a:p>
            <a:r>
              <a:rPr lang="it-IT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Mr.parijat roy</a:t>
            </a:r>
            <a:endParaRPr lang="it-IT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268" name="AutoShape 4" descr="NOESIS 2K19 -ThecollegeFev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270" name="AutoShape 6" descr="NOESIS 2K19 -ThecollegeFev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 descr="Auton">
            <a:extLst>
              <a:ext uri="{FF2B5EF4-FFF2-40B4-BE49-F238E27FC236}">
                <a16:creationId xmlns:a16="http://schemas.microsoft.com/office/drawing/2014/main" xmlns="" id="{E0F1ECD5-3B34-4721-A3E2-F54C73AE6838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56812" y="0"/>
            <a:ext cx="2132013" cy="792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08920126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INSIGHTS-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country having a lower life expectancy value(&lt;65</a:t>
            </a:r>
            <a:r>
              <a:rPr lang="en-US" dirty="0" smtClean="0"/>
              <a:t>) should  </a:t>
            </a:r>
            <a:r>
              <a:rPr lang="en-US" dirty="0" smtClean="0"/>
              <a:t>increase its healthcare expenditure in order to improve its average lifespan.</a:t>
            </a:r>
          </a:p>
          <a:p>
            <a:pPr fontAlgn="base"/>
            <a:r>
              <a:rPr lang="en-US" dirty="0" smtClean="0"/>
              <a:t> </a:t>
            </a:r>
            <a:r>
              <a:rPr lang="en-US" dirty="0" smtClean="0"/>
              <a:t>As there is an </a:t>
            </a:r>
            <a:r>
              <a:rPr lang="en-US" dirty="0" smtClean="0"/>
              <a:t>impact </a:t>
            </a:r>
            <a:r>
              <a:rPr lang="en-US" dirty="0" smtClean="0"/>
              <a:t>of schooling on the lifespan of </a:t>
            </a:r>
            <a:r>
              <a:rPr lang="en-US" dirty="0" smtClean="0"/>
              <a:t>humans countries should work on it.</a:t>
            </a:r>
            <a:endParaRPr lang="en-US" dirty="0" smtClean="0"/>
          </a:p>
          <a:p>
            <a:pPr fontAlgn="base"/>
            <a:r>
              <a:rPr lang="en-US" dirty="0" smtClean="0"/>
              <a:t>Keeping a check on the alcohol consumption of citizen.</a:t>
            </a:r>
            <a:endParaRPr lang="en-US" dirty="0" smtClean="0"/>
          </a:p>
          <a:p>
            <a:pPr fontAlgn="base"/>
            <a:r>
              <a:rPr lang="en-US" dirty="0" smtClean="0"/>
              <a:t>As</a:t>
            </a:r>
            <a:r>
              <a:rPr lang="en-US" dirty="0" smtClean="0"/>
              <a:t> </a:t>
            </a:r>
            <a:r>
              <a:rPr lang="en-US" dirty="0" smtClean="0"/>
              <a:t>densely populated countries tend to have lower life </a:t>
            </a:r>
            <a:r>
              <a:rPr lang="en-US" dirty="0" smtClean="0"/>
              <a:t>expectancy , </a:t>
            </a:r>
            <a:r>
              <a:rPr lang="en-US" dirty="0" smtClean="0"/>
              <a:t>it should keenly work toward the immunization coverage of its country.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strips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51212" y="381000"/>
            <a:ext cx="8305799" cy="3200400"/>
          </a:xfrm>
        </p:spPr>
        <p:txBody>
          <a:bodyPr>
            <a:normAutofit/>
          </a:bodyPr>
          <a:lstStyle/>
          <a:p>
            <a:r>
              <a:rPr lang="en-US" sz="8000" dirty="0" smtClean="0">
                <a:latin typeface="Forte" pitchFamily="66" charset="0"/>
              </a:rPr>
              <a:t>THANK YOU</a:t>
            </a:r>
            <a:endParaRPr lang="en-US" sz="8000" dirty="0">
              <a:latin typeface="Forte" pitchFamily="66" charset="0"/>
            </a:endParaRP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60413" y="381000"/>
            <a:ext cx="9906002" cy="9906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 Problem statement-</a:t>
            </a:r>
            <a:endParaRPr lang="en-US" sz="5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60412" y="1524000"/>
            <a:ext cx="10820399" cy="533399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smtClean="0"/>
              <a:t>   This project focuses on  how  some factors  has an impact on life expectancies of </a:t>
            </a:r>
            <a:r>
              <a:rPr lang="en-US" sz="2800" dirty="0" smtClean="0"/>
              <a:t>different individuals belonging form </a:t>
            </a:r>
            <a:r>
              <a:rPr lang="en-US" sz="2800" dirty="0" smtClean="0"/>
              <a:t>different </a:t>
            </a:r>
            <a:r>
              <a:rPr lang="en-US" sz="2800" dirty="0" smtClean="0"/>
              <a:t>countries. Listing few features of our data set; Status ,  Adult Mortality ,infant deaths ,Alcohol ,percentage expenditure ,Hepatitis B, Measles ,  BMI  ,Polio,  Diphtheria  , HIV/AIDS, GDP ,Population,  Income composition of resources, Schooling etc</a:t>
            </a:r>
          </a:p>
          <a:p>
            <a:pPr>
              <a:buNone/>
            </a:pPr>
            <a:r>
              <a:rPr lang="en-US" sz="2800" dirty="0" smtClean="0"/>
              <a:t>  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DATA SET- </a:t>
            </a:r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https://www.kaggle.com/kumarajarshi/life-expectancy-who/data?select=Life+Expectancy+Data.csv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9132589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dirty="0" smtClean="0"/>
              <a:t>PROJECT CYCLE LAYOUT-</a:t>
            </a:r>
            <a:endParaRPr lang="en-US" dirty="0"/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18408119"/>
              </p:ext>
            </p:extLst>
          </p:nvPr>
        </p:nvGraphicFramePr>
        <p:xfrm>
          <a:off x="1293812" y="1524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62238070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381000"/>
            <a:ext cx="9906002" cy="838200"/>
          </a:xfrm>
        </p:spPr>
        <p:txBody>
          <a:bodyPr/>
          <a:lstStyle/>
          <a:p>
            <a:r>
              <a:rPr lang="en-US" dirty="0" smtClean="0"/>
              <a:t>ANALYSING DATASET-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6612" y="1905000"/>
            <a:ext cx="5102351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TOP 5 COUNTRIES HAVING MAX LIFE EXPECTANCIES</a:t>
            </a:r>
            <a:endParaRPr lang="en-US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pic>
        <p:nvPicPr>
          <p:cNvPr id="10" name="Content Placeholder 9" descr="MAX CONT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836612" y="2743200"/>
            <a:ext cx="5257800" cy="3276600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627812" y="1905000"/>
            <a:ext cx="4952999" cy="762000"/>
          </a:xfrm>
        </p:spPr>
        <p:txBody>
          <a:bodyPr/>
          <a:lstStyle/>
          <a:p>
            <a:r>
              <a:rPr lang="en-US" dirty="0" smtClean="0"/>
              <a:t>BOTTOM 5 COUNTRIES HAVING MIN LIFE EXPECTANCIES</a:t>
            </a:r>
          </a:p>
        </p:txBody>
      </p:sp>
      <p:pic>
        <p:nvPicPr>
          <p:cNvPr id="9" name="Content Placeholder 8" descr="MIN CONT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6772412" y="2743200"/>
            <a:ext cx="4732199" cy="3276600"/>
          </a:xfrm>
        </p:spPr>
      </p:pic>
    </p:spTree>
    <p:extLst>
      <p:ext uri="{BB962C8B-B14F-4D97-AF65-F5344CB8AC3E}">
        <p14:creationId xmlns:p14="http://schemas.microsoft.com/office/powerpoint/2010/main" xmlns="" val="247816014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066641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VISUALISING THE CORRELATIONS-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8" name="Content Placeholder 7" descr="hiv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5612" y="762000"/>
            <a:ext cx="4191000" cy="2623259"/>
          </a:xfrm>
        </p:spPr>
      </p:pic>
      <p:pic>
        <p:nvPicPr>
          <p:cNvPr id="1026" name="Picture 2" descr="C:\Users\nikib\Desktop\school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3012" y="762000"/>
            <a:ext cx="4191000" cy="2590799"/>
          </a:xfrm>
          <a:prstGeom prst="rect">
            <a:avLst/>
          </a:prstGeom>
          <a:noFill/>
        </p:spPr>
      </p:pic>
      <p:pic>
        <p:nvPicPr>
          <p:cNvPr id="1027" name="Picture 3" descr="C:\Users\nikib\Desktop\incom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5612" y="3962400"/>
            <a:ext cx="4267200" cy="2590800"/>
          </a:xfrm>
          <a:prstGeom prst="rect">
            <a:avLst/>
          </a:prstGeom>
          <a:noFill/>
        </p:spPr>
      </p:pic>
      <p:pic>
        <p:nvPicPr>
          <p:cNvPr id="1028" name="Picture 4" descr="C:\Users\nikib\Desktop\gd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3012" y="3886200"/>
            <a:ext cx="4357688" cy="2667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81425051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372602" cy="838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Principal Component analysis-PCA</a:t>
            </a:r>
            <a:endParaRPr lang="en-US" sz="4000" dirty="0"/>
          </a:p>
        </p:txBody>
      </p:sp>
      <p:pic>
        <p:nvPicPr>
          <p:cNvPr id="6" name="Content Placeholder 5" descr="pca n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6212" y="1524000"/>
            <a:ext cx="7696200" cy="4648200"/>
          </a:xfrm>
        </p:spPr>
      </p:pic>
    </p:spTree>
    <p:extLst>
      <p:ext uri="{BB962C8B-B14F-4D97-AF65-F5344CB8AC3E}">
        <p14:creationId xmlns:p14="http://schemas.microsoft.com/office/powerpoint/2010/main" xmlns="" val="2590506655"/>
      </p:ext>
    </p:extLst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612" y="457200"/>
            <a:ext cx="4196599" cy="6019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APPLYING REGRESSION MODELS ON OBTAINED FEATURES-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1)Plotting training error and test error obtained by implementing LINEAR AND POLYNOMIAL REGRESSION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2" name="Picture Placeholder 11" descr="WhatsApp Image 2021-06-18 at 9.55.32 P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951413" y="1253066"/>
            <a:ext cx="6400800" cy="41994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35722345"/>
      </p:ext>
    </p:extLst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652211" cy="1600200"/>
          </a:xfrm>
        </p:spPr>
        <p:txBody>
          <a:bodyPr/>
          <a:lstStyle/>
          <a:p>
            <a:r>
              <a:rPr lang="en-US" dirty="0" smtClean="0"/>
              <a:t>REGRESSION MODELS AND ITS ACCURACIES-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" y="1752600"/>
            <a:ext cx="4646612" cy="3505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Calibri" pitchFamily="34" charset="0"/>
                <a:cs typeface="Calibri" pitchFamily="34" charset="0"/>
              </a:rPr>
              <a:t>1) RIDGE – 83.89%</a:t>
            </a:r>
          </a:p>
          <a:p>
            <a:r>
              <a:rPr lang="en-US" sz="24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Calibri" pitchFamily="34" charset="0"/>
                <a:cs typeface="Calibri" pitchFamily="34" charset="0"/>
              </a:rPr>
              <a:t>2) LINEAR &amp; POLYNOMIAL – 81%</a:t>
            </a:r>
          </a:p>
          <a:p>
            <a:r>
              <a:rPr lang="en-US" sz="24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Calibri" pitchFamily="34" charset="0"/>
                <a:cs typeface="Calibri" pitchFamily="34" charset="0"/>
              </a:rPr>
              <a:t>3) XGBOOST – 80%</a:t>
            </a:r>
          </a:p>
          <a:p>
            <a:r>
              <a:rPr lang="en-US" sz="24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Calibri" pitchFamily="34" charset="0"/>
                <a:cs typeface="Calibri" pitchFamily="34" charset="0"/>
              </a:rPr>
              <a:t>4) DECISION TREE-79%</a:t>
            </a:r>
          </a:p>
          <a:p>
            <a:r>
              <a:rPr lang="en-US" sz="24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Calibri" pitchFamily="34" charset="0"/>
                <a:cs typeface="Calibri" pitchFamily="34" charset="0"/>
              </a:rPr>
              <a:t> 5) LASSO –33.1%</a:t>
            </a:r>
          </a:p>
          <a:p>
            <a:r>
              <a:rPr lang="en-US" sz="24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Calibri" pitchFamily="34" charset="0"/>
                <a:cs typeface="Calibri" pitchFamily="34" charset="0"/>
              </a:rPr>
              <a:t>6) NAIVE BAYES – 13%</a:t>
            </a:r>
          </a:p>
          <a:p>
            <a:endParaRPr lang="en-US" sz="2400" dirty="0" smtClean="0">
              <a:solidFill>
                <a:schemeClr val="bg2">
                  <a:lumMod val="25000"/>
                  <a:lumOff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4951413" y="685800"/>
          <a:ext cx="64008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765137111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81000"/>
            <a:ext cx="10666414" cy="914400"/>
          </a:xfrm>
        </p:spPr>
        <p:txBody>
          <a:bodyPr/>
          <a:lstStyle/>
          <a:p>
            <a:r>
              <a:rPr lang="en-US" dirty="0" smtClean="0"/>
              <a:t>    NEURAL NETWORK:-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5559551" cy="1219200"/>
          </a:xfrm>
        </p:spPr>
        <p:txBody>
          <a:bodyPr/>
          <a:lstStyle/>
          <a:p>
            <a:r>
              <a:rPr lang="en-US" dirty="0" smtClean="0"/>
              <a:t>Minimum validation loss taking-4 layers is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0.0537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Content Placeholder 6" descr="neural 4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55612" y="2897486"/>
            <a:ext cx="5483227" cy="3427114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219200"/>
            <a:ext cx="5181600" cy="1447800"/>
          </a:xfrm>
        </p:spPr>
        <p:txBody>
          <a:bodyPr/>
          <a:lstStyle/>
          <a:p>
            <a:r>
              <a:rPr lang="en-US" dirty="0" smtClean="0"/>
              <a:t>Minimum validation loss taking – 6 layers is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0.0628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Content Placeholder 7" descr="neural 6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6249988" y="2909358"/>
            <a:ext cx="5254624" cy="3415242"/>
          </a:xfr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f02895261_win32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tf02895261_win32</Template>
  <TotalTime>799</TotalTime>
  <Words>329</Words>
  <Application>Microsoft Office PowerPoint</Application>
  <PresentationFormat>Custom</PresentationFormat>
  <Paragraphs>62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tf02895261_win32</vt:lpstr>
      <vt:lpstr>PROJECT- PREDICTING LIFE EXPECTANCY</vt:lpstr>
      <vt:lpstr> Problem statement-</vt:lpstr>
      <vt:lpstr>PROJECT CYCLE LAYOUT-</vt:lpstr>
      <vt:lpstr>ANALYSING DATASET-</vt:lpstr>
      <vt:lpstr>           VISUALISING THE CORRELATIONS- </vt:lpstr>
      <vt:lpstr>Principal Component analysis-PCA</vt:lpstr>
      <vt:lpstr>APPLYING REGRESSION MODELS ON OBTAINED FEATURES-  1)Plotting training error and test error obtained by implementing LINEAR AND POLYNOMIAL REGRESSION  </vt:lpstr>
      <vt:lpstr>REGRESSION MODELS AND ITS ACCURACIES- </vt:lpstr>
      <vt:lpstr>    NEURAL NETWORK:-</vt:lpstr>
      <vt:lpstr>KEY INSIGHTS-</vt:lpstr>
      <vt:lpstr>THANK YOU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Nikita Behera</dc:creator>
  <cp:lastModifiedBy>Nikita Behera</cp:lastModifiedBy>
  <cp:revision>58</cp:revision>
  <dcterms:created xsi:type="dcterms:W3CDTF">2021-06-18T13:46:41Z</dcterms:created>
  <dcterms:modified xsi:type="dcterms:W3CDTF">2021-06-20T05:15:39Z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