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4" r:id="rId12"/>
    <p:sldId id="265" r:id="rId13"/>
    <p:sldId id="266" r:id="rId14"/>
    <p:sldId id="267" r:id="rId15"/>
    <p:sldId id="262" r:id="rId16"/>
    <p:sldId id="263" r:id="rId1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9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5"/>
                </a:moveTo>
                <a:lnTo>
                  <a:pt x="0" y="3727313"/>
                </a:lnTo>
                <a:lnTo>
                  <a:pt x="39153" y="3729481"/>
                </a:lnTo>
                <a:lnTo>
                  <a:pt x="397126" y="3729481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7"/>
                </a:lnTo>
                <a:lnTo>
                  <a:pt x="674910" y="3705471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0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7" y="3647614"/>
                </a:lnTo>
                <a:lnTo>
                  <a:pt x="1058060" y="3636829"/>
                </a:lnTo>
                <a:lnTo>
                  <a:pt x="1105344" y="3625420"/>
                </a:lnTo>
                <a:lnTo>
                  <a:pt x="1152471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8"/>
                </a:lnTo>
                <a:lnTo>
                  <a:pt x="1385532" y="3543935"/>
                </a:lnTo>
                <a:lnTo>
                  <a:pt x="1431585" y="3528198"/>
                </a:lnTo>
                <a:lnTo>
                  <a:pt x="1477437" y="3511850"/>
                </a:lnTo>
                <a:lnTo>
                  <a:pt x="1523082" y="3494892"/>
                </a:lnTo>
                <a:lnTo>
                  <a:pt x="1568513" y="3477326"/>
                </a:lnTo>
                <a:lnTo>
                  <a:pt x="1613725" y="3459153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5" y="3401012"/>
                </a:lnTo>
                <a:lnTo>
                  <a:pt x="1792242" y="3380430"/>
                </a:lnTo>
                <a:lnTo>
                  <a:pt x="1836258" y="3359249"/>
                </a:lnTo>
                <a:lnTo>
                  <a:pt x="1880016" y="3337472"/>
                </a:lnTo>
                <a:lnTo>
                  <a:pt x="1923510" y="3315100"/>
                </a:lnTo>
                <a:lnTo>
                  <a:pt x="1966733" y="3292135"/>
                </a:lnTo>
                <a:lnTo>
                  <a:pt x="2009678" y="3268578"/>
                </a:lnTo>
                <a:lnTo>
                  <a:pt x="2052341" y="3244431"/>
                </a:lnTo>
                <a:lnTo>
                  <a:pt x="2094714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4"/>
                </a:lnTo>
                <a:lnTo>
                  <a:pt x="101093" y="3196132"/>
                </a:lnTo>
                <a:lnTo>
                  <a:pt x="52131" y="3193913"/>
                </a:lnTo>
                <a:lnTo>
                  <a:pt x="3151" y="3190927"/>
                </a:lnTo>
                <a:lnTo>
                  <a:pt x="0" y="3190685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4"/>
                </a:lnTo>
                <a:lnTo>
                  <a:pt x="3362187" y="85988"/>
                </a:lnTo>
                <a:lnTo>
                  <a:pt x="3361460" y="130697"/>
                </a:lnTo>
                <a:lnTo>
                  <a:pt x="3359890" y="179871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2"/>
                </a:lnTo>
                <a:lnTo>
                  <a:pt x="3345978" y="375521"/>
                </a:lnTo>
                <a:lnTo>
                  <a:pt x="3340609" y="424132"/>
                </a:lnTo>
                <a:lnTo>
                  <a:pt x="3334490" y="472604"/>
                </a:lnTo>
                <a:lnTo>
                  <a:pt x="3327625" y="520931"/>
                </a:lnTo>
                <a:lnTo>
                  <a:pt x="3320016" y="569104"/>
                </a:lnTo>
                <a:lnTo>
                  <a:pt x="3311667" y="617115"/>
                </a:lnTo>
                <a:lnTo>
                  <a:pt x="3302582" y="664956"/>
                </a:lnTo>
                <a:lnTo>
                  <a:pt x="3292763" y="712618"/>
                </a:lnTo>
                <a:lnTo>
                  <a:pt x="3282214" y="760092"/>
                </a:lnTo>
                <a:lnTo>
                  <a:pt x="3270939" y="807372"/>
                </a:lnTo>
                <a:lnTo>
                  <a:pt x="3258940" y="854448"/>
                </a:lnTo>
                <a:lnTo>
                  <a:pt x="3246221" y="901313"/>
                </a:lnTo>
                <a:lnTo>
                  <a:pt x="3232785" y="947958"/>
                </a:lnTo>
                <a:lnTo>
                  <a:pt x="3218635" y="994374"/>
                </a:lnTo>
                <a:lnTo>
                  <a:pt x="3203775" y="1040554"/>
                </a:lnTo>
                <a:lnTo>
                  <a:pt x="3188209" y="1086489"/>
                </a:lnTo>
                <a:lnTo>
                  <a:pt x="3171938" y="1132172"/>
                </a:lnTo>
                <a:lnTo>
                  <a:pt x="3154967" y="1177593"/>
                </a:lnTo>
                <a:lnTo>
                  <a:pt x="3137300" y="1222745"/>
                </a:lnTo>
                <a:lnTo>
                  <a:pt x="3118938" y="1267620"/>
                </a:lnTo>
                <a:lnTo>
                  <a:pt x="3099886" y="1312208"/>
                </a:lnTo>
                <a:lnTo>
                  <a:pt x="3080147" y="1356502"/>
                </a:lnTo>
                <a:lnTo>
                  <a:pt x="3059724" y="1400494"/>
                </a:lnTo>
                <a:lnTo>
                  <a:pt x="3038620" y="1444176"/>
                </a:lnTo>
                <a:lnTo>
                  <a:pt x="3016839" y="1487538"/>
                </a:lnTo>
                <a:lnTo>
                  <a:pt x="2994384" y="1530573"/>
                </a:lnTo>
                <a:lnTo>
                  <a:pt x="2971259" y="1573273"/>
                </a:lnTo>
                <a:lnTo>
                  <a:pt x="2947466" y="1615629"/>
                </a:lnTo>
                <a:lnTo>
                  <a:pt x="2923009" y="1657634"/>
                </a:lnTo>
                <a:lnTo>
                  <a:pt x="2897891" y="1699278"/>
                </a:lnTo>
                <a:lnTo>
                  <a:pt x="2872116" y="1740554"/>
                </a:lnTo>
                <a:lnTo>
                  <a:pt x="2845687" y="1781454"/>
                </a:lnTo>
                <a:lnTo>
                  <a:pt x="2818607" y="1821968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0"/>
                </a:lnTo>
                <a:lnTo>
                  <a:pt x="2703843" y="1980013"/>
                </a:lnTo>
                <a:lnTo>
                  <a:pt x="2673558" y="2018479"/>
                </a:lnTo>
                <a:lnTo>
                  <a:pt x="2642642" y="2056512"/>
                </a:lnTo>
                <a:lnTo>
                  <a:pt x="2611099" y="2094101"/>
                </a:lnTo>
                <a:lnTo>
                  <a:pt x="2578930" y="2131240"/>
                </a:lnTo>
                <a:lnTo>
                  <a:pt x="2546141" y="2167920"/>
                </a:lnTo>
                <a:lnTo>
                  <a:pt x="2512734" y="2204132"/>
                </a:lnTo>
                <a:lnTo>
                  <a:pt x="2478712" y="2239869"/>
                </a:lnTo>
                <a:lnTo>
                  <a:pt x="2444079" y="2275122"/>
                </a:lnTo>
                <a:lnTo>
                  <a:pt x="2408838" y="2309884"/>
                </a:lnTo>
                <a:lnTo>
                  <a:pt x="2372992" y="2344144"/>
                </a:lnTo>
                <a:lnTo>
                  <a:pt x="2336545" y="2377897"/>
                </a:lnTo>
                <a:lnTo>
                  <a:pt x="2299500" y="2411132"/>
                </a:lnTo>
                <a:lnTo>
                  <a:pt x="2261934" y="2443778"/>
                </a:lnTo>
                <a:lnTo>
                  <a:pt x="2223930" y="2475767"/>
                </a:lnTo>
                <a:lnTo>
                  <a:pt x="2185496" y="2507096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3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1"/>
                </a:lnTo>
                <a:lnTo>
                  <a:pt x="1905134" y="2707740"/>
                </a:lnTo>
                <a:lnTo>
                  <a:pt x="1863567" y="2733710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4"/>
                </a:lnTo>
                <a:lnTo>
                  <a:pt x="1563205" y="2896338"/>
                </a:lnTo>
                <a:lnTo>
                  <a:pt x="1519056" y="2916805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4" y="3008628"/>
                </a:lnTo>
                <a:lnTo>
                  <a:pt x="1248499" y="3024873"/>
                </a:lnTo>
                <a:lnTo>
                  <a:pt x="1202542" y="3040408"/>
                </a:lnTo>
                <a:lnTo>
                  <a:pt x="1156361" y="3055228"/>
                </a:lnTo>
                <a:lnTo>
                  <a:pt x="1109965" y="3069332"/>
                </a:lnTo>
                <a:lnTo>
                  <a:pt x="1063361" y="3082719"/>
                </a:lnTo>
                <a:lnTo>
                  <a:pt x="1016560" y="3095384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5"/>
                </a:lnTo>
                <a:lnTo>
                  <a:pt x="827543" y="3138796"/>
                </a:lnTo>
                <a:lnTo>
                  <a:pt x="779880" y="3147825"/>
                </a:lnTo>
                <a:lnTo>
                  <a:pt x="732069" y="3156120"/>
                </a:lnTo>
                <a:lnTo>
                  <a:pt x="684121" y="3163679"/>
                </a:lnTo>
                <a:lnTo>
                  <a:pt x="636043" y="3170499"/>
                </a:lnTo>
                <a:lnTo>
                  <a:pt x="587844" y="3176578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49"/>
                </a:lnTo>
                <a:lnTo>
                  <a:pt x="394010" y="3193443"/>
                </a:lnTo>
                <a:lnTo>
                  <a:pt x="345336" y="3195784"/>
                </a:lnTo>
                <a:lnTo>
                  <a:pt x="296591" y="3197371"/>
                </a:lnTo>
                <a:lnTo>
                  <a:pt x="247787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1" y="3141978"/>
                </a:lnTo>
                <a:lnTo>
                  <a:pt x="2261181" y="3114906"/>
                </a:lnTo>
                <a:lnTo>
                  <a:pt x="2302011" y="3087254"/>
                </a:lnTo>
                <a:lnTo>
                  <a:pt x="2342512" y="3059025"/>
                </a:lnTo>
                <a:lnTo>
                  <a:pt x="2382680" y="3030218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6" y="2940355"/>
                </a:lnTo>
                <a:lnTo>
                  <a:pt x="2539884" y="2909259"/>
                </a:lnTo>
                <a:lnTo>
                  <a:pt x="2578286" y="2877594"/>
                </a:lnTo>
                <a:lnTo>
                  <a:pt x="2616317" y="2845363"/>
                </a:lnTo>
                <a:lnTo>
                  <a:pt x="2653969" y="2812566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5"/>
                </a:lnTo>
                <a:lnTo>
                  <a:pt x="2799696" y="2676704"/>
                </a:lnTo>
                <a:lnTo>
                  <a:pt x="2834831" y="2641655"/>
                </a:lnTo>
                <a:lnTo>
                  <a:pt x="2869443" y="2606186"/>
                </a:lnTo>
                <a:lnTo>
                  <a:pt x="2903528" y="2570301"/>
                </a:lnTo>
                <a:lnTo>
                  <a:pt x="2937085" y="2534007"/>
                </a:lnTo>
                <a:lnTo>
                  <a:pt x="2970111" y="2497311"/>
                </a:lnTo>
                <a:lnTo>
                  <a:pt x="3002604" y="2460218"/>
                </a:lnTo>
                <a:lnTo>
                  <a:pt x="3034561" y="2422734"/>
                </a:lnTo>
                <a:lnTo>
                  <a:pt x="3065981" y="2384866"/>
                </a:lnTo>
                <a:lnTo>
                  <a:pt x="3096859" y="2346619"/>
                </a:lnTo>
                <a:lnTo>
                  <a:pt x="3127194" y="2308000"/>
                </a:lnTo>
                <a:lnTo>
                  <a:pt x="3156984" y="2269014"/>
                </a:lnTo>
                <a:lnTo>
                  <a:pt x="3186226" y="2229668"/>
                </a:lnTo>
                <a:lnTo>
                  <a:pt x="3214918" y="2189968"/>
                </a:lnTo>
                <a:lnTo>
                  <a:pt x="3243057" y="2149920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4" y="2027748"/>
                </a:lnTo>
                <a:lnTo>
                  <a:pt x="3350037" y="1986368"/>
                </a:lnTo>
                <a:lnTo>
                  <a:pt x="3375376" y="1944670"/>
                </a:lnTo>
                <a:lnTo>
                  <a:pt x="3400148" y="1902661"/>
                </a:lnTo>
                <a:lnTo>
                  <a:pt x="3424349" y="1860346"/>
                </a:lnTo>
                <a:lnTo>
                  <a:pt x="3447979" y="1817732"/>
                </a:lnTo>
                <a:lnTo>
                  <a:pt x="3471034" y="1774824"/>
                </a:lnTo>
                <a:lnTo>
                  <a:pt x="3493511" y="1731629"/>
                </a:lnTo>
                <a:lnTo>
                  <a:pt x="3515410" y="1688152"/>
                </a:lnTo>
                <a:lnTo>
                  <a:pt x="3536726" y="1644401"/>
                </a:lnTo>
                <a:lnTo>
                  <a:pt x="3557458" y="1600380"/>
                </a:lnTo>
                <a:lnTo>
                  <a:pt x="3577603" y="1556096"/>
                </a:lnTo>
                <a:lnTo>
                  <a:pt x="3597159" y="1511555"/>
                </a:lnTo>
                <a:lnTo>
                  <a:pt x="3616123" y="1466764"/>
                </a:lnTo>
                <a:lnTo>
                  <a:pt x="3634494" y="1421727"/>
                </a:lnTo>
                <a:lnTo>
                  <a:pt x="3652267" y="1376452"/>
                </a:lnTo>
                <a:lnTo>
                  <a:pt x="3669442" y="1330944"/>
                </a:lnTo>
                <a:lnTo>
                  <a:pt x="3686015" y="1285210"/>
                </a:lnTo>
                <a:lnTo>
                  <a:pt x="3701985" y="1239255"/>
                </a:lnTo>
                <a:lnTo>
                  <a:pt x="3717348" y="1193086"/>
                </a:lnTo>
                <a:lnTo>
                  <a:pt x="3732102" y="1146708"/>
                </a:lnTo>
                <a:lnTo>
                  <a:pt x="3746246" y="1100128"/>
                </a:lnTo>
                <a:lnTo>
                  <a:pt x="3759776" y="1053352"/>
                </a:lnTo>
                <a:lnTo>
                  <a:pt x="3772690" y="1006386"/>
                </a:lnTo>
                <a:lnTo>
                  <a:pt x="3784985" y="959236"/>
                </a:lnTo>
                <a:lnTo>
                  <a:pt x="3796660" y="911907"/>
                </a:lnTo>
                <a:lnTo>
                  <a:pt x="3807711" y="864407"/>
                </a:lnTo>
                <a:lnTo>
                  <a:pt x="3818136" y="816741"/>
                </a:lnTo>
                <a:lnTo>
                  <a:pt x="3827934" y="768916"/>
                </a:lnTo>
                <a:lnTo>
                  <a:pt x="3837101" y="720936"/>
                </a:lnTo>
                <a:lnTo>
                  <a:pt x="3845635" y="672810"/>
                </a:lnTo>
                <a:lnTo>
                  <a:pt x="3853533" y="624541"/>
                </a:lnTo>
                <a:lnTo>
                  <a:pt x="3860793" y="576137"/>
                </a:lnTo>
                <a:lnTo>
                  <a:pt x="3867414" y="527604"/>
                </a:lnTo>
                <a:lnTo>
                  <a:pt x="3873391" y="478948"/>
                </a:lnTo>
                <a:lnTo>
                  <a:pt x="3878723" y="430174"/>
                </a:lnTo>
                <a:lnTo>
                  <a:pt x="3883408" y="381290"/>
                </a:lnTo>
                <a:lnTo>
                  <a:pt x="3887443" y="332300"/>
                </a:lnTo>
                <a:lnTo>
                  <a:pt x="3890825" y="283211"/>
                </a:lnTo>
                <a:lnTo>
                  <a:pt x="3893552" y="234030"/>
                </a:lnTo>
                <a:lnTo>
                  <a:pt x="3895622" y="184761"/>
                </a:lnTo>
                <a:lnTo>
                  <a:pt x="3897032" y="135412"/>
                </a:lnTo>
                <a:lnTo>
                  <a:pt x="3897780" y="85988"/>
                </a:lnTo>
                <a:lnTo>
                  <a:pt x="3897811" y="32094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4" y="7813674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2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7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6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1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4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9" y="595637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1"/>
                </a:lnTo>
                <a:lnTo>
                  <a:pt x="440944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3" y="1511556"/>
                </a:lnTo>
                <a:lnTo>
                  <a:pt x="887532" y="1466895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4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1" y="853694"/>
                </a:lnTo>
                <a:lnTo>
                  <a:pt x="3183248" y="853694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9" y="690459"/>
                </a:lnTo>
                <a:lnTo>
                  <a:pt x="3048979" y="654742"/>
                </a:lnTo>
                <a:lnTo>
                  <a:pt x="3020840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7" y="456773"/>
                </a:lnTo>
                <a:lnTo>
                  <a:pt x="2833919" y="426664"/>
                </a:lnTo>
                <a:lnTo>
                  <a:pt x="2799916" y="397426"/>
                </a:lnTo>
                <a:lnTo>
                  <a:pt x="2765147" y="369077"/>
                </a:lnTo>
                <a:lnTo>
                  <a:pt x="2729630" y="341633"/>
                </a:lnTo>
                <a:lnTo>
                  <a:pt x="2693381" y="315112"/>
                </a:lnTo>
                <a:lnTo>
                  <a:pt x="2656419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5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2" y="0"/>
                </a:lnTo>
                <a:close/>
              </a:path>
              <a:path w="3409950" h="1695450">
                <a:moveTo>
                  <a:pt x="3183248" y="853694"/>
                </a:moveTo>
                <a:lnTo>
                  <a:pt x="1702181" y="853694"/>
                </a:lnTo>
                <a:lnTo>
                  <a:pt x="1750120" y="854833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70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2"/>
                </a:lnTo>
                <a:lnTo>
                  <a:pt x="2252073" y="1052177"/>
                </a:lnTo>
                <a:lnTo>
                  <a:pt x="2285640" y="1081818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2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3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5" y="1692069"/>
                </a:lnTo>
                <a:lnTo>
                  <a:pt x="3409948" y="1678654"/>
                </a:lnTo>
                <a:lnTo>
                  <a:pt x="3409948" y="1648597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5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5" y="1395386"/>
                </a:lnTo>
                <a:lnTo>
                  <a:pt x="3373811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4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953" y="1650949"/>
            <a:ext cx="13902792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FBBC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7413" y="2800655"/>
            <a:ext cx="12245873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0877" y="1860448"/>
            <a:ext cx="14524674" cy="6080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14"/>
              </a:spcBef>
            </a:pPr>
            <a:r>
              <a:rPr lang="en-IN" sz="7850" b="1" spc="-350" dirty="0">
                <a:solidFill>
                  <a:srgbClr val="27316F"/>
                </a:solidFill>
                <a:latin typeface="Verdana"/>
                <a:cs typeface="Verdana"/>
              </a:rPr>
              <a:t>PHARMACIA</a:t>
            </a:r>
            <a:r>
              <a:rPr sz="7850" b="1" spc="-1100" dirty="0">
                <a:solidFill>
                  <a:srgbClr val="27316F"/>
                </a:solidFill>
                <a:latin typeface="Verdana"/>
                <a:cs typeface="Verdana"/>
              </a:rPr>
              <a:t>:</a:t>
            </a:r>
            <a:r>
              <a:rPr sz="7850" b="1" spc="-4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endParaRPr lang="en-IN" sz="7850" b="1" spc="-455" dirty="0">
              <a:solidFill>
                <a:srgbClr val="27316F"/>
              </a:solidFill>
              <a:latin typeface="Verdana"/>
              <a:cs typeface="Verdana"/>
            </a:endParaRPr>
          </a:p>
          <a:p>
            <a:pPr marL="12700" marR="5080" algn="ctr">
              <a:lnSpc>
                <a:spcPct val="100099"/>
              </a:lnSpc>
              <a:spcBef>
                <a:spcPts val="114"/>
              </a:spcBef>
            </a:pPr>
            <a:endParaRPr lang="en-IN" sz="7850" b="1" spc="-455" dirty="0">
              <a:solidFill>
                <a:srgbClr val="27316F"/>
              </a:solidFill>
              <a:latin typeface="Verdana"/>
              <a:cs typeface="Verdana"/>
            </a:endParaRPr>
          </a:p>
          <a:p>
            <a:pPr marL="12700" marR="5080" algn="ctr">
              <a:lnSpc>
                <a:spcPct val="100099"/>
              </a:lnSpc>
              <a:spcBef>
                <a:spcPts val="114"/>
              </a:spcBef>
            </a:pPr>
            <a:r>
              <a:rPr sz="7850" b="1" spc="-40" dirty="0">
                <a:solidFill>
                  <a:srgbClr val="27316F"/>
                </a:solidFill>
                <a:latin typeface="Verdana"/>
                <a:cs typeface="Verdana"/>
              </a:rPr>
              <a:t>A  </a:t>
            </a:r>
            <a:r>
              <a:rPr sz="7850" b="1" spc="-285" dirty="0">
                <a:solidFill>
                  <a:srgbClr val="27316F"/>
                </a:solidFill>
                <a:latin typeface="Verdana"/>
                <a:cs typeface="Verdana"/>
              </a:rPr>
              <a:t>COMPREHENSIVE </a:t>
            </a:r>
            <a:r>
              <a:rPr sz="7850" b="1" spc="-2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7850" b="1" spc="-150" dirty="0">
                <a:solidFill>
                  <a:srgbClr val="27316F"/>
                </a:solidFill>
                <a:latin typeface="Verdana"/>
                <a:cs typeface="Verdana"/>
              </a:rPr>
              <a:t>PHARMACY </a:t>
            </a:r>
            <a:r>
              <a:rPr sz="7850" b="1" spc="-155" dirty="0">
                <a:solidFill>
                  <a:srgbClr val="27316F"/>
                </a:solidFill>
                <a:latin typeface="Verdana"/>
                <a:cs typeface="Verdana"/>
              </a:rPr>
              <a:t>MANAGEMENT </a:t>
            </a:r>
            <a:r>
              <a:rPr sz="7850" b="1" spc="-26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7850" b="1" spc="-395" dirty="0">
                <a:solidFill>
                  <a:srgbClr val="27316F"/>
                </a:solidFill>
                <a:latin typeface="Verdana"/>
                <a:cs typeface="Verdana"/>
              </a:rPr>
              <a:t>SYSTEM</a:t>
            </a:r>
            <a:endParaRPr sz="7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097" y="1593154"/>
                </a:lnTo>
                <a:lnTo>
                  <a:pt x="1900097" y="1288419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51075"/>
          </a:xfrm>
          <a:custGeom>
            <a:avLst/>
            <a:gdLst/>
            <a:ahLst/>
            <a:cxnLst/>
            <a:rect l="l" t="t" r="r" b="b"/>
            <a:pathLst>
              <a:path w="1919605" h="2251075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825" y="2250512"/>
                </a:lnTo>
                <a:lnTo>
                  <a:pt x="1919023" y="2250512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1750" y="4464050"/>
            <a:ext cx="6487795" cy="109324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500" dirty="0">
                <a:solidFill>
                  <a:srgbClr val="27316F"/>
                </a:solidFill>
              </a:rPr>
              <a:t>REALATIONAL </a:t>
            </a:r>
            <a:br>
              <a:rPr lang="en-IN" sz="3500" dirty="0">
                <a:solidFill>
                  <a:srgbClr val="27316F"/>
                </a:solidFill>
              </a:rPr>
            </a:br>
            <a:r>
              <a:rPr lang="en-IN" sz="3500" dirty="0">
                <a:solidFill>
                  <a:srgbClr val="27316F"/>
                </a:solidFill>
              </a:rPr>
              <a:t>MODEL</a:t>
            </a:r>
            <a:endParaRPr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04C11-38F5-CE79-B363-11F4FFB38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0" y="3244850"/>
            <a:ext cx="972638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5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E71-F611-5E68-2E57-8B1056DD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53" y="1650949"/>
            <a:ext cx="13902792" cy="469359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7FF5-7B3C-E803-9407-6A06A5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2198953" y="2406650"/>
            <a:ext cx="3505200" cy="1061829"/>
          </a:xfrm>
        </p:spPr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6B5A59-EAC5-649F-71E7-EC874170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3244850"/>
            <a:ext cx="12802845" cy="59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1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E71-F611-5E68-2E57-8B1056DD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53" y="1650949"/>
            <a:ext cx="13902792" cy="469359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7FF5-7B3C-E803-9407-6A06A5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2198953" y="2406650"/>
            <a:ext cx="3505200" cy="530915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7645C-4CDE-3972-271A-6F951AF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3223907"/>
            <a:ext cx="13512471" cy="58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E71-F611-5E68-2E57-8B1056DD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53" y="1650949"/>
            <a:ext cx="13902792" cy="469359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7FF5-7B3C-E803-9407-6A06A5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2198952" y="2406650"/>
            <a:ext cx="7637197" cy="1592744"/>
          </a:xfrm>
        </p:spPr>
        <p:txBody>
          <a:bodyPr/>
          <a:lstStyle/>
          <a:p>
            <a:r>
              <a:rPr lang="en-IN" dirty="0"/>
              <a:t>INVENTORY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5E6DF-0CDB-903C-C0F0-456DAD4D5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2993796"/>
            <a:ext cx="13902792" cy="66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E71-F611-5E68-2E57-8B1056DD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53" y="1650949"/>
            <a:ext cx="13902792" cy="469359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7FF5-7B3C-E803-9407-6A06A5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2198952" y="2406650"/>
            <a:ext cx="7637197" cy="530915"/>
          </a:xfrm>
        </p:spPr>
        <p:txBody>
          <a:bodyPr/>
          <a:lstStyle/>
          <a:p>
            <a:r>
              <a:rPr lang="en-IN" dirty="0"/>
              <a:t>VIEW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E3877-2B30-D9D5-B7CD-A1CD29C39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3092450"/>
            <a:ext cx="12598050" cy="61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6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4010"/>
            </a:xfrm>
            <a:custGeom>
              <a:avLst/>
              <a:gdLst/>
              <a:ahLst/>
              <a:cxnLst/>
              <a:rect l="l" t="t" r="r" b="b"/>
              <a:pathLst>
                <a:path w="1889760" h="1604010">
                  <a:moveTo>
                    <a:pt x="0" y="856128"/>
                  </a:moveTo>
                  <a:lnTo>
                    <a:pt x="0" y="1597053"/>
                  </a:lnTo>
                  <a:lnTo>
                    <a:pt x="33176" y="1600540"/>
                  </a:lnTo>
                  <a:lnTo>
                    <a:pt x="72237" y="1603502"/>
                  </a:lnTo>
                  <a:lnTo>
                    <a:pt x="300290" y="1603502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7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8"/>
                  </a:lnTo>
                  <a:lnTo>
                    <a:pt x="1067626" y="1362363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7"/>
                  </a:lnTo>
                  <a:lnTo>
                    <a:pt x="185043" y="874477"/>
                  </a:lnTo>
                  <a:lnTo>
                    <a:pt x="135508" y="873130"/>
                  </a:lnTo>
                  <a:lnTo>
                    <a:pt x="85933" y="869242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4010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5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7"/>
                  </a:lnTo>
                  <a:lnTo>
                    <a:pt x="1587600" y="874477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3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16700"/>
              </a:lnSpc>
              <a:spcBef>
                <a:spcPts val="65"/>
              </a:spcBef>
            </a:pPr>
            <a:r>
              <a:rPr spc="-415" dirty="0"/>
              <a:t>In</a:t>
            </a:r>
            <a:r>
              <a:rPr spc="-204" dirty="0"/>
              <a:t> </a:t>
            </a:r>
            <a:r>
              <a:rPr spc="-20" dirty="0"/>
              <a:t>c</a:t>
            </a:r>
            <a:r>
              <a:rPr spc="-90" dirty="0"/>
              <a:t>o</a:t>
            </a:r>
            <a:r>
              <a:rPr spc="-85" dirty="0"/>
              <a:t>n</a:t>
            </a:r>
            <a:r>
              <a:rPr spc="-10" dirty="0"/>
              <a:t>c</a:t>
            </a:r>
            <a:r>
              <a:rPr spc="-160" dirty="0"/>
              <a:t>lusion,</a:t>
            </a:r>
            <a:r>
              <a:rPr spc="-204" dirty="0"/>
              <a:t> </a:t>
            </a:r>
            <a:r>
              <a:rPr spc="-180" dirty="0"/>
              <a:t>a</a:t>
            </a:r>
            <a:r>
              <a:rPr spc="-204" dirty="0"/>
              <a:t> </a:t>
            </a:r>
            <a:r>
              <a:rPr spc="-20" dirty="0"/>
              <a:t>c</a:t>
            </a:r>
            <a:r>
              <a:rPr spc="-114" dirty="0"/>
              <a:t>omp</a:t>
            </a:r>
            <a:r>
              <a:rPr spc="-105" dirty="0"/>
              <a:t>r</a:t>
            </a:r>
            <a:r>
              <a:rPr spc="-95" dirty="0"/>
              <a:t>e</a:t>
            </a:r>
            <a:r>
              <a:rPr spc="-90" dirty="0"/>
              <a:t>h</a:t>
            </a:r>
            <a:r>
              <a:rPr spc="-145" dirty="0"/>
              <a:t>ensi</a:t>
            </a:r>
            <a:r>
              <a:rPr spc="-215" dirty="0"/>
              <a:t>v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40" dirty="0"/>
              <a:t>pha</a:t>
            </a:r>
            <a:r>
              <a:rPr spc="-114" dirty="0"/>
              <a:t>r</a:t>
            </a:r>
            <a:r>
              <a:rPr spc="-130" dirty="0"/>
              <a:t>m</a:t>
            </a:r>
            <a:r>
              <a:rPr spc="-75" dirty="0"/>
              <a:t>a</a:t>
            </a:r>
            <a:r>
              <a:rPr spc="-25" dirty="0"/>
              <a:t>c</a:t>
            </a:r>
            <a:r>
              <a:rPr spc="-125" dirty="0"/>
              <a:t>y  </a:t>
            </a:r>
            <a:r>
              <a:rPr spc="-120" dirty="0"/>
              <a:t>man</a:t>
            </a:r>
            <a:r>
              <a:rPr spc="-90" dirty="0"/>
              <a:t>a</a:t>
            </a:r>
            <a:r>
              <a:rPr spc="-45" dirty="0"/>
              <a:t>ge</a:t>
            </a:r>
            <a:r>
              <a:rPr spc="-55" dirty="0"/>
              <a:t>m</a:t>
            </a:r>
            <a:r>
              <a:rPr spc="-90" dirty="0"/>
              <a:t>ent</a:t>
            </a:r>
            <a:r>
              <a:rPr spc="-204" dirty="0"/>
              <a:t> </a:t>
            </a:r>
            <a:r>
              <a:rPr spc="-250" dirty="0"/>
              <a:t>s</a:t>
            </a:r>
            <a:r>
              <a:rPr spc="-215" dirty="0"/>
              <a:t>y</a:t>
            </a:r>
            <a:r>
              <a:rPr spc="-165" dirty="0"/>
              <a:t>s</a:t>
            </a:r>
            <a:r>
              <a:rPr spc="-185" dirty="0"/>
              <a:t>t</a:t>
            </a:r>
            <a:r>
              <a:rPr spc="-75" dirty="0"/>
              <a:t>em</a:t>
            </a:r>
            <a:r>
              <a:rPr spc="-204" dirty="0"/>
              <a:t> </a:t>
            </a:r>
            <a:r>
              <a:rPr spc="-180" dirty="0"/>
              <a:t>is</a:t>
            </a:r>
            <a:r>
              <a:rPr spc="-204" dirty="0"/>
              <a:t> </a:t>
            </a:r>
            <a:r>
              <a:rPr spc="-145" dirty="0"/>
              <a:t>vital</a:t>
            </a:r>
            <a:r>
              <a:rPr spc="-204" dirty="0"/>
              <a:t> </a:t>
            </a:r>
            <a:r>
              <a:rPr spc="-150" dirty="0"/>
              <a:t>f</a:t>
            </a:r>
            <a:r>
              <a:rPr spc="-170" dirty="0"/>
              <a:t>or</a:t>
            </a:r>
            <a:r>
              <a:rPr spc="-204" dirty="0"/>
              <a:t> </a:t>
            </a:r>
            <a:r>
              <a:rPr spc="-105" dirty="0"/>
              <a:t>enha</a:t>
            </a:r>
            <a:r>
              <a:rPr spc="-95" dirty="0"/>
              <a:t>n</a:t>
            </a:r>
            <a:r>
              <a:rPr spc="-10" dirty="0"/>
              <a:t>c</a:t>
            </a:r>
            <a:r>
              <a:rPr spc="-70" dirty="0"/>
              <a:t>i</a:t>
            </a:r>
            <a:r>
              <a:rPr spc="-135" dirty="0"/>
              <a:t>n</a:t>
            </a:r>
            <a:r>
              <a:rPr dirty="0"/>
              <a:t>g  </a:t>
            </a:r>
            <a:r>
              <a:rPr spc="-140" dirty="0"/>
              <a:t>operational </a:t>
            </a:r>
            <a:r>
              <a:rPr spc="-135" dirty="0"/>
              <a:t>efﬁciency. </a:t>
            </a:r>
            <a:r>
              <a:rPr spc="-140" dirty="0"/>
              <a:t>As </a:t>
            </a:r>
            <a:r>
              <a:rPr spc="-95" dirty="0"/>
              <a:t>technology </a:t>
            </a:r>
            <a:r>
              <a:rPr spc="-105" dirty="0"/>
              <a:t>continues </a:t>
            </a:r>
            <a:r>
              <a:rPr spc="-120" dirty="0"/>
              <a:t>to </a:t>
            </a:r>
            <a:r>
              <a:rPr spc="-114" dirty="0"/>
              <a:t> </a:t>
            </a:r>
            <a:r>
              <a:rPr spc="-150" dirty="0"/>
              <a:t>e</a:t>
            </a:r>
            <a:r>
              <a:rPr spc="-235" dirty="0"/>
              <a:t>v</a:t>
            </a:r>
            <a:r>
              <a:rPr spc="-135" dirty="0"/>
              <a:t>ol</a:t>
            </a:r>
            <a:r>
              <a:rPr spc="-225" dirty="0"/>
              <a:t>v</a:t>
            </a:r>
            <a:r>
              <a:rPr spc="-229" dirty="0"/>
              <a:t>e,</a:t>
            </a:r>
            <a:r>
              <a:rPr spc="-204" dirty="0"/>
              <a:t> </a:t>
            </a:r>
            <a:r>
              <a:rPr spc="-140" dirty="0"/>
              <a:t>pha</a:t>
            </a:r>
            <a:r>
              <a:rPr spc="-114" dirty="0"/>
              <a:t>r</a:t>
            </a:r>
            <a:r>
              <a:rPr spc="-130" dirty="0"/>
              <a:t>m</a:t>
            </a:r>
            <a:r>
              <a:rPr spc="-75" dirty="0"/>
              <a:t>a</a:t>
            </a:r>
            <a:r>
              <a:rPr spc="-10" dirty="0"/>
              <a:t>c</a:t>
            </a:r>
            <a:r>
              <a:rPr spc="-160" dirty="0"/>
              <a:t>ies</a:t>
            </a:r>
            <a:r>
              <a:rPr spc="-204" dirty="0"/>
              <a:t> </a:t>
            </a:r>
            <a:r>
              <a:rPr spc="-105" dirty="0"/>
              <a:t>must</a:t>
            </a:r>
            <a:r>
              <a:rPr spc="-204" dirty="0"/>
              <a:t> </a:t>
            </a:r>
            <a:r>
              <a:rPr spc="-60" dirty="0"/>
              <a:t>emb</a:t>
            </a:r>
            <a:r>
              <a:rPr spc="-365" dirty="0"/>
              <a:t>r</a:t>
            </a:r>
            <a:r>
              <a:rPr spc="-170" dirty="0"/>
              <a:t>a</a:t>
            </a:r>
            <a:r>
              <a:rPr spc="-20" dirty="0"/>
              <a:t>c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60" dirty="0"/>
              <a:t>t</a:t>
            </a:r>
            <a:r>
              <a:rPr spc="-80" dirty="0"/>
              <a:t>h</a:t>
            </a:r>
            <a:r>
              <a:rPr spc="-150" dirty="0"/>
              <a:t>ese</a:t>
            </a:r>
            <a:r>
              <a:rPr spc="-204" dirty="0"/>
              <a:t> </a:t>
            </a:r>
            <a:r>
              <a:rPr spc="-250" dirty="0"/>
              <a:t>s</a:t>
            </a:r>
            <a:r>
              <a:rPr spc="-215" dirty="0"/>
              <a:t>y</a:t>
            </a:r>
            <a:r>
              <a:rPr spc="-165" dirty="0"/>
              <a:t>s</a:t>
            </a:r>
            <a:r>
              <a:rPr spc="-185" dirty="0"/>
              <a:t>t</a:t>
            </a:r>
            <a:r>
              <a:rPr spc="-125" dirty="0"/>
              <a:t>ems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75" dirty="0"/>
              <a:t>o  </a:t>
            </a:r>
            <a:r>
              <a:rPr spc="-145" dirty="0"/>
              <a:t>st</a:t>
            </a:r>
            <a:r>
              <a:rPr spc="-215" dirty="0"/>
              <a:t>a</a:t>
            </a:r>
            <a:r>
              <a:rPr spc="-185" dirty="0"/>
              <a:t>y</a:t>
            </a:r>
            <a:r>
              <a:rPr spc="-204" dirty="0"/>
              <a:t> </a:t>
            </a:r>
            <a:r>
              <a:rPr spc="-20" dirty="0"/>
              <a:t>c</a:t>
            </a:r>
            <a:r>
              <a:rPr spc="-100" dirty="0"/>
              <a:t>ompetiti</a:t>
            </a:r>
            <a:r>
              <a:rPr spc="-165" dirty="0"/>
              <a:t>v</a:t>
            </a:r>
            <a:r>
              <a:rPr spc="-229" dirty="0"/>
              <a:t>e,</a:t>
            </a:r>
            <a:r>
              <a:rPr spc="-204" dirty="0"/>
              <a:t> </a:t>
            </a:r>
            <a:r>
              <a:rPr spc="-120" dirty="0"/>
              <a:t>impr</a:t>
            </a:r>
            <a:r>
              <a:rPr spc="-165" dirty="0"/>
              <a:t>o</a:t>
            </a:r>
            <a:r>
              <a:rPr spc="-235" dirty="0"/>
              <a:t>v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45" dirty="0"/>
              <a:t>ca</a:t>
            </a:r>
            <a:r>
              <a:rPr spc="-150" dirty="0"/>
              <a:t>r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14" dirty="0"/>
              <a:t>deli</a:t>
            </a:r>
            <a:r>
              <a:rPr spc="-200" dirty="0"/>
              <a:t>ve</a:t>
            </a:r>
            <a:r>
              <a:rPr spc="-100" dirty="0"/>
              <a:t>r</a:t>
            </a:r>
            <a:r>
              <a:rPr spc="-300" dirty="0"/>
              <a:t>y</a:t>
            </a:r>
            <a:r>
              <a:rPr spc="-345" dirty="0"/>
              <a:t>,</a:t>
            </a:r>
            <a:r>
              <a:rPr spc="-204" dirty="0"/>
              <a:t> </a:t>
            </a:r>
            <a:r>
              <a:rPr spc="-125" dirty="0"/>
              <a:t>a</a:t>
            </a:r>
            <a:r>
              <a:rPr spc="-120" dirty="0"/>
              <a:t>n</a:t>
            </a:r>
            <a:r>
              <a:rPr spc="-25" dirty="0"/>
              <a:t>d</a:t>
            </a:r>
            <a:r>
              <a:rPr spc="-204" dirty="0"/>
              <a:t> </a:t>
            </a:r>
            <a:r>
              <a:rPr spc="-170" dirty="0"/>
              <a:t>a</a:t>
            </a:r>
            <a:r>
              <a:rPr spc="-80" dirty="0"/>
              <a:t>dapt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75" dirty="0"/>
              <a:t>o  </a:t>
            </a:r>
            <a:r>
              <a:rPr spc="-125" dirty="0"/>
              <a:t>futu</a:t>
            </a:r>
            <a:r>
              <a:rPr spc="-145" dirty="0"/>
              <a:t>r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65" dirty="0"/>
              <a:t>h</a:t>
            </a:r>
            <a:r>
              <a:rPr spc="-170" dirty="0"/>
              <a:t>e</a:t>
            </a:r>
            <a:r>
              <a:rPr spc="-210" dirty="0"/>
              <a:t>a</a:t>
            </a:r>
            <a:r>
              <a:rPr spc="20" dirty="0"/>
              <a:t>l</a:t>
            </a:r>
            <a:r>
              <a:rPr spc="-60" dirty="0"/>
              <a:t>t</a:t>
            </a:r>
            <a:r>
              <a:rPr spc="-80" dirty="0"/>
              <a:t>h</a:t>
            </a:r>
            <a:r>
              <a:rPr spc="-145" dirty="0"/>
              <a:t>ca</a:t>
            </a:r>
            <a:r>
              <a:rPr spc="-150" dirty="0"/>
              <a:t>r</a:t>
            </a:r>
            <a:r>
              <a:rPr spc="-114" dirty="0"/>
              <a:t>e</a:t>
            </a:r>
            <a:r>
              <a:rPr spc="-204" dirty="0"/>
              <a:t> </a:t>
            </a:r>
            <a:r>
              <a:rPr spc="-10" dirty="0"/>
              <a:t>c</a:t>
            </a:r>
            <a:r>
              <a:rPr spc="-114" dirty="0"/>
              <a:t>halle</a:t>
            </a:r>
            <a:r>
              <a:rPr spc="-140" dirty="0"/>
              <a:t>n</a:t>
            </a:r>
            <a:r>
              <a:rPr spc="-170" dirty="0"/>
              <a:t>ges.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67106" y="1599451"/>
            <a:ext cx="5740400" cy="981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18005" marR="5080" indent="-1805939">
              <a:lnSpc>
                <a:spcPts val="3750"/>
              </a:lnSpc>
              <a:spcBef>
                <a:spcPts val="229"/>
              </a:spcBef>
            </a:pPr>
            <a:r>
              <a:rPr sz="3150" spc="-25" dirty="0"/>
              <a:t>C</a:t>
            </a:r>
            <a:r>
              <a:rPr sz="3150" spc="-60" dirty="0"/>
              <a:t>ONC</a:t>
            </a:r>
            <a:r>
              <a:rPr sz="3150" spc="-75" dirty="0"/>
              <a:t>L</a:t>
            </a:r>
            <a:r>
              <a:rPr sz="3150" spc="-229" dirty="0"/>
              <a:t>USION</a:t>
            </a:r>
            <a:r>
              <a:rPr sz="3150" spc="-190" dirty="0"/>
              <a:t> </a:t>
            </a:r>
            <a:r>
              <a:rPr sz="3150" spc="-60" dirty="0"/>
              <a:t>AND</a:t>
            </a:r>
            <a:r>
              <a:rPr sz="3150" spc="-190" dirty="0"/>
              <a:t> </a:t>
            </a:r>
            <a:r>
              <a:rPr sz="3150" spc="-50" dirty="0"/>
              <a:t>F</a:t>
            </a:r>
            <a:r>
              <a:rPr sz="3150" spc="-105" dirty="0"/>
              <a:t>U</a:t>
            </a:r>
            <a:r>
              <a:rPr sz="3150" spc="-245" dirty="0"/>
              <a:t>T</a:t>
            </a:r>
            <a:r>
              <a:rPr sz="3150" spc="-70" dirty="0"/>
              <a:t>URE  </a:t>
            </a:r>
            <a:r>
              <a:rPr sz="3150" spc="-90" dirty="0"/>
              <a:t>OUTLOOK</a:t>
            </a:r>
            <a:endParaRPr sz="31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49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4" y="1953806"/>
            <a:ext cx="624586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-625" dirty="0">
                <a:solidFill>
                  <a:srgbClr val="27316F"/>
                </a:solidFill>
              </a:rPr>
              <a:t>Thanks!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86908" y="623227"/>
            <a:ext cx="5316855" cy="9702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85875" marR="5080" indent="-1273810">
              <a:lnSpc>
                <a:spcPct val="102499"/>
              </a:lnSpc>
              <a:spcBef>
                <a:spcPts val="30"/>
              </a:spcBef>
            </a:pPr>
            <a:r>
              <a:rPr spc="-245" dirty="0">
                <a:solidFill>
                  <a:srgbClr val="FFFFFF"/>
                </a:solidFill>
              </a:rPr>
              <a:t>Intr</a:t>
            </a:r>
            <a:r>
              <a:rPr spc="-35" dirty="0">
                <a:solidFill>
                  <a:srgbClr val="FFFFFF"/>
                </a:solidFill>
              </a:rPr>
              <a:t>odu</a:t>
            </a:r>
            <a:r>
              <a:rPr spc="-10" dirty="0">
                <a:solidFill>
                  <a:srgbClr val="FFFFFF"/>
                </a:solidFill>
              </a:rPr>
              <a:t>c</a:t>
            </a:r>
            <a:r>
              <a:rPr spc="-75" dirty="0">
                <a:solidFill>
                  <a:srgbClr val="FFFFFF"/>
                </a:solidFill>
              </a:rPr>
              <a:t>tion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t</a:t>
            </a:r>
            <a:r>
              <a:rPr spc="-80" dirty="0">
                <a:solidFill>
                  <a:srgbClr val="FFFFFF"/>
                </a:solidFill>
              </a:rPr>
              <a:t>o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Pha</a:t>
            </a:r>
            <a:r>
              <a:rPr spc="-85" dirty="0">
                <a:solidFill>
                  <a:srgbClr val="FFFFFF"/>
                </a:solidFill>
              </a:rPr>
              <a:t>r</a:t>
            </a:r>
            <a:r>
              <a:rPr spc="-90" dirty="0">
                <a:solidFill>
                  <a:srgbClr val="FFFFFF"/>
                </a:solidFill>
              </a:rPr>
              <a:t>m</a:t>
            </a:r>
            <a:r>
              <a:rPr spc="-45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spc="-100" dirty="0">
                <a:solidFill>
                  <a:srgbClr val="FFFFFF"/>
                </a:solidFill>
              </a:rPr>
              <a:t>y  </a:t>
            </a:r>
            <a:r>
              <a:rPr spc="-55" dirty="0">
                <a:solidFill>
                  <a:srgbClr val="FFFFFF"/>
                </a:solidFill>
              </a:rPr>
              <a:t>Management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5" y="3001485"/>
            <a:ext cx="6323965" cy="478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099"/>
              </a:lnSpc>
              <a:spcBef>
                <a:spcPts val="130"/>
              </a:spcBef>
            </a:pPr>
            <a:r>
              <a:rPr sz="2750" spc="-3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50" spc="-185" dirty="0">
                <a:solidFill>
                  <a:srgbClr val="27316F"/>
                </a:solidFill>
                <a:latin typeface="Verdana"/>
                <a:cs typeface="Verdana"/>
              </a:rPr>
              <a:t>'</a:t>
            </a:r>
            <a:r>
              <a:rPr sz="2750" spc="-8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sz="2750" spc="15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9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1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2750" spc="10" dirty="0">
                <a:solidFill>
                  <a:srgbClr val="27316F"/>
                </a:solidFill>
                <a:latin typeface="Verdana"/>
                <a:cs typeface="Verdana"/>
              </a:rPr>
              <a:t>environment,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a 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comprehensive </a:t>
            </a:r>
            <a:r>
              <a:rPr sz="2750" b="1" spc="-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1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b="1" spc="-5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1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b="1" spc="-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b="1" spc="-1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5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b="1" spc="-1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1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1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50" dirty="0">
                <a:solidFill>
                  <a:srgbClr val="27316F"/>
                </a:solidFill>
                <a:latin typeface="Verdana"/>
                <a:cs typeface="Verdana"/>
              </a:rPr>
              <a:t>nt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19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50" b="1" spc="-16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b="1" spc="-10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b="1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1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8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b="1" spc="-1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2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5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b="1" spc="-11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b="1" spc="-8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b="1" spc="-5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105" dirty="0">
                <a:solidFill>
                  <a:srgbClr val="27316F"/>
                </a:solidFill>
                <a:latin typeface="Verdana"/>
                <a:cs typeface="Verdana"/>
              </a:rPr>
              <a:t>l  efﬁciency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.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This 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pr</a:t>
            </a:r>
            <a:r>
              <a:rPr lang="en-IN" sz="2750" spc="30" dirty="0" err="1">
                <a:solidFill>
                  <a:srgbClr val="27316F"/>
                </a:solidFill>
                <a:latin typeface="Verdana"/>
                <a:cs typeface="Verdana"/>
              </a:rPr>
              <a:t>oject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will </a:t>
            </a:r>
            <a:r>
              <a:rPr sz="2750" spc="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27316F"/>
                </a:solidFill>
                <a:latin typeface="Verdana"/>
                <a:cs typeface="Verdana"/>
              </a:rPr>
              <a:t>explore </a:t>
            </a:r>
            <a:r>
              <a:rPr sz="2750" spc="-50" dirty="0">
                <a:solidFill>
                  <a:srgbClr val="27316F"/>
                </a:solidFill>
                <a:latin typeface="Verdana"/>
                <a:cs typeface="Verdana"/>
              </a:rPr>
              <a:t>key </a:t>
            </a:r>
            <a:r>
              <a:rPr sz="2750" spc="40" dirty="0">
                <a:solidFill>
                  <a:srgbClr val="27316F"/>
                </a:solidFill>
                <a:latin typeface="Verdana"/>
                <a:cs typeface="Verdana"/>
              </a:rPr>
              <a:t>components,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beneﬁts,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27316F"/>
                </a:solidFill>
                <a:latin typeface="Verdana"/>
                <a:cs typeface="Verdana"/>
              </a:rPr>
              <a:t>implementation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strategies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27316F"/>
                </a:solidFill>
                <a:latin typeface="Verdana"/>
                <a:cs typeface="Verdana"/>
              </a:rPr>
              <a:t>that </a:t>
            </a:r>
            <a:r>
              <a:rPr sz="2750" spc="-9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nh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9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12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0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8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2750" spc="15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41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8270"/>
            <a:chOff x="0" y="0"/>
            <a:chExt cx="9124315" cy="10288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8270"/>
            </a:xfrm>
            <a:custGeom>
              <a:avLst/>
              <a:gdLst/>
              <a:ahLst/>
              <a:cxnLst/>
              <a:rect l="l" t="t" r="r" b="b"/>
              <a:pathLst>
                <a:path w="9124315" h="10288270">
                  <a:moveTo>
                    <a:pt x="0" y="10287761"/>
                  </a:moveTo>
                  <a:lnTo>
                    <a:pt x="9124194" y="10287761"/>
                  </a:lnTo>
                  <a:lnTo>
                    <a:pt x="9124194" y="0"/>
                  </a:lnTo>
                  <a:lnTo>
                    <a:pt x="0" y="0"/>
                  </a:lnTo>
                  <a:lnTo>
                    <a:pt x="0" y="10287761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36" y="1650949"/>
            <a:ext cx="5412740" cy="86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sz="3000" spc="-70" dirty="0"/>
              <a:t>K</a:t>
            </a:r>
            <a:r>
              <a:rPr sz="3000" spc="-90" dirty="0"/>
              <a:t>E</a:t>
            </a:r>
            <a:r>
              <a:rPr sz="3000" spc="-185" dirty="0"/>
              <a:t>Y</a:t>
            </a:r>
            <a:r>
              <a:rPr sz="3000" spc="-180" dirty="0"/>
              <a:t> </a:t>
            </a:r>
            <a:r>
              <a:rPr sz="3000" spc="-20" dirty="0"/>
              <a:t>C</a:t>
            </a:r>
            <a:r>
              <a:rPr sz="3000" spc="-65" dirty="0"/>
              <a:t>OMPONEN</a:t>
            </a:r>
            <a:r>
              <a:rPr sz="3000" spc="-70" dirty="0"/>
              <a:t>T</a:t>
            </a:r>
            <a:r>
              <a:rPr sz="3000" spc="-220" dirty="0"/>
              <a:t>S</a:t>
            </a:r>
            <a:r>
              <a:rPr sz="3000" spc="-180" dirty="0"/>
              <a:t> </a:t>
            </a:r>
            <a:r>
              <a:rPr sz="3000" spc="-30" dirty="0"/>
              <a:t>OF</a:t>
            </a:r>
            <a:r>
              <a:rPr sz="3000" spc="-180" dirty="0"/>
              <a:t> </a:t>
            </a:r>
            <a:r>
              <a:rPr sz="3000" spc="-85" dirty="0"/>
              <a:t>THE  </a:t>
            </a:r>
            <a:r>
              <a:rPr sz="3000" spc="-160" dirty="0"/>
              <a:t>SYSTEM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374223" y="2995643"/>
            <a:ext cx="607441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700" spc="9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10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cc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2700" spc="-4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2700" spc="10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00" spc="-1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229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spc="-100" dirty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2700" spc="229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16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229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-15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23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00" spc="10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2700" b="1" spc="-1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b="1" spc="-9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b="1" spc="-19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b="1" spc="-6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b="1" spc="-1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b="1" spc="-14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b="1" spc="-14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0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b="1" spc="-3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b="1" spc="-1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b="1" spc="-6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b="1" spc="-1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b="1" spc="-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b="1" spc="-1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b="1" spc="-65" dirty="0">
                <a:solidFill>
                  <a:srgbClr val="27316F"/>
                </a:solidFill>
                <a:latin typeface="Verdana"/>
                <a:cs typeface="Verdana"/>
              </a:rPr>
              <a:t>nt</a:t>
            </a:r>
            <a:r>
              <a:rPr sz="2700" spc="-405" dirty="0">
                <a:solidFill>
                  <a:srgbClr val="27316F"/>
                </a:solidFill>
                <a:latin typeface="Verdana"/>
                <a:cs typeface="Verdana"/>
              </a:rPr>
              <a:t>,  </a:t>
            </a:r>
            <a:r>
              <a:rPr sz="2700" b="1" spc="-3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00" b="1" spc="-20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b="1" spc="-17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b="1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b="1" spc="-19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b="1" spc="-1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b="1" spc="-3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00" b="1" spc="-6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b="1" spc="-1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b="1" spc="-3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00" b="1" spc="-20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b="1" spc="-1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b="1" spc="-175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2700" b="1" spc="-1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b="1" spc="-5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b="1" spc="-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00" spc="-409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105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2700" b="1" spc="-5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00" b="1" spc="-1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b="1" spc="-6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b="1" spc="-1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b="1" spc="-6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b="1" spc="-6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b="1" spc="-20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b="1" spc="-1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b="1" spc="-20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b="1" spc="-2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0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b="1" spc="-1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b="1" spc="-6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b="1" spc="-1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b="1" spc="-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00" b="1" spc="-2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b="1" spc="-1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b="1" spc="-6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b="1" spc="-1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b="1" spc="-9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b="1" spc="-6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-409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spc="4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229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00" spc="4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-9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2700" spc="4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4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16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35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-11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229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2700" spc="4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2700" spc="-50" dirty="0">
                <a:solidFill>
                  <a:srgbClr val="27316F"/>
                </a:solidFill>
                <a:latin typeface="Verdana"/>
                <a:cs typeface="Verdana"/>
              </a:rPr>
              <a:t>ﬂ</a:t>
            </a:r>
            <a:r>
              <a:rPr sz="2700" spc="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-409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11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00" spc="10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  e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-11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4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-8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-409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10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00" spc="-11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spc="4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229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15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spc="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80" dirty="0">
                <a:solidFill>
                  <a:srgbClr val="27316F"/>
                </a:solidFill>
                <a:latin typeface="Verdana"/>
                <a:cs typeface="Verdana"/>
              </a:rPr>
              <a:t>h  </a:t>
            </a:r>
            <a:r>
              <a:rPr sz="2700" spc="-11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16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00" spc="10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4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00" spc="-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-13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-11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-409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10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00" spc="-1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00" spc="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spc="229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00" spc="-100" dirty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nh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spc="11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00" spc="16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00" spc="-14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00" spc="8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00" spc="140" dirty="0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sz="2700" spc="10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270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00" spc="-229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00" spc="-409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097" y="1593154"/>
                </a:lnTo>
                <a:lnTo>
                  <a:pt x="1900097" y="1288419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51075"/>
          </a:xfrm>
          <a:custGeom>
            <a:avLst/>
            <a:gdLst/>
            <a:ahLst/>
            <a:cxnLst/>
            <a:rect l="l" t="t" r="r" b="b"/>
            <a:pathLst>
              <a:path w="1919605" h="2251075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825" y="2250512"/>
                </a:lnTo>
                <a:lnTo>
                  <a:pt x="1919023" y="2250512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62658"/>
            <a:ext cx="4243070" cy="989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3450" spc="-175" dirty="0">
                <a:solidFill>
                  <a:srgbClr val="27316F"/>
                </a:solidFill>
              </a:rPr>
              <a:t>BENEFI</a:t>
            </a:r>
            <a:r>
              <a:rPr sz="3450" spc="-195" dirty="0">
                <a:solidFill>
                  <a:srgbClr val="27316F"/>
                </a:solidFill>
              </a:rPr>
              <a:t>T</a:t>
            </a:r>
            <a:r>
              <a:rPr sz="3450" spc="-250" dirty="0">
                <a:solidFill>
                  <a:srgbClr val="27316F"/>
                </a:solidFill>
              </a:rPr>
              <a:t>S</a:t>
            </a:r>
            <a:r>
              <a:rPr sz="3450" spc="-204" dirty="0">
                <a:solidFill>
                  <a:srgbClr val="27316F"/>
                </a:solidFill>
              </a:rPr>
              <a:t> </a:t>
            </a:r>
            <a:r>
              <a:rPr sz="3450" spc="-25" dirty="0">
                <a:solidFill>
                  <a:srgbClr val="27316F"/>
                </a:solidFill>
              </a:rPr>
              <a:t>OF  </a:t>
            </a:r>
            <a:r>
              <a:rPr sz="3450" spc="-245" dirty="0">
                <a:solidFill>
                  <a:srgbClr val="27316F"/>
                </a:solidFill>
              </a:rPr>
              <a:t>IM</a:t>
            </a:r>
            <a:r>
              <a:rPr sz="3450" spc="-280" dirty="0">
                <a:solidFill>
                  <a:srgbClr val="27316F"/>
                </a:solidFill>
              </a:rPr>
              <a:t>P</a:t>
            </a:r>
            <a:r>
              <a:rPr sz="3450" spc="-65" dirty="0">
                <a:solidFill>
                  <a:srgbClr val="27316F"/>
                </a:solidFill>
              </a:rPr>
              <a:t>LEMEN</a:t>
            </a:r>
            <a:r>
              <a:rPr sz="3450" spc="-345" dirty="0">
                <a:solidFill>
                  <a:srgbClr val="27316F"/>
                </a:solidFill>
              </a:rPr>
              <a:t>T</a:t>
            </a:r>
            <a:r>
              <a:rPr sz="3450" spc="-165" dirty="0">
                <a:solidFill>
                  <a:srgbClr val="27316F"/>
                </a:solidFill>
              </a:rPr>
              <a:t>A</a:t>
            </a:r>
            <a:r>
              <a:rPr sz="3450" spc="-285" dirty="0">
                <a:solidFill>
                  <a:srgbClr val="27316F"/>
                </a:solidFill>
              </a:rPr>
              <a:t>TION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25383" y="3273431"/>
            <a:ext cx="6481445" cy="478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099"/>
              </a:lnSpc>
              <a:spcBef>
                <a:spcPts val="130"/>
              </a:spcBef>
            </a:pPr>
            <a:r>
              <a:rPr sz="2750" spc="-3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8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265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50" spc="-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8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8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2750" spc="1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b="1" spc="-8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b="1" spc="-16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b="1" spc="-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16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2750" b="1" spc="-11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b="1" spc="-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b="1" spc="1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2750" b="1" spc="-4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5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b="1" spc="-11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50" dirty="0">
                <a:solidFill>
                  <a:srgbClr val="27316F"/>
                </a:solidFill>
                <a:latin typeface="Verdana"/>
                <a:cs typeface="Verdana"/>
              </a:rPr>
              <a:t>nt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16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11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8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b="1" spc="-14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50" spc="-415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nh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9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2750" b="1" spc="-105" dirty="0">
                <a:solidFill>
                  <a:srgbClr val="27316F"/>
                </a:solidFill>
                <a:latin typeface="Verdana"/>
                <a:cs typeface="Verdana"/>
              </a:rPr>
              <a:t>workﬂow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105" dirty="0">
                <a:solidFill>
                  <a:srgbClr val="27316F"/>
                </a:solidFill>
                <a:latin typeface="Verdana"/>
                <a:cs typeface="Verdana"/>
              </a:rPr>
              <a:t>efﬁciency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27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By</a:t>
            </a:r>
            <a:r>
              <a:rPr sz="27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27316F"/>
                </a:solidFill>
                <a:latin typeface="Verdana"/>
                <a:cs typeface="Verdana"/>
              </a:rPr>
              <a:t>automating </a:t>
            </a:r>
            <a:r>
              <a:rPr sz="2750" spc="-9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10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50" spc="-6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5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2750" spc="75" dirty="0">
                <a:solidFill>
                  <a:srgbClr val="27316F"/>
                </a:solidFill>
                <a:latin typeface="Verdana"/>
                <a:cs typeface="Verdana"/>
              </a:rPr>
              <a:t>medication </a:t>
            </a:r>
            <a:r>
              <a:rPr sz="2750" spc="55" dirty="0">
                <a:solidFill>
                  <a:srgbClr val="27316F"/>
                </a:solidFill>
                <a:latin typeface="Verdana"/>
                <a:cs typeface="Verdana"/>
              </a:rPr>
              <a:t>management, 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resulting </a:t>
            </a:r>
            <a:r>
              <a:rPr sz="2750" spc="-9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13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9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8270"/>
            <a:chOff x="0" y="0"/>
            <a:chExt cx="9124315" cy="10288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8270"/>
            </a:xfrm>
            <a:custGeom>
              <a:avLst/>
              <a:gdLst/>
              <a:ahLst/>
              <a:cxnLst/>
              <a:rect l="l" t="t" r="r" b="b"/>
              <a:pathLst>
                <a:path w="9124315" h="10288270">
                  <a:moveTo>
                    <a:pt x="0" y="10287761"/>
                  </a:moveTo>
                  <a:lnTo>
                    <a:pt x="9124194" y="10287761"/>
                  </a:lnTo>
                  <a:lnTo>
                    <a:pt x="9124194" y="0"/>
                  </a:lnTo>
                  <a:lnTo>
                    <a:pt x="0" y="0"/>
                  </a:lnTo>
                  <a:lnTo>
                    <a:pt x="0" y="10287761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2198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CHALLENGES</a:t>
            </a:r>
            <a:r>
              <a:rPr spc="-175" dirty="0"/>
              <a:t> </a:t>
            </a:r>
            <a:r>
              <a:rPr spc="-380" dirty="0"/>
              <a:t>IN</a:t>
            </a:r>
            <a:r>
              <a:rPr spc="-175" dirty="0"/>
              <a:t> </a:t>
            </a:r>
            <a:r>
              <a:rPr dirty="0"/>
              <a:t>ADO</a:t>
            </a:r>
            <a:r>
              <a:rPr spc="-90" dirty="0"/>
              <a:t>P</a:t>
            </a:r>
            <a:r>
              <a:rPr spc="-235" dirty="0"/>
              <a:t>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23" y="2984213"/>
            <a:ext cx="6127115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16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15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it</a:t>
            </a:r>
            <a:r>
              <a:rPr sz="30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15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55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-459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18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80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11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00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000" spc="12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10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b="1" spc="-1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b="1" spc="-9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000" b="1" spc="-11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000" b="1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b="1" spc="-32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b="1" spc="-13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b="1" spc="-7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b="1" spc="-13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b="1" spc="-5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b="1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000" spc="-459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b="1" spc="-22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b="1" spc="-18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000" b="1" spc="-1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b="1" spc="-12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b="1" spc="-10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b="1" spc="-15" dirty="0">
                <a:solidFill>
                  <a:srgbClr val="27316F"/>
                </a:solidFill>
                <a:latin typeface="Verdana"/>
                <a:cs typeface="Verdana"/>
              </a:rPr>
              <a:t>m  </a:t>
            </a:r>
            <a:r>
              <a:rPr sz="3000" b="1" spc="-13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b="1" spc="-7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b="1" spc="-12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b="1" spc="-10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b="1" spc="-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000" b="1" spc="-32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b="1" spc="-13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b="1" spc="-10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000" b="1" spc="-6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-459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b="1" spc="-229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b="1" spc="-10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b="1" spc="-1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b="1" spc="-13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b="1" spc="-19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b="1" spc="-7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b="1" spc="-5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b="1" spc="-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000" b="1" spc="-10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b="1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b="1" spc="-12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b="1" spc="-65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3000" b="1" spc="-1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000" b="1" spc="-7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000" b="1" spc="-16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b="1" spc="-5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b="1" spc="-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000" b="1" spc="-10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b="1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000" spc="-7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15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15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000" spc="11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130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000" spc="15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-459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155" dirty="0">
                <a:solidFill>
                  <a:srgbClr val="27316F"/>
                </a:solidFill>
                <a:latin typeface="Verdana"/>
                <a:cs typeface="Verdana"/>
              </a:rPr>
              <a:t>dd</a:t>
            </a:r>
            <a:r>
              <a:rPr sz="3000" spc="-12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130" dirty="0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18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15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000" spc="-12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spc="5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14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-20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000" spc="-15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-80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00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spc="11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00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20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00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000" spc="-8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000" spc="55" dirty="0">
                <a:solidFill>
                  <a:srgbClr val="27316F"/>
                </a:solidFill>
                <a:latin typeface="Verdana"/>
                <a:cs typeface="Verdana"/>
              </a:rPr>
              <a:t>oo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12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-2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000" spc="90" dirty="0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00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000" spc="-180" dirty="0">
                <a:solidFill>
                  <a:srgbClr val="27316F"/>
                </a:solidFill>
                <a:latin typeface="Verdana"/>
                <a:cs typeface="Verdana"/>
              </a:rPr>
              <a:t>x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-50" dirty="0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12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000" spc="-13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-17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00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00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000" spc="1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00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000" spc="-204" dirty="0">
                <a:solidFill>
                  <a:srgbClr val="27316F"/>
                </a:solidFill>
                <a:latin typeface="Verdana"/>
                <a:cs typeface="Verdana"/>
              </a:rPr>
              <a:t>'</a:t>
            </a:r>
            <a:r>
              <a:rPr sz="3000" spc="-80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000" spc="-20" dirty="0">
                <a:solidFill>
                  <a:srgbClr val="27316F"/>
                </a:solidFill>
                <a:latin typeface="Verdana"/>
                <a:cs typeface="Verdana"/>
              </a:rPr>
              <a:t>potential.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097" y="1593154"/>
                </a:lnTo>
                <a:lnTo>
                  <a:pt x="1900097" y="1288419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51075"/>
          </a:xfrm>
          <a:custGeom>
            <a:avLst/>
            <a:gdLst/>
            <a:ahLst/>
            <a:cxnLst/>
            <a:rect l="l" t="t" r="r" b="b"/>
            <a:pathLst>
              <a:path w="1919605" h="2251075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825" y="2250512"/>
                </a:lnTo>
                <a:lnTo>
                  <a:pt x="1919023" y="2250512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62658"/>
            <a:ext cx="648779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solidFill>
                  <a:srgbClr val="27316F"/>
                </a:solidFill>
              </a:rPr>
              <a:t>C</a:t>
            </a:r>
            <a:r>
              <a:rPr sz="3500" spc="-95" dirty="0">
                <a:solidFill>
                  <a:srgbClr val="27316F"/>
                </a:solidFill>
              </a:rPr>
              <a:t>ASE</a:t>
            </a:r>
            <a:r>
              <a:rPr sz="3500" spc="-200" dirty="0">
                <a:solidFill>
                  <a:srgbClr val="27316F"/>
                </a:solidFill>
              </a:rPr>
              <a:t> </a:t>
            </a:r>
            <a:r>
              <a:rPr sz="3500" spc="-280" dirty="0">
                <a:solidFill>
                  <a:srgbClr val="27316F"/>
                </a:solidFill>
              </a:rPr>
              <a:t>S</a:t>
            </a:r>
            <a:r>
              <a:rPr sz="3500" spc="-254" dirty="0">
                <a:solidFill>
                  <a:srgbClr val="27316F"/>
                </a:solidFill>
              </a:rPr>
              <a:t>T</a:t>
            </a:r>
            <a:r>
              <a:rPr sz="3500" spc="-220" dirty="0">
                <a:solidFill>
                  <a:srgbClr val="27316F"/>
                </a:solidFill>
              </a:rPr>
              <a:t>UDIES</a:t>
            </a:r>
            <a:r>
              <a:rPr sz="3500" spc="-200" dirty="0">
                <a:solidFill>
                  <a:srgbClr val="27316F"/>
                </a:solidFill>
              </a:rPr>
              <a:t> </a:t>
            </a:r>
            <a:r>
              <a:rPr sz="3500" spc="-15" dirty="0">
                <a:solidFill>
                  <a:srgbClr val="27316F"/>
                </a:solidFill>
              </a:rPr>
              <a:t>OF</a:t>
            </a:r>
            <a:r>
              <a:rPr sz="3500" spc="-200" dirty="0">
                <a:solidFill>
                  <a:srgbClr val="27316F"/>
                </a:solidFill>
              </a:rPr>
              <a:t> </a:t>
            </a:r>
            <a:r>
              <a:rPr sz="3500" spc="-85" dirty="0">
                <a:solidFill>
                  <a:srgbClr val="27316F"/>
                </a:solidFill>
              </a:rPr>
              <a:t>SU</a:t>
            </a:r>
            <a:r>
              <a:rPr sz="3500" spc="-140" dirty="0">
                <a:solidFill>
                  <a:srgbClr val="27316F"/>
                </a:solidFill>
              </a:rPr>
              <a:t>C</a:t>
            </a:r>
            <a:r>
              <a:rPr sz="3500" spc="-114" dirty="0">
                <a:solidFill>
                  <a:srgbClr val="27316F"/>
                </a:solidFill>
              </a:rPr>
              <a:t>CESS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25383" y="3273431"/>
            <a:ext cx="6567170" cy="478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099"/>
              </a:lnSpc>
              <a:spcBef>
                <a:spcPts val="130"/>
              </a:spcBef>
            </a:pPr>
            <a:r>
              <a:rPr sz="2750" spc="-80" dirty="0">
                <a:solidFill>
                  <a:srgbClr val="27316F"/>
                </a:solidFill>
                <a:latin typeface="Verdana"/>
                <a:cs typeface="Verdana"/>
              </a:rPr>
              <a:t>Several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27316F"/>
                </a:solidFill>
                <a:latin typeface="Verdana"/>
                <a:cs typeface="Verdana"/>
              </a:rPr>
              <a:t>pharmacies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have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27316F"/>
                </a:solidFill>
                <a:latin typeface="Verdana"/>
                <a:cs typeface="Verdana"/>
              </a:rPr>
              <a:t>successfully </a:t>
            </a:r>
            <a:r>
              <a:rPr sz="2750" spc="-9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-17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8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ng  </a:t>
            </a:r>
            <a:r>
              <a:rPr sz="2750" b="1" spc="-11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b="1" spc="-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b="1" spc="1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b="1" spc="-20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b="1" spc="-1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b="1" spc="-16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9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2750" b="1" spc="-75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2750" b="1" spc="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b="1" spc="-11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b="1" spc="-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b="1" spc="-135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2750" b="1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b="1" spc="-20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1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b="1" spc="-6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50" b="1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5" dirty="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sz="2750" b="1" spc="-8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b="1" spc="-1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b="1" spc="-20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b="1" spc="-8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b="1" spc="-18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b="1" spc="-16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8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2750" spc="18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  t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9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3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il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-65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8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pp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2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4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2750" spc="16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9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2750" spc="26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750" spc="15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sz="2750" spc="-25" dirty="0">
                <a:solidFill>
                  <a:srgbClr val="27316F"/>
                </a:solidFill>
                <a:latin typeface="Verdana"/>
                <a:cs typeface="Verdana"/>
              </a:rPr>
              <a:t>satisfaction.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097" y="1593154"/>
                </a:lnTo>
                <a:lnTo>
                  <a:pt x="1900097" y="1288419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51075"/>
          </a:xfrm>
          <a:custGeom>
            <a:avLst/>
            <a:gdLst/>
            <a:ahLst/>
            <a:cxnLst/>
            <a:rect l="l" t="t" r="r" b="b"/>
            <a:pathLst>
              <a:path w="1919605" h="2251075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825" y="2250512"/>
                </a:lnTo>
                <a:lnTo>
                  <a:pt x="1919023" y="2250512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33" y="1862658"/>
            <a:ext cx="648779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500" dirty="0">
                <a:solidFill>
                  <a:srgbClr val="27316F"/>
                </a:solidFill>
              </a:rPr>
              <a:t>KEY FEATURES</a:t>
            </a:r>
            <a:endParaRPr sz="35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C1E88D-13AF-4B59-14C8-0E4EA83EBCE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3550" y="3552626"/>
            <a:ext cx="969107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Inventory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Tracks stock levels, expiry dates, and alerts for low stock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Sales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Records transactions, generates bills, and maintains sales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Customer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Stores customer details, medical history, and prescription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Generates reports on inventory, sales, and other key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 Authentication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16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Secure login system for admins and staff </a:t>
            </a:r>
          </a:p>
        </p:txBody>
      </p:sp>
    </p:spTree>
    <p:extLst>
      <p:ext uri="{BB962C8B-B14F-4D97-AF65-F5344CB8AC3E}">
        <p14:creationId xmlns:p14="http://schemas.microsoft.com/office/powerpoint/2010/main" val="39868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097" y="1593154"/>
                </a:lnTo>
                <a:lnTo>
                  <a:pt x="1900097" y="1288419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51075"/>
          </a:xfrm>
          <a:custGeom>
            <a:avLst/>
            <a:gdLst/>
            <a:ahLst/>
            <a:cxnLst/>
            <a:rect l="l" t="t" r="r" b="b"/>
            <a:pathLst>
              <a:path w="1919605" h="2251075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825" y="2250512"/>
                </a:lnTo>
                <a:lnTo>
                  <a:pt x="1919023" y="2250512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1750" y="4464050"/>
            <a:ext cx="648779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500" dirty="0">
                <a:solidFill>
                  <a:srgbClr val="27316F"/>
                </a:solidFill>
              </a:rPr>
              <a:t>WORKFLOW</a:t>
            </a:r>
            <a:endParaRPr sz="35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B8C6F4-2F31-BEF1-3B76-2A209E56D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5150" y="828357"/>
            <a:ext cx="10210800" cy="88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097" y="1593154"/>
                </a:lnTo>
                <a:lnTo>
                  <a:pt x="1900097" y="1288419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51075"/>
          </a:xfrm>
          <a:custGeom>
            <a:avLst/>
            <a:gdLst/>
            <a:ahLst/>
            <a:cxnLst/>
            <a:rect l="l" t="t" r="r" b="b"/>
            <a:pathLst>
              <a:path w="1919605" h="2251075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825" y="2250512"/>
                </a:lnTo>
                <a:lnTo>
                  <a:pt x="1919023" y="2250512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1750" y="4464050"/>
            <a:ext cx="648779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500" dirty="0">
                <a:solidFill>
                  <a:srgbClr val="27316F"/>
                </a:solidFill>
              </a:rPr>
              <a:t>ER DIAGRAM</a:t>
            </a:r>
            <a:endParaRPr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CDE33-14F9-CEF9-BFE2-3CC70929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1923612"/>
            <a:ext cx="11237877" cy="68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0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351</Words>
  <Application>Microsoft Office PowerPoint</Application>
  <PresentationFormat>Custom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Office Theme</vt:lpstr>
      <vt:lpstr>PowerPoint Presentation</vt:lpstr>
      <vt:lpstr>Introduction to Pharmacy  Management</vt:lpstr>
      <vt:lpstr>KEY COMPONENTS OF THE  SYSTEM</vt:lpstr>
      <vt:lpstr>BENEFITS OF  IMPLEMENTATION</vt:lpstr>
      <vt:lpstr>CHALLENGES IN ADOPTION</vt:lpstr>
      <vt:lpstr>CASE STUDIES OF SUCCESS</vt:lpstr>
      <vt:lpstr>KEY FEATURES</vt:lpstr>
      <vt:lpstr>WORKFLOW</vt:lpstr>
      <vt:lpstr>ER DIAGRAM</vt:lpstr>
      <vt:lpstr>REALATIONAL  MODEL</vt:lpstr>
      <vt:lpstr>IMPLEMENTATION</vt:lpstr>
      <vt:lpstr>IMPLEMENTATION</vt:lpstr>
      <vt:lpstr>IMPLEMENTATION</vt:lpstr>
      <vt:lpstr>IMPLEMENTATION</vt:lpstr>
      <vt:lpstr>CONCLUSION AND FUTURE  OUTLOOK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Stuti Sharma</cp:lastModifiedBy>
  <cp:revision>4</cp:revision>
  <dcterms:created xsi:type="dcterms:W3CDTF">2024-11-11T05:17:41Z</dcterms:created>
  <dcterms:modified xsi:type="dcterms:W3CDTF">2024-11-11T06:04:00Z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2024-11-11T00:00:00Z</vt:filetime>
  </property>
</Properties>
</file>