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3" r:id="rId4"/>
    <p:sldId id="264" r:id="rId5"/>
    <p:sldId id="265" r:id="rId6"/>
    <p:sldId id="266" r:id="rId7"/>
    <p:sldId id="260" r:id="rId8"/>
    <p:sldId id="268" r:id="rId9"/>
    <p:sldId id="258" r:id="rId10"/>
    <p:sldId id="257" r:id="rId11"/>
    <p:sldId id="273" r:id="rId12"/>
    <p:sldId id="275" r:id="rId13"/>
    <p:sldId id="276" r:id="rId14"/>
    <p:sldId id="269" r:id="rId15"/>
    <p:sldId id="277" r:id="rId16"/>
    <p:sldId id="278" r:id="rId17"/>
    <p:sldId id="279" r:id="rId18"/>
    <p:sldId id="270" r:id="rId19"/>
    <p:sldId id="282" r:id="rId20"/>
    <p:sldId id="280" r:id="rId21"/>
    <p:sldId id="283" r:id="rId22"/>
    <p:sldId id="271" r:id="rId23"/>
    <p:sldId id="284" r:id="rId24"/>
    <p:sldId id="285" r:id="rId25"/>
    <p:sldId id="286" r:id="rId26"/>
    <p:sldId id="287" r:id="rId27"/>
    <p:sldId id="288" r:id="rId28"/>
    <p:sldId id="272" r:id="rId29"/>
    <p:sldId id="290" r:id="rId30"/>
    <p:sldId id="295" r:id="rId31"/>
    <p:sldId id="294" r:id="rId32"/>
    <p:sldId id="289" r:id="rId33"/>
  </p:sldIdLst>
  <p:sldSz cx="12192000" cy="6858000"/>
  <p:notesSz cx="6858000" cy="9144000"/>
  <p:embeddedFontLst>
    <p:embeddedFont>
      <p:font typeface="微软雅黑" panose="020B0503020204020204" pitchFamily="34" charset="-122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B0604020202020204" charset="0"/>
      <p:regular r:id="rId41"/>
      <p:italic r:id="rId42"/>
    </p:embeddedFont>
    <p:embeddedFont>
      <p:font typeface="方正粗宋简体" panose="02010600030101010101" charset="-122"/>
      <p:regular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2" userDrawn="1">
          <p15:clr>
            <a:srgbClr val="A4A3A4"/>
          </p15:clr>
        </p15:guide>
        <p15:guide id="6" orient="horz" pos="2183" userDrawn="1">
          <p15:clr>
            <a:srgbClr val="A4A3A4"/>
          </p15:clr>
        </p15:guide>
        <p15:guide id="7" orient="horz" pos="3453" userDrawn="1">
          <p15:clr>
            <a:srgbClr val="A4A3A4"/>
          </p15:clr>
        </p15:guide>
        <p15:guide id="8" pos="3636" userDrawn="1">
          <p15:clr>
            <a:srgbClr val="A4A3A4"/>
          </p15:clr>
        </p15:guide>
        <p15:guide id="9" pos="4160" userDrawn="1">
          <p15:clr>
            <a:srgbClr val="A4A3A4"/>
          </p15:clr>
        </p15:guide>
        <p15:guide id="10" orient="horz" pos="4201" userDrawn="1">
          <p15:clr>
            <a:srgbClr val="A4A3A4"/>
          </p15:clr>
        </p15:guide>
        <p15:guide id="11" pos="44" userDrawn="1">
          <p15:clr>
            <a:srgbClr val="A4A3A4"/>
          </p15:clr>
        </p15:guide>
        <p15:guide id="12" orient="horz" pos="890" userDrawn="1">
          <p15:clr>
            <a:srgbClr val="A4A3A4"/>
          </p15:clr>
        </p15:guide>
        <p15:guide id="13" orient="horz" pos="981" userDrawn="1">
          <p15:clr>
            <a:srgbClr val="A4A3A4"/>
          </p15:clr>
        </p15:guide>
        <p15:guide id="14" orient="horz" pos="3339" userDrawn="1">
          <p15:clr>
            <a:srgbClr val="A4A3A4"/>
          </p15:clr>
        </p15:guide>
        <p15:guide id="15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B875E"/>
    <a:srgbClr val="F5426D"/>
    <a:srgbClr val="FB885B"/>
    <a:srgbClr val="FB895B"/>
    <a:srgbClr val="F53F6F"/>
    <a:srgbClr val="F5466C"/>
    <a:srgbClr val="FDC02D"/>
    <a:srgbClr val="FDBE2D"/>
    <a:srgbClr val="F9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2" autoAdjust="0"/>
    <p:restoredTop sz="98363" autoAdjust="0"/>
  </p:normalViewPr>
  <p:slideViewPr>
    <p:cSldViewPr snapToGrid="0" showGuides="1">
      <p:cViewPr>
        <p:scale>
          <a:sx n="75" d="100"/>
          <a:sy n="75" d="100"/>
        </p:scale>
        <p:origin x="-1704" y="-900"/>
      </p:cViewPr>
      <p:guideLst>
        <p:guide orient="horz" pos="232"/>
        <p:guide orient="horz" pos="2183"/>
        <p:guide orient="horz" pos="3453"/>
        <p:guide orient="horz" pos="4201"/>
        <p:guide orient="horz" pos="890"/>
        <p:guide orient="horz" pos="981"/>
        <p:guide orient="horz" pos="3339"/>
        <p:guide pos="3636"/>
        <p:guide pos="4160"/>
        <p:guide pos="44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59CD-4C4E-4480-A02A-FD35519C40D2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383C-9AD3-4A90-ABB0-5136A3C3A8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1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3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383C-9AD3-4A90-ABB0-5136A3C3A8C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7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1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6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7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2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3E15-F836-482A-8319-754051D2925C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EE1-2245-4F14-917A-91CFCF312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79556" y="2461345"/>
            <a:ext cx="4832888" cy="1936366"/>
            <a:chOff x="3679556" y="1934274"/>
            <a:chExt cx="4832888" cy="1936366"/>
          </a:xfrm>
        </p:grpSpPr>
        <p:sp>
          <p:nvSpPr>
            <p:cNvPr id="4" name="文本框 3"/>
            <p:cNvSpPr txBox="1"/>
            <p:nvPr/>
          </p:nvSpPr>
          <p:spPr>
            <a:xfrm>
              <a:off x="3679556" y="2138766"/>
              <a:ext cx="48328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用户体验要素</a:t>
              </a:r>
              <a:endParaRPr lang="zh-CN" altLang="en-US" sz="60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79556" y="3076699"/>
              <a:ext cx="483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以用户为中心的产品设计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79556" y="1934274"/>
              <a:ext cx="4832888" cy="4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79556" y="3821132"/>
              <a:ext cx="4832888" cy="49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6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12694" y="421293"/>
            <a:ext cx="5166612" cy="8987214"/>
            <a:chOff x="2976563" y="4640464"/>
            <a:chExt cx="820338" cy="1426960"/>
          </a:xfrm>
          <a:noFill/>
        </p:grpSpPr>
        <p:sp>
          <p:nvSpPr>
            <p:cNvPr id="23" name="任意多边形 22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5550725" y="1860671"/>
            <a:ext cx="10928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3400" y="3988316"/>
            <a:ext cx="34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</a:t>
            </a:r>
            <a:endParaRPr lang="zh-CN" altLang="en-US" sz="6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>
            <a:stCxn id="23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3" idx="5"/>
            <a:endCxn id="31" idx="1"/>
          </p:cNvCxnSpPr>
          <p:nvPr/>
        </p:nvCxnSpPr>
        <p:spPr>
          <a:xfrm>
            <a:off x="3904396" y="2768521"/>
            <a:ext cx="6408203" cy="1320958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FECB2E"/>
                </a:gs>
                <a:gs pos="50000">
                  <a:srgbClr val="FBAE2C"/>
                </a:gs>
                <a:gs pos="100000">
                  <a:srgbClr val="F8912A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 flip="none" rotWithShape="1"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>
            <a:endCxn id="31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41991" y="2030611"/>
            <a:ext cx="4417248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我们要通过这个产品得到什么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10873" y="4316611"/>
            <a:ext cx="5279485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我们的用户要通过这个产品得到什么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1318" y="1703481"/>
            <a:ext cx="356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战略层的定义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</p:spTree>
    <p:extLst>
      <p:ext uri="{BB962C8B-B14F-4D97-AF65-F5344CB8AC3E}">
        <p14:creationId xmlns:p14="http://schemas.microsoft.com/office/powerpoint/2010/main" val="31435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FECB2E"/>
                </a:gs>
                <a:gs pos="50000">
                  <a:srgbClr val="FBAE2C"/>
                </a:gs>
                <a:gs pos="100000">
                  <a:srgbClr val="F8912A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 flip="none" rotWithShape="1"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402806" y="4837775"/>
            <a:ext cx="701457" cy="0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26844" y="4830631"/>
            <a:ext cx="832503" cy="0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产品目标</a:t>
            </a:r>
            <a:endParaRPr lang="en-US" altLang="zh-CN" sz="3200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具体要素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962400" y="4116007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151167" y="4830631"/>
            <a:ext cx="832503" cy="0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421875" y="2968388"/>
            <a:ext cx="0" cy="1869387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886723" y="4116007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811046" y="4116007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23332" y="4288631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商业目标</a:t>
            </a:r>
          </a:p>
        </p:txBody>
      </p:sp>
      <p:sp>
        <p:nvSpPr>
          <p:cNvPr id="19" name="椭圆 18"/>
          <p:cNvSpPr/>
          <p:nvPr/>
        </p:nvSpPr>
        <p:spPr>
          <a:xfrm>
            <a:off x="6059347" y="4288631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品牌识别</a:t>
            </a:r>
          </a:p>
        </p:txBody>
      </p:sp>
      <p:sp>
        <p:nvSpPr>
          <p:cNvPr id="20" name="椭圆 19"/>
          <p:cNvSpPr/>
          <p:nvPr/>
        </p:nvSpPr>
        <p:spPr>
          <a:xfrm>
            <a:off x="7983670" y="4288631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成功标准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741991" y="2030611"/>
            <a:ext cx="4417248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我们要通过这个产品得到什么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27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</a:p>
        </p:txBody>
      </p:sp>
    </p:spTree>
    <p:extLst>
      <p:ext uri="{BB962C8B-B14F-4D97-AF65-F5344CB8AC3E}">
        <p14:creationId xmlns:p14="http://schemas.microsoft.com/office/powerpoint/2010/main" val="64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FECB2E"/>
                </a:gs>
                <a:gs pos="50000">
                  <a:srgbClr val="FBAE2C"/>
                </a:gs>
                <a:gs pos="100000">
                  <a:srgbClr val="F8912A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 flip="none" rotWithShape="1"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64496" y="1273308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确定用户需求步骤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70226" y="1273308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155640" y="1981437"/>
            <a:ext cx="1655235" cy="0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871105" y="1262903"/>
            <a:ext cx="1437068" cy="1437068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037120" y="1449388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用户细分</a:t>
            </a:r>
          </a:p>
        </p:txBody>
      </p:sp>
      <p:sp>
        <p:nvSpPr>
          <p:cNvPr id="42" name="椭圆 41"/>
          <p:cNvSpPr/>
          <p:nvPr/>
        </p:nvSpPr>
        <p:spPr>
          <a:xfrm>
            <a:off x="6042850" y="1449388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用户研究</a:t>
            </a:r>
          </a:p>
        </p:txBody>
      </p:sp>
      <p:sp>
        <p:nvSpPr>
          <p:cNvPr id="43" name="椭圆 42"/>
          <p:cNvSpPr/>
          <p:nvPr/>
        </p:nvSpPr>
        <p:spPr>
          <a:xfrm>
            <a:off x="8048580" y="1449388"/>
            <a:ext cx="1091820" cy="109182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创建角色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5423842" y="1915749"/>
            <a:ext cx="324104" cy="159101"/>
          </a:xfrm>
          <a:prstGeom prst="triangle">
            <a:avLst/>
          </a:prstGeom>
          <a:solidFill>
            <a:srgbClr val="F891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>
            <a:off x="7429573" y="1915751"/>
            <a:ext cx="324104" cy="159101"/>
          </a:xfrm>
          <a:prstGeom prst="triangle">
            <a:avLst/>
          </a:prstGeom>
          <a:solidFill>
            <a:srgbClr val="F8912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0792637" y="1981437"/>
            <a:ext cx="0" cy="1908175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10873" y="4316611"/>
            <a:ext cx="5279485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我们的用户要通过这个产品得到什么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endCxn id="25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F89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0">
                <a:srgbClr val="FECB2E"/>
              </a:gs>
              <a:gs pos="50000">
                <a:srgbClr val="FBAE2C"/>
              </a:gs>
              <a:gs pos="100000">
                <a:srgbClr val="F8912A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</p:spTree>
    <p:extLst>
      <p:ext uri="{BB962C8B-B14F-4D97-AF65-F5344CB8AC3E}">
        <p14:creationId xmlns:p14="http://schemas.microsoft.com/office/powerpoint/2010/main" val="17084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4580" y="1639240"/>
            <a:ext cx="10928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3400" y="3750577"/>
            <a:ext cx="34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6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12694" y="421293"/>
            <a:ext cx="5166612" cy="8987214"/>
            <a:chOff x="2976563" y="4640464"/>
            <a:chExt cx="820338" cy="1426960"/>
          </a:xfrm>
          <a:noFill/>
        </p:grpSpPr>
        <p:sp>
          <p:nvSpPr>
            <p:cNvPr id="5" name="任意多边形 4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7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7ED419"/>
                </a:gs>
                <a:gs pos="100000">
                  <a:srgbClr val="37BA4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15" name="直接连接符 14"/>
          <p:cNvCxnSpPr>
            <a:stCxn id="13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5"/>
            <a:endCxn id="14" idx="1"/>
          </p:cNvCxnSpPr>
          <p:nvPr/>
        </p:nvCxnSpPr>
        <p:spPr>
          <a:xfrm>
            <a:off x="3904396" y="2768521"/>
            <a:ext cx="6408203" cy="1320958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4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949702"/>
            <a:ext cx="356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范围层定义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过程价值</a:t>
            </a:r>
          </a:p>
        </p:txBody>
      </p:sp>
      <p:sp>
        <p:nvSpPr>
          <p:cNvPr id="14" name="椭圆 13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741991" y="2030611"/>
            <a:ext cx="4417248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确定产品功能优先级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72" y="4112299"/>
            <a:ext cx="5279485" cy="91940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明确项目中所要进行的全部工作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产品文档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6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7ED419"/>
                </a:gs>
                <a:gs pos="100000">
                  <a:srgbClr val="37BA4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实现过程价值步骤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418046" y="4837775"/>
            <a:ext cx="701457" cy="0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41991" y="2030611"/>
            <a:ext cx="4417248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确定产品功能优先级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48007" y="4119241"/>
            <a:ext cx="1437068" cy="1437068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901397" y="4128913"/>
            <a:ext cx="1407719" cy="1400643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37411" y="4137453"/>
            <a:ext cx="1407719" cy="1400643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421875" y="2968388"/>
            <a:ext cx="0" cy="1869387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23332" y="4288631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定义需求</a:t>
            </a:r>
          </a:p>
        </p:txBody>
      </p:sp>
      <p:sp>
        <p:nvSpPr>
          <p:cNvPr id="22" name="椭圆 21"/>
          <p:cNvSpPr/>
          <p:nvPr/>
        </p:nvSpPr>
        <p:spPr>
          <a:xfrm>
            <a:off x="6059347" y="4288631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列成清单</a:t>
            </a:r>
          </a:p>
        </p:txBody>
      </p:sp>
      <p:sp>
        <p:nvSpPr>
          <p:cNvPr id="23" name="椭圆 22"/>
          <p:cNvSpPr/>
          <p:nvPr/>
        </p:nvSpPr>
        <p:spPr>
          <a:xfrm>
            <a:off x="7995361" y="4283325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4531" y="4475292"/>
            <a:ext cx="117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5475197" y="4749685"/>
            <a:ext cx="324104" cy="15910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7411212" y="4749686"/>
            <a:ext cx="324104" cy="159101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9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过程价值</a:t>
            </a:r>
          </a:p>
        </p:txBody>
      </p:sp>
    </p:spTree>
    <p:extLst>
      <p:ext uri="{BB962C8B-B14F-4D97-AF65-F5344CB8AC3E}">
        <p14:creationId xmlns:p14="http://schemas.microsoft.com/office/powerpoint/2010/main" val="28490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5226844" y="1971177"/>
            <a:ext cx="832503" cy="0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1167" y="1971177"/>
            <a:ext cx="832503" cy="0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10872" y="4112299"/>
            <a:ext cx="5279485" cy="91940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明确项目中所要进行的全部工作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产品文档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7ED419"/>
                </a:gs>
                <a:gs pos="100000">
                  <a:srgbClr val="37BA4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定义产品价值要求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48007" y="1259728"/>
            <a:ext cx="1437068" cy="1437068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0792637" y="1981437"/>
            <a:ext cx="0" cy="1908175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9" idx="6"/>
          </p:cNvCxnSpPr>
          <p:nvPr/>
        </p:nvCxnSpPr>
        <p:spPr>
          <a:xfrm>
            <a:off x="9075490" y="1975087"/>
            <a:ext cx="1735385" cy="6350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886723" y="1259728"/>
            <a:ext cx="1437068" cy="1437068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123332" y="1429177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乐观描述</a:t>
            </a:r>
          </a:p>
        </p:txBody>
      </p:sp>
      <p:sp>
        <p:nvSpPr>
          <p:cNvPr id="32" name="椭圆 31"/>
          <p:cNvSpPr/>
          <p:nvPr/>
        </p:nvSpPr>
        <p:spPr>
          <a:xfrm>
            <a:off x="7811046" y="1259728"/>
            <a:ext cx="1437068" cy="1437068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59347" y="1429177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具体解释</a:t>
            </a:r>
          </a:p>
        </p:txBody>
      </p:sp>
      <p:sp>
        <p:nvSpPr>
          <p:cNvPr id="39" name="椭圆 38"/>
          <p:cNvSpPr/>
          <p:nvPr/>
        </p:nvSpPr>
        <p:spPr>
          <a:xfrm>
            <a:off x="7983670" y="1429177"/>
            <a:ext cx="1091820" cy="109182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客观语气</a:t>
            </a:r>
          </a:p>
        </p:txBody>
      </p:sp>
      <p:cxnSp>
        <p:nvCxnSpPr>
          <p:cNvPr id="27" name="直接连接符 26"/>
          <p:cNvCxnSpPr>
            <a:endCxn id="29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3DB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</a:p>
        </p:txBody>
      </p:sp>
    </p:spTree>
    <p:extLst>
      <p:ext uri="{BB962C8B-B14F-4D97-AF65-F5344CB8AC3E}">
        <p14:creationId xmlns:p14="http://schemas.microsoft.com/office/powerpoint/2010/main" val="31954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4580" y="1858831"/>
            <a:ext cx="10928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3400" y="3989406"/>
            <a:ext cx="34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结构层</a:t>
            </a:r>
            <a:endParaRPr lang="zh-CN" altLang="en-US" sz="6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12694" y="421293"/>
            <a:ext cx="5166612" cy="8987214"/>
            <a:chOff x="2976563" y="4640464"/>
            <a:chExt cx="820338" cy="1426960"/>
          </a:xfrm>
          <a:noFill/>
        </p:grpSpPr>
        <p:sp>
          <p:nvSpPr>
            <p:cNvPr id="5" name="任意多边形 4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7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40E4DA"/>
                </a:gs>
                <a:gs pos="100000">
                  <a:srgbClr val="14C4EE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13" name="直接连接符 12"/>
          <p:cNvCxnSpPr>
            <a:stCxn id="11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5"/>
            <a:endCxn id="12" idx="1"/>
          </p:cNvCxnSpPr>
          <p:nvPr/>
        </p:nvCxnSpPr>
        <p:spPr>
          <a:xfrm>
            <a:off x="3904396" y="2768521"/>
            <a:ext cx="6408203" cy="1320958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2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949702"/>
            <a:ext cx="356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结构层定义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40E4DA"/>
              </a:gs>
              <a:gs pos="100000">
                <a:srgbClr val="14C4EE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  <p:sp>
        <p:nvSpPr>
          <p:cNvPr id="20" name="椭圆 19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41990" y="2030611"/>
            <a:ext cx="4554409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系统如何配合与响应用户的行为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10872" y="4316611"/>
            <a:ext cx="5279485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合理组织有效信息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-14514" y="68580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/>
          <p:cNvGrpSpPr/>
          <p:nvPr/>
        </p:nvGrpSpPr>
        <p:grpSpPr>
          <a:xfrm>
            <a:off x="6680758" y="2453298"/>
            <a:ext cx="1132668" cy="1132668"/>
            <a:chOff x="7728331" y="2949692"/>
            <a:chExt cx="1560840" cy="1560840"/>
          </a:xfrm>
        </p:grpSpPr>
        <p:sp>
          <p:nvSpPr>
            <p:cNvPr id="183" name="椭圆 182"/>
            <p:cNvSpPr/>
            <p:nvPr/>
          </p:nvSpPr>
          <p:spPr>
            <a:xfrm>
              <a:off x="7728331" y="2949692"/>
              <a:ext cx="1560840" cy="1560840"/>
            </a:xfrm>
            <a:prstGeom prst="ellipse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Group 20"/>
            <p:cNvGrpSpPr>
              <a:grpSpLocks noChangeAspect="1"/>
            </p:cNvGrpSpPr>
            <p:nvPr/>
          </p:nvGrpSpPr>
          <p:grpSpPr bwMode="auto">
            <a:xfrm>
              <a:off x="8051530" y="3284016"/>
              <a:ext cx="939544" cy="942739"/>
              <a:chOff x="1968" y="2429"/>
              <a:chExt cx="1176" cy="1180"/>
            </a:xfrm>
            <a:noFill/>
          </p:grpSpPr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2512" y="2651"/>
                <a:ext cx="468" cy="13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"/>
              <p:cNvSpPr>
                <a:spLocks noEditPoints="1"/>
              </p:cNvSpPr>
              <p:nvPr/>
            </p:nvSpPr>
            <p:spPr bwMode="auto">
              <a:xfrm>
                <a:off x="2512" y="2817"/>
                <a:ext cx="632" cy="490"/>
              </a:xfrm>
              <a:custGeom>
                <a:avLst/>
                <a:gdLst>
                  <a:gd name="T0" fmla="*/ 266 w 266"/>
                  <a:gd name="T1" fmla="*/ 32 h 206"/>
                  <a:gd name="T2" fmla="*/ 252 w 266"/>
                  <a:gd name="T3" fmla="*/ 32 h 206"/>
                  <a:gd name="T4" fmla="*/ 197 w 266"/>
                  <a:gd name="T5" fmla="*/ 32 h 206"/>
                  <a:gd name="T6" fmla="*/ 197 w 266"/>
                  <a:gd name="T7" fmla="*/ 0 h 206"/>
                  <a:gd name="T8" fmla="*/ 0 w 266"/>
                  <a:gd name="T9" fmla="*/ 0 h 206"/>
                  <a:gd name="T10" fmla="*/ 0 w 266"/>
                  <a:gd name="T11" fmla="*/ 206 h 206"/>
                  <a:gd name="T12" fmla="*/ 197 w 266"/>
                  <a:gd name="T13" fmla="*/ 206 h 206"/>
                  <a:gd name="T14" fmla="*/ 197 w 266"/>
                  <a:gd name="T15" fmla="*/ 177 h 206"/>
                  <a:gd name="T16" fmla="*/ 266 w 266"/>
                  <a:gd name="T17" fmla="*/ 177 h 206"/>
                  <a:gd name="T18" fmla="*/ 266 w 266"/>
                  <a:gd name="T19" fmla="*/ 32 h 206"/>
                  <a:gd name="T20" fmla="*/ 238 w 266"/>
                  <a:gd name="T21" fmla="*/ 149 h 206"/>
                  <a:gd name="T22" fmla="*/ 197 w 266"/>
                  <a:gd name="T23" fmla="*/ 149 h 206"/>
                  <a:gd name="T24" fmla="*/ 197 w 266"/>
                  <a:gd name="T25" fmla="*/ 60 h 206"/>
                  <a:gd name="T26" fmla="*/ 238 w 266"/>
                  <a:gd name="T27" fmla="*/ 60 h 206"/>
                  <a:gd name="T28" fmla="*/ 238 w 266"/>
                  <a:gd name="T29" fmla="*/ 14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6" h="206">
                    <a:moveTo>
                      <a:pt x="266" y="32"/>
                    </a:moveTo>
                    <a:cubicBezTo>
                      <a:pt x="252" y="32"/>
                      <a:pt x="252" y="32"/>
                      <a:pt x="252" y="32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97" y="206"/>
                      <a:pt x="197" y="206"/>
                      <a:pt x="197" y="206"/>
                    </a:cubicBezTo>
                    <a:cubicBezTo>
                      <a:pt x="197" y="177"/>
                      <a:pt x="197" y="177"/>
                      <a:pt x="197" y="177"/>
                    </a:cubicBezTo>
                    <a:cubicBezTo>
                      <a:pt x="266" y="177"/>
                      <a:pt x="266" y="177"/>
                      <a:pt x="266" y="177"/>
                    </a:cubicBezTo>
                    <a:lnTo>
                      <a:pt x="266" y="32"/>
                    </a:lnTo>
                    <a:close/>
                    <a:moveTo>
                      <a:pt x="238" y="149"/>
                    </a:moveTo>
                    <a:cubicBezTo>
                      <a:pt x="226" y="149"/>
                      <a:pt x="208" y="149"/>
                      <a:pt x="197" y="149"/>
                    </a:cubicBezTo>
                    <a:cubicBezTo>
                      <a:pt x="197" y="60"/>
                      <a:pt x="197" y="60"/>
                      <a:pt x="197" y="60"/>
                    </a:cubicBezTo>
                    <a:cubicBezTo>
                      <a:pt x="206" y="60"/>
                      <a:pt x="225" y="60"/>
                      <a:pt x="238" y="60"/>
                    </a:cubicBezTo>
                    <a:cubicBezTo>
                      <a:pt x="238" y="79"/>
                      <a:pt x="238" y="130"/>
                      <a:pt x="238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3"/>
              <p:cNvSpPr>
                <a:spLocks noEditPoints="1"/>
              </p:cNvSpPr>
              <p:nvPr/>
            </p:nvSpPr>
            <p:spPr bwMode="auto">
              <a:xfrm>
                <a:off x="1968" y="2429"/>
                <a:ext cx="900" cy="711"/>
              </a:xfrm>
              <a:custGeom>
                <a:avLst/>
                <a:gdLst>
                  <a:gd name="T0" fmla="*/ 449 w 900"/>
                  <a:gd name="T1" fmla="*/ 136 h 711"/>
                  <a:gd name="T2" fmla="*/ 900 w 900"/>
                  <a:gd name="T3" fmla="*/ 136 h 711"/>
                  <a:gd name="T4" fmla="*/ 900 w 900"/>
                  <a:gd name="T5" fmla="*/ 0 h 711"/>
                  <a:gd name="T6" fmla="*/ 0 w 900"/>
                  <a:gd name="T7" fmla="*/ 0 h 711"/>
                  <a:gd name="T8" fmla="*/ 0 w 900"/>
                  <a:gd name="T9" fmla="*/ 711 h 711"/>
                  <a:gd name="T10" fmla="*/ 449 w 900"/>
                  <a:gd name="T11" fmla="*/ 711 h 711"/>
                  <a:gd name="T12" fmla="*/ 449 w 900"/>
                  <a:gd name="T13" fmla="*/ 136 h 711"/>
                  <a:gd name="T14" fmla="*/ 283 w 900"/>
                  <a:gd name="T15" fmla="*/ 528 h 711"/>
                  <a:gd name="T16" fmla="*/ 157 w 900"/>
                  <a:gd name="T17" fmla="*/ 528 h 711"/>
                  <a:gd name="T18" fmla="*/ 157 w 900"/>
                  <a:gd name="T19" fmla="*/ 500 h 711"/>
                  <a:gd name="T20" fmla="*/ 283 w 900"/>
                  <a:gd name="T21" fmla="*/ 500 h 711"/>
                  <a:gd name="T22" fmla="*/ 283 w 900"/>
                  <a:gd name="T23" fmla="*/ 528 h 711"/>
                  <a:gd name="T24" fmla="*/ 283 w 900"/>
                  <a:gd name="T25" fmla="*/ 421 h 711"/>
                  <a:gd name="T26" fmla="*/ 157 w 900"/>
                  <a:gd name="T27" fmla="*/ 421 h 711"/>
                  <a:gd name="T28" fmla="*/ 157 w 900"/>
                  <a:gd name="T29" fmla="*/ 393 h 711"/>
                  <a:gd name="T30" fmla="*/ 283 w 900"/>
                  <a:gd name="T31" fmla="*/ 393 h 711"/>
                  <a:gd name="T32" fmla="*/ 283 w 900"/>
                  <a:gd name="T33" fmla="*/ 421 h 711"/>
                  <a:gd name="T34" fmla="*/ 283 w 900"/>
                  <a:gd name="T35" fmla="*/ 317 h 711"/>
                  <a:gd name="T36" fmla="*/ 157 w 900"/>
                  <a:gd name="T37" fmla="*/ 317 h 711"/>
                  <a:gd name="T38" fmla="*/ 157 w 900"/>
                  <a:gd name="T39" fmla="*/ 288 h 711"/>
                  <a:gd name="T40" fmla="*/ 283 w 900"/>
                  <a:gd name="T41" fmla="*/ 288 h 711"/>
                  <a:gd name="T42" fmla="*/ 283 w 900"/>
                  <a:gd name="T43" fmla="*/ 317 h 711"/>
                  <a:gd name="T44" fmla="*/ 283 w 900"/>
                  <a:gd name="T45" fmla="*/ 212 h 711"/>
                  <a:gd name="T46" fmla="*/ 157 w 900"/>
                  <a:gd name="T47" fmla="*/ 212 h 711"/>
                  <a:gd name="T48" fmla="*/ 157 w 900"/>
                  <a:gd name="T49" fmla="*/ 184 h 711"/>
                  <a:gd name="T50" fmla="*/ 283 w 900"/>
                  <a:gd name="T51" fmla="*/ 184 h 711"/>
                  <a:gd name="T52" fmla="*/ 283 w 900"/>
                  <a:gd name="T53" fmla="*/ 212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0" h="711">
                    <a:moveTo>
                      <a:pt x="449" y="136"/>
                    </a:moveTo>
                    <a:lnTo>
                      <a:pt x="900" y="136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711"/>
                    </a:lnTo>
                    <a:lnTo>
                      <a:pt x="449" y="711"/>
                    </a:lnTo>
                    <a:lnTo>
                      <a:pt x="449" y="136"/>
                    </a:lnTo>
                    <a:close/>
                    <a:moveTo>
                      <a:pt x="283" y="528"/>
                    </a:moveTo>
                    <a:lnTo>
                      <a:pt x="157" y="528"/>
                    </a:lnTo>
                    <a:lnTo>
                      <a:pt x="157" y="500"/>
                    </a:lnTo>
                    <a:lnTo>
                      <a:pt x="283" y="500"/>
                    </a:lnTo>
                    <a:lnTo>
                      <a:pt x="283" y="528"/>
                    </a:lnTo>
                    <a:close/>
                    <a:moveTo>
                      <a:pt x="283" y="421"/>
                    </a:moveTo>
                    <a:lnTo>
                      <a:pt x="157" y="421"/>
                    </a:lnTo>
                    <a:lnTo>
                      <a:pt x="157" y="393"/>
                    </a:lnTo>
                    <a:lnTo>
                      <a:pt x="283" y="393"/>
                    </a:lnTo>
                    <a:lnTo>
                      <a:pt x="283" y="421"/>
                    </a:lnTo>
                    <a:close/>
                    <a:moveTo>
                      <a:pt x="283" y="317"/>
                    </a:moveTo>
                    <a:lnTo>
                      <a:pt x="157" y="317"/>
                    </a:lnTo>
                    <a:lnTo>
                      <a:pt x="157" y="288"/>
                    </a:lnTo>
                    <a:lnTo>
                      <a:pt x="283" y="288"/>
                    </a:lnTo>
                    <a:lnTo>
                      <a:pt x="283" y="317"/>
                    </a:lnTo>
                    <a:close/>
                    <a:moveTo>
                      <a:pt x="283" y="212"/>
                    </a:moveTo>
                    <a:lnTo>
                      <a:pt x="157" y="212"/>
                    </a:lnTo>
                    <a:lnTo>
                      <a:pt x="157" y="184"/>
                    </a:lnTo>
                    <a:lnTo>
                      <a:pt x="283" y="184"/>
                    </a:lnTo>
                    <a:lnTo>
                      <a:pt x="283" y="212"/>
                    </a:ln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4"/>
              <p:cNvSpPr>
                <a:spLocks noEditPoints="1"/>
              </p:cNvSpPr>
              <p:nvPr/>
            </p:nvSpPr>
            <p:spPr bwMode="auto">
              <a:xfrm>
                <a:off x="1968" y="3227"/>
                <a:ext cx="1107" cy="382"/>
              </a:xfrm>
              <a:custGeom>
                <a:avLst/>
                <a:gdLst>
                  <a:gd name="T0" fmla="*/ 189 w 466"/>
                  <a:gd name="T1" fmla="*/ 84 h 161"/>
                  <a:gd name="T2" fmla="*/ 189 w 466"/>
                  <a:gd name="T3" fmla="*/ 0 h 161"/>
                  <a:gd name="T4" fmla="*/ 0 w 466"/>
                  <a:gd name="T5" fmla="*/ 0 h 161"/>
                  <a:gd name="T6" fmla="*/ 0 w 466"/>
                  <a:gd name="T7" fmla="*/ 161 h 161"/>
                  <a:gd name="T8" fmla="*/ 466 w 466"/>
                  <a:gd name="T9" fmla="*/ 161 h 161"/>
                  <a:gd name="T10" fmla="*/ 466 w 466"/>
                  <a:gd name="T11" fmla="*/ 84 h 161"/>
                  <a:gd name="T12" fmla="*/ 189 w 466"/>
                  <a:gd name="T13" fmla="*/ 84 h 161"/>
                  <a:gd name="T14" fmla="*/ 92 w 466"/>
                  <a:gd name="T15" fmla="*/ 121 h 161"/>
                  <a:gd name="T16" fmla="*/ 48 w 466"/>
                  <a:gd name="T17" fmla="*/ 76 h 161"/>
                  <a:gd name="T18" fmla="*/ 92 w 466"/>
                  <a:gd name="T19" fmla="*/ 32 h 161"/>
                  <a:gd name="T20" fmla="*/ 137 w 466"/>
                  <a:gd name="T21" fmla="*/ 76 h 161"/>
                  <a:gd name="T22" fmla="*/ 92 w 466"/>
                  <a:gd name="T23" fmla="*/ 12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6" h="161">
                    <a:moveTo>
                      <a:pt x="189" y="84"/>
                    </a:moveTo>
                    <a:cubicBezTo>
                      <a:pt x="189" y="0"/>
                      <a:pt x="189" y="0"/>
                      <a:pt x="1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466" y="161"/>
                      <a:pt x="466" y="161"/>
                      <a:pt x="466" y="161"/>
                    </a:cubicBezTo>
                    <a:cubicBezTo>
                      <a:pt x="466" y="84"/>
                      <a:pt x="466" y="84"/>
                      <a:pt x="466" y="84"/>
                    </a:cubicBezTo>
                    <a:lnTo>
                      <a:pt x="189" y="84"/>
                    </a:lnTo>
                    <a:close/>
                    <a:moveTo>
                      <a:pt x="92" y="121"/>
                    </a:moveTo>
                    <a:cubicBezTo>
                      <a:pt x="68" y="121"/>
                      <a:pt x="48" y="101"/>
                      <a:pt x="48" y="76"/>
                    </a:cubicBezTo>
                    <a:cubicBezTo>
                      <a:pt x="48" y="52"/>
                      <a:pt x="68" y="32"/>
                      <a:pt x="92" y="32"/>
                    </a:cubicBezTo>
                    <a:cubicBezTo>
                      <a:pt x="117" y="32"/>
                      <a:pt x="137" y="52"/>
                      <a:pt x="137" y="76"/>
                    </a:cubicBezTo>
                    <a:cubicBezTo>
                      <a:pt x="137" y="101"/>
                      <a:pt x="117" y="121"/>
                      <a:pt x="92" y="12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25"/>
              <p:cNvSpPr>
                <a:spLocks noChangeArrowheads="1"/>
              </p:cNvSpPr>
              <p:nvPr/>
            </p:nvSpPr>
            <p:spPr bwMode="auto">
              <a:xfrm>
                <a:off x="2111" y="3292"/>
                <a:ext cx="154" cy="155"/>
              </a:xfrm>
              <a:prstGeom prst="ellipse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038" name="直接连接符 1037"/>
          <p:cNvCxnSpPr>
            <a:stCxn id="124" idx="0"/>
          </p:cNvCxnSpPr>
          <p:nvPr/>
        </p:nvCxnSpPr>
        <p:spPr>
          <a:xfrm flipV="1">
            <a:off x="7247341" y="-170959"/>
            <a:ext cx="0" cy="939247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83" idx="0"/>
            <a:endCxn id="124" idx="4"/>
          </p:cNvCxnSpPr>
          <p:nvPr/>
        </p:nvCxnSpPr>
        <p:spPr>
          <a:xfrm flipV="1">
            <a:off x="7247092" y="1900956"/>
            <a:ext cx="249" cy="552342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83" idx="4"/>
            <a:endCxn id="186" idx="0"/>
          </p:cNvCxnSpPr>
          <p:nvPr/>
        </p:nvCxnSpPr>
        <p:spPr>
          <a:xfrm>
            <a:off x="7247092" y="3585966"/>
            <a:ext cx="0" cy="552342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4" name="组合 1083"/>
          <p:cNvGrpSpPr/>
          <p:nvPr/>
        </p:nvGrpSpPr>
        <p:grpSpPr>
          <a:xfrm>
            <a:off x="6681007" y="768288"/>
            <a:ext cx="1132668" cy="1132668"/>
            <a:chOff x="1662359" y="3429000"/>
            <a:chExt cx="1560840" cy="1560840"/>
          </a:xfrm>
        </p:grpSpPr>
        <p:sp>
          <p:nvSpPr>
            <p:cNvPr id="124" name="椭圆 123"/>
            <p:cNvSpPr/>
            <p:nvPr/>
          </p:nvSpPr>
          <p:spPr>
            <a:xfrm>
              <a:off x="1662359" y="3429000"/>
              <a:ext cx="1560840" cy="1560840"/>
            </a:xfrm>
            <a:prstGeom prst="ellipse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3" name="组合 1072"/>
            <p:cNvGrpSpPr/>
            <p:nvPr/>
          </p:nvGrpSpPr>
          <p:grpSpPr>
            <a:xfrm>
              <a:off x="1996699" y="3763325"/>
              <a:ext cx="891662" cy="1061526"/>
              <a:chOff x="1201882" y="3763325"/>
              <a:chExt cx="891662" cy="1061526"/>
            </a:xfrm>
          </p:grpSpPr>
          <p:grpSp>
            <p:nvGrpSpPr>
              <p:cNvPr id="1052" name="组合 1051"/>
              <p:cNvGrpSpPr/>
              <p:nvPr/>
            </p:nvGrpSpPr>
            <p:grpSpPr>
              <a:xfrm>
                <a:off x="1201882" y="3763325"/>
                <a:ext cx="891662" cy="891662"/>
                <a:chOff x="1750554" y="1258681"/>
                <a:chExt cx="1389900" cy="1389900"/>
              </a:xfrm>
            </p:grpSpPr>
            <p:sp>
              <p:nvSpPr>
                <p:cNvPr id="1051" name="矩形 1050"/>
                <p:cNvSpPr/>
                <p:nvPr/>
              </p:nvSpPr>
              <p:spPr>
                <a:xfrm>
                  <a:off x="1750554" y="1258681"/>
                  <a:ext cx="1389900" cy="1389900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9" name="矩形 1048"/>
                <p:cNvSpPr/>
                <p:nvPr/>
              </p:nvSpPr>
              <p:spPr>
                <a:xfrm>
                  <a:off x="2422645" y="1950628"/>
                  <a:ext cx="45719" cy="1455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-1800000">
                  <a:off x="2289295" y="2236378"/>
                  <a:ext cx="45719" cy="1455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1800000" flipH="1">
                  <a:off x="2560757" y="2236378"/>
                  <a:ext cx="45719" cy="14552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0" name="任意多边形 229"/>
                <p:cNvSpPr/>
                <p:nvPr/>
              </p:nvSpPr>
              <p:spPr>
                <a:xfrm>
                  <a:off x="2209030" y="1523462"/>
                  <a:ext cx="125982" cy="145526"/>
                </a:xfrm>
                <a:custGeom>
                  <a:avLst/>
                  <a:gdLst>
                    <a:gd name="connsiteX0" fmla="*/ 80263 w 125982"/>
                    <a:gd name="connsiteY0" fmla="*/ 0 h 145526"/>
                    <a:gd name="connsiteX1" fmla="*/ 125982 w 125982"/>
                    <a:gd name="connsiteY1" fmla="*/ 0 h 145526"/>
                    <a:gd name="connsiteX2" fmla="*/ 125982 w 125982"/>
                    <a:gd name="connsiteY2" fmla="*/ 145526 h 145526"/>
                    <a:gd name="connsiteX3" fmla="*/ 80263 w 125982"/>
                    <a:gd name="connsiteY3" fmla="*/ 145526 h 145526"/>
                    <a:gd name="connsiteX4" fmla="*/ 80263 w 125982"/>
                    <a:gd name="connsiteY4" fmla="*/ 105776 h 145526"/>
                    <a:gd name="connsiteX5" fmla="*/ 80140 w 125982"/>
                    <a:gd name="connsiteY5" fmla="*/ 105958 h 145526"/>
                    <a:gd name="connsiteX6" fmla="*/ 46945 w 125982"/>
                    <a:gd name="connsiteY6" fmla="*/ 119708 h 145526"/>
                    <a:gd name="connsiteX7" fmla="*/ 0 w 125982"/>
                    <a:gd name="connsiteY7" fmla="*/ 72763 h 145526"/>
                    <a:gd name="connsiteX8" fmla="*/ 46945 w 125982"/>
                    <a:gd name="connsiteY8" fmla="*/ 25818 h 145526"/>
                    <a:gd name="connsiteX9" fmla="*/ 80140 w 125982"/>
                    <a:gd name="connsiteY9" fmla="*/ 39568 h 145526"/>
                    <a:gd name="connsiteX10" fmla="*/ 80263 w 125982"/>
                    <a:gd name="connsiteY10" fmla="*/ 39750 h 145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5982" h="145526">
                      <a:moveTo>
                        <a:pt x="80263" y="0"/>
                      </a:moveTo>
                      <a:lnTo>
                        <a:pt x="125982" y="0"/>
                      </a:lnTo>
                      <a:lnTo>
                        <a:pt x="125982" y="145526"/>
                      </a:lnTo>
                      <a:lnTo>
                        <a:pt x="80263" y="145526"/>
                      </a:lnTo>
                      <a:lnTo>
                        <a:pt x="80263" y="105776"/>
                      </a:lnTo>
                      <a:lnTo>
                        <a:pt x="80140" y="105958"/>
                      </a:lnTo>
                      <a:cubicBezTo>
                        <a:pt x="71645" y="114454"/>
                        <a:pt x="59908" y="119708"/>
                        <a:pt x="46945" y="119708"/>
                      </a:cubicBezTo>
                      <a:cubicBezTo>
                        <a:pt x="21018" y="119708"/>
                        <a:pt x="0" y="98690"/>
                        <a:pt x="0" y="72763"/>
                      </a:cubicBezTo>
                      <a:cubicBezTo>
                        <a:pt x="0" y="46836"/>
                        <a:pt x="21018" y="25818"/>
                        <a:pt x="46945" y="25818"/>
                      </a:cubicBezTo>
                      <a:cubicBezTo>
                        <a:pt x="59908" y="25818"/>
                        <a:pt x="71645" y="31073"/>
                        <a:pt x="80140" y="39568"/>
                      </a:cubicBezTo>
                      <a:lnTo>
                        <a:pt x="80263" y="397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任意多边形 228"/>
                <p:cNvSpPr/>
                <p:nvPr/>
              </p:nvSpPr>
              <p:spPr>
                <a:xfrm>
                  <a:off x="2553905" y="1523461"/>
                  <a:ext cx="123600" cy="145526"/>
                </a:xfrm>
                <a:custGeom>
                  <a:avLst/>
                  <a:gdLst>
                    <a:gd name="connsiteX0" fmla="*/ 0 w 123600"/>
                    <a:gd name="connsiteY0" fmla="*/ 0 h 145526"/>
                    <a:gd name="connsiteX1" fmla="*/ 45719 w 123600"/>
                    <a:gd name="connsiteY1" fmla="*/ 0 h 145526"/>
                    <a:gd name="connsiteX2" fmla="*/ 45719 w 123600"/>
                    <a:gd name="connsiteY2" fmla="*/ 38632 h 145526"/>
                    <a:gd name="connsiteX3" fmla="*/ 76655 w 123600"/>
                    <a:gd name="connsiteY3" fmla="*/ 25818 h 145526"/>
                    <a:gd name="connsiteX4" fmla="*/ 123600 w 123600"/>
                    <a:gd name="connsiteY4" fmla="*/ 72763 h 145526"/>
                    <a:gd name="connsiteX5" fmla="*/ 76655 w 123600"/>
                    <a:gd name="connsiteY5" fmla="*/ 119708 h 145526"/>
                    <a:gd name="connsiteX6" fmla="*/ 45719 w 123600"/>
                    <a:gd name="connsiteY6" fmla="*/ 106894 h 145526"/>
                    <a:gd name="connsiteX7" fmla="*/ 45719 w 123600"/>
                    <a:gd name="connsiteY7" fmla="*/ 145526 h 145526"/>
                    <a:gd name="connsiteX8" fmla="*/ 0 w 123600"/>
                    <a:gd name="connsiteY8" fmla="*/ 145526 h 145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600" h="145526">
                      <a:moveTo>
                        <a:pt x="0" y="0"/>
                      </a:moveTo>
                      <a:lnTo>
                        <a:pt x="45719" y="0"/>
                      </a:lnTo>
                      <a:lnTo>
                        <a:pt x="45719" y="38632"/>
                      </a:lnTo>
                      <a:lnTo>
                        <a:pt x="76655" y="25818"/>
                      </a:lnTo>
                      <a:cubicBezTo>
                        <a:pt x="102582" y="25818"/>
                        <a:pt x="123600" y="46836"/>
                        <a:pt x="123600" y="72763"/>
                      </a:cubicBezTo>
                      <a:cubicBezTo>
                        <a:pt x="123600" y="98690"/>
                        <a:pt x="102582" y="119708"/>
                        <a:pt x="76655" y="119708"/>
                      </a:cubicBezTo>
                      <a:lnTo>
                        <a:pt x="45719" y="106894"/>
                      </a:lnTo>
                      <a:lnTo>
                        <a:pt x="45719" y="145526"/>
                      </a:lnTo>
                      <a:lnTo>
                        <a:pt x="0" y="1455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6" name="组合 1055"/>
              <p:cNvGrpSpPr/>
              <p:nvPr/>
            </p:nvGrpSpPr>
            <p:grpSpPr>
              <a:xfrm>
                <a:off x="1383912" y="4062807"/>
                <a:ext cx="546590" cy="762044"/>
                <a:chOff x="1366838" y="5335115"/>
                <a:chExt cx="450056" cy="627459"/>
              </a:xfrm>
            </p:grpSpPr>
            <p:sp>
              <p:nvSpPr>
                <p:cNvPr id="1053" name="椭圆 1052"/>
                <p:cNvSpPr/>
                <p:nvPr/>
              </p:nvSpPr>
              <p:spPr>
                <a:xfrm>
                  <a:off x="1366838" y="5335115"/>
                  <a:ext cx="450056" cy="450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1431132" y="5399409"/>
                  <a:ext cx="321468" cy="32146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F546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 flipH="1">
                  <a:off x="1553842" y="5522119"/>
                  <a:ext cx="76048" cy="76048"/>
                </a:xfrm>
                <a:prstGeom prst="ellipse">
                  <a:avLst/>
                </a:prstGeom>
                <a:solidFill>
                  <a:srgbClr val="F66080"/>
                </a:solidFill>
                <a:ln>
                  <a:solidFill>
                    <a:srgbClr val="F66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4" name="任意多边形 1053"/>
                <p:cNvSpPr/>
                <p:nvPr/>
              </p:nvSpPr>
              <p:spPr>
                <a:xfrm>
                  <a:off x="1576829" y="5543474"/>
                  <a:ext cx="32235" cy="419100"/>
                </a:xfrm>
                <a:custGeom>
                  <a:avLst/>
                  <a:gdLst>
                    <a:gd name="connsiteX0" fmla="*/ 0 w 32235"/>
                    <a:gd name="connsiteY0" fmla="*/ 0 h 419100"/>
                    <a:gd name="connsiteX1" fmla="*/ 28575 w 32235"/>
                    <a:gd name="connsiteY1" fmla="*/ 80963 h 419100"/>
                    <a:gd name="connsiteX2" fmla="*/ 30956 w 32235"/>
                    <a:gd name="connsiteY2" fmla="*/ 41910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235" h="419100">
                      <a:moveTo>
                        <a:pt x="0" y="0"/>
                      </a:moveTo>
                      <a:cubicBezTo>
                        <a:pt x="11708" y="5556"/>
                        <a:pt x="23416" y="11113"/>
                        <a:pt x="28575" y="80963"/>
                      </a:cubicBezTo>
                      <a:cubicBezTo>
                        <a:pt x="33734" y="150813"/>
                        <a:pt x="32345" y="284956"/>
                        <a:pt x="30956" y="419100"/>
                      </a:cubicBezTo>
                    </a:path>
                  </a:pathLst>
                </a:custGeom>
                <a:noFill/>
                <a:ln w="57150">
                  <a:solidFill>
                    <a:srgbClr val="F66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276" name="直接连接符 275"/>
          <p:cNvCxnSpPr>
            <a:endCxn id="186" idx="4"/>
          </p:cNvCxnSpPr>
          <p:nvPr/>
        </p:nvCxnSpPr>
        <p:spPr>
          <a:xfrm flipV="1">
            <a:off x="7247092" y="5270976"/>
            <a:ext cx="0" cy="1587024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>
            <a:off x="6680758" y="4138308"/>
            <a:ext cx="1132668" cy="1132668"/>
            <a:chOff x="7942417" y="4786086"/>
            <a:chExt cx="1132668" cy="1132668"/>
          </a:xfrm>
          <a:gradFill>
            <a:gsLst>
              <a:gs pos="50000">
                <a:srgbClr val="F7596A"/>
              </a:gs>
              <a:gs pos="0">
                <a:srgbClr val="FC9358"/>
              </a:gs>
              <a:gs pos="100000">
                <a:srgbClr val="F32E72"/>
              </a:gs>
            </a:gsLst>
            <a:lin ang="2700000" scaled="1"/>
          </a:gradFill>
        </p:grpSpPr>
        <p:sp>
          <p:nvSpPr>
            <p:cNvPr id="186" name="椭圆 185"/>
            <p:cNvSpPr/>
            <p:nvPr/>
          </p:nvSpPr>
          <p:spPr>
            <a:xfrm>
              <a:off x="7942417" y="4786086"/>
              <a:ext cx="1132668" cy="1132668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165510" y="5128006"/>
              <a:ext cx="686110" cy="438094"/>
              <a:chOff x="5186363" y="1670893"/>
              <a:chExt cx="976312" cy="336024"/>
            </a:xfrm>
            <a:grpFill/>
          </p:grpSpPr>
          <p:sp>
            <p:nvSpPr>
              <p:cNvPr id="143" name="矩形 142"/>
              <p:cNvSpPr/>
              <p:nvPr/>
            </p:nvSpPr>
            <p:spPr>
              <a:xfrm>
                <a:off x="5269553" y="1670893"/>
                <a:ext cx="811069" cy="6827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5230122" y="1804036"/>
                <a:ext cx="894437" cy="6827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梯形 143"/>
              <p:cNvSpPr/>
              <p:nvPr/>
            </p:nvSpPr>
            <p:spPr>
              <a:xfrm>
                <a:off x="5229225" y="1736789"/>
                <a:ext cx="890588" cy="68400"/>
              </a:xfrm>
              <a:prstGeom prst="trapezoid">
                <a:avLst>
                  <a:gd name="adj" fmla="val 31963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梯形 280"/>
              <p:cNvSpPr/>
              <p:nvPr/>
            </p:nvSpPr>
            <p:spPr>
              <a:xfrm>
                <a:off x="5186363" y="1872193"/>
                <a:ext cx="976312" cy="68400"/>
              </a:xfrm>
              <a:prstGeom prst="trapezoid">
                <a:avLst>
                  <a:gd name="adj" fmla="val 31963"/>
                </a:avLst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5186363" y="1938640"/>
                <a:ext cx="975179" cy="68277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324717" y="1001898"/>
            <a:ext cx="553998" cy="4122010"/>
            <a:chOff x="2407660" y="866138"/>
            <a:chExt cx="553998" cy="4122010"/>
          </a:xfrm>
        </p:grpSpPr>
        <p:sp>
          <p:nvSpPr>
            <p:cNvPr id="3" name="文本框 2"/>
            <p:cNvSpPr txBox="1"/>
            <p:nvPr/>
          </p:nvSpPr>
          <p:spPr>
            <a:xfrm>
              <a:off x="2407660" y="866138"/>
              <a:ext cx="553998" cy="4122010"/>
            </a:xfrm>
            <a:prstGeom prst="rect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你是否遇到过这样的情况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半闭框 1"/>
            <p:cNvSpPr/>
            <p:nvPr/>
          </p:nvSpPr>
          <p:spPr>
            <a:xfrm>
              <a:off x="2410518" y="867628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半闭框 50"/>
            <p:cNvSpPr/>
            <p:nvPr/>
          </p:nvSpPr>
          <p:spPr>
            <a:xfrm flipH="1" flipV="1">
              <a:off x="2655338" y="4685354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3728854" y="1134626"/>
            <a:ext cx="24868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两个插孔只能用一个</a:t>
            </a:r>
            <a:endParaRPr lang="zh-CN" altLang="en-US" sz="20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3724328" y="2824618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5466C"/>
                </a:solidFill>
              </a:rPr>
              <a:t>误以为已打开咖啡机</a:t>
            </a:r>
          </a:p>
        </p:txBody>
      </p:sp>
      <p:sp>
        <p:nvSpPr>
          <p:cNvPr id="291" name="文本框 290"/>
          <p:cNvSpPr txBox="1"/>
          <p:nvPr/>
        </p:nvSpPr>
        <p:spPr>
          <a:xfrm>
            <a:off x="3728854" y="4410669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轮椅不能上下楼梯</a:t>
            </a:r>
          </a:p>
        </p:txBody>
      </p:sp>
      <p:sp>
        <p:nvSpPr>
          <p:cNvPr id="53" name="椭圆 52"/>
          <p:cNvSpPr/>
          <p:nvPr/>
        </p:nvSpPr>
        <p:spPr>
          <a:xfrm>
            <a:off x="6994358" y="3214692"/>
            <a:ext cx="96976" cy="969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91360" y="59961"/>
            <a:ext cx="1424713" cy="6738078"/>
            <a:chOff x="91360" y="59961"/>
            <a:chExt cx="1424713" cy="6738078"/>
          </a:xfrm>
        </p:grpSpPr>
        <p:sp>
          <p:nvSpPr>
            <p:cNvPr id="58" name="圆角矩形 57"/>
            <p:cNvSpPr/>
            <p:nvPr/>
          </p:nvSpPr>
          <p:spPr>
            <a:xfrm>
              <a:off x="91360" y="59961"/>
              <a:ext cx="1424712" cy="6738078"/>
            </a:xfrm>
            <a:prstGeom prst="round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FB8A5A"/>
                  </a:gs>
                  <a:gs pos="50000">
                    <a:srgbClr val="F85F65"/>
                  </a:gs>
                  <a:gs pos="100000">
                    <a:srgbClr val="F43370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76"/>
            <p:cNvSpPr txBox="1"/>
            <p:nvPr/>
          </p:nvSpPr>
          <p:spPr>
            <a:xfrm>
              <a:off x="621318" y="1041691"/>
              <a:ext cx="35603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什么是用户体验设计</a:t>
              </a:r>
              <a:endParaRPr lang="zh-CN" altLang="en-US" sz="3200" dirty="0"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235093" y="5597051"/>
              <a:ext cx="1137246" cy="1016196"/>
            </a:xfrm>
            <a:prstGeom prst="round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78"/>
            <p:cNvSpPr txBox="1"/>
            <p:nvPr/>
          </p:nvSpPr>
          <p:spPr>
            <a:xfrm>
              <a:off x="235093" y="5659140"/>
              <a:ext cx="11284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用户体验</a:t>
              </a:r>
              <a:endParaRPr lang="zh-CN" altLang="en-US" sz="2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91361" y="387275"/>
              <a:ext cx="1424712" cy="469624"/>
            </a:xfrm>
            <a:prstGeom prst="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01</a:t>
              </a:r>
              <a:endParaRPr lang="zh-CN" altLang="en-US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5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421875" y="2968388"/>
            <a:ext cx="0" cy="1869387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18046" y="4837775"/>
            <a:ext cx="701457" cy="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26844" y="4830631"/>
            <a:ext cx="832503" cy="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51167" y="4830631"/>
            <a:ext cx="832503" cy="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40E4DA"/>
                </a:gs>
                <a:gs pos="100000">
                  <a:srgbClr val="14C4EE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交互设计组成要素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50708" y="4119241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86723" y="4119241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11046" y="4119241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41990" y="2030611"/>
            <a:ext cx="4554409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系统如何配合与响应用户的行为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23332" y="4288631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概念模型</a:t>
            </a:r>
          </a:p>
        </p:txBody>
      </p:sp>
      <p:sp>
        <p:nvSpPr>
          <p:cNvPr id="21" name="椭圆 20"/>
          <p:cNvSpPr/>
          <p:nvPr/>
        </p:nvSpPr>
        <p:spPr>
          <a:xfrm>
            <a:off x="6059347" y="4288631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响应错误</a:t>
            </a:r>
          </a:p>
        </p:txBody>
      </p:sp>
      <p:sp>
        <p:nvSpPr>
          <p:cNvPr id="22" name="椭圆 21"/>
          <p:cNvSpPr/>
          <p:nvPr/>
        </p:nvSpPr>
        <p:spPr>
          <a:xfrm>
            <a:off x="7983670" y="4288631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54531" y="4475292"/>
            <a:ext cx="117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用户式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>
            <a:stCxn id="32" idx="7"/>
          </p:cNvCxnSpPr>
          <p:nvPr/>
        </p:nvCxnSpPr>
        <p:spPr>
          <a:xfrm flipV="1">
            <a:off x="3904396" y="0"/>
            <a:ext cx="1827663" cy="1803479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548750" y="1412875"/>
            <a:ext cx="1746250" cy="174625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739487" y="1603612"/>
            <a:ext cx="1364776" cy="1364776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</p:spTree>
    <p:extLst>
      <p:ext uri="{BB962C8B-B14F-4D97-AF65-F5344CB8AC3E}">
        <p14:creationId xmlns:p14="http://schemas.microsoft.com/office/powerpoint/2010/main" val="28558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40E4DA"/>
                </a:gs>
                <a:gs pos="100000">
                  <a:srgbClr val="14C4EE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范围层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703481"/>
            <a:ext cx="356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信息架构要求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10872" y="4316611"/>
            <a:ext cx="5279485" cy="51077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合理组织有效信息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50708" y="1252643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6723" y="1252643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20819" y="1252643"/>
            <a:ext cx="1437068" cy="1437068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92637" y="1981437"/>
            <a:ext cx="0" cy="1908175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3" idx="6"/>
          </p:cNvCxnSpPr>
          <p:nvPr/>
        </p:nvCxnSpPr>
        <p:spPr>
          <a:xfrm>
            <a:off x="9075490" y="1975087"/>
            <a:ext cx="1735385" cy="635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23332" y="1429177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选择适用结构</a:t>
            </a:r>
          </a:p>
        </p:txBody>
      </p:sp>
      <p:sp>
        <p:nvSpPr>
          <p:cNvPr id="22" name="椭圆 21"/>
          <p:cNvSpPr/>
          <p:nvPr/>
        </p:nvSpPr>
        <p:spPr>
          <a:xfrm>
            <a:off x="6059347" y="1429177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983670" y="1429177"/>
            <a:ext cx="1091820" cy="109182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需求导向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226844" y="1971177"/>
            <a:ext cx="832503" cy="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51167" y="1971177"/>
            <a:ext cx="832503" cy="0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8517" y="1624319"/>
            <a:ext cx="117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endCxn id="29" idx="3"/>
          </p:cNvCxnSpPr>
          <p:nvPr/>
        </p:nvCxnSpPr>
        <p:spPr>
          <a:xfrm flipV="1">
            <a:off x="8372812" y="5054521"/>
            <a:ext cx="1939787" cy="1905837"/>
          </a:xfrm>
          <a:prstGeom prst="line">
            <a:avLst/>
          </a:prstGeom>
          <a:ln w="38100">
            <a:solidFill>
              <a:srgbClr val="14C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921995" y="3698875"/>
            <a:ext cx="1746250" cy="1746250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112732" y="3889612"/>
            <a:ext cx="1364776" cy="1364776"/>
          </a:xfrm>
          <a:prstGeom prst="ellipse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</a:p>
        </p:txBody>
      </p:sp>
    </p:spTree>
    <p:extLst>
      <p:ext uri="{BB962C8B-B14F-4D97-AF65-F5344CB8AC3E}">
        <p14:creationId xmlns:p14="http://schemas.microsoft.com/office/powerpoint/2010/main" val="42520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2175" y="1906551"/>
            <a:ext cx="10928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43400" y="3989406"/>
            <a:ext cx="34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6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12694" y="421293"/>
            <a:ext cx="5166612" cy="8987214"/>
            <a:chOff x="2976563" y="4640464"/>
            <a:chExt cx="820338" cy="1426960"/>
          </a:xfrm>
          <a:noFill/>
        </p:grpSpPr>
        <p:sp>
          <p:nvSpPr>
            <p:cNvPr id="9" name="任意多边形 8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8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6596875" y="4111388"/>
            <a:ext cx="0" cy="524937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596875" y="6001101"/>
            <a:ext cx="0" cy="1115932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96875" y="2221675"/>
            <a:ext cx="0" cy="524937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96875" y="-259033"/>
            <a:ext cx="0" cy="1115932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C15DDA"/>
                </a:gs>
                <a:gs pos="50000">
                  <a:srgbClr val="A156E0"/>
                </a:gs>
                <a:gs pos="100000">
                  <a:srgbClr val="814F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949702"/>
            <a:ext cx="356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框架层定义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730875" y="446372"/>
            <a:ext cx="1746250" cy="174625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C15DDA"/>
              </a:gs>
              <a:gs pos="50000">
                <a:srgbClr val="A156E0"/>
              </a:gs>
              <a:gs pos="100000">
                <a:srgbClr val="814FE5"/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30875" y="2555875"/>
            <a:ext cx="1746250" cy="174625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30875" y="4665378"/>
            <a:ext cx="1746250" cy="174625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21612" y="637109"/>
            <a:ext cx="1364776" cy="136477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12" name="椭圆 11"/>
          <p:cNvSpPr/>
          <p:nvPr/>
        </p:nvSpPr>
        <p:spPr>
          <a:xfrm>
            <a:off x="5921612" y="2746612"/>
            <a:ext cx="1364776" cy="136477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导航设计</a:t>
            </a:r>
          </a:p>
        </p:txBody>
      </p:sp>
      <p:sp>
        <p:nvSpPr>
          <p:cNvPr id="13" name="椭圆 12"/>
          <p:cNvSpPr/>
          <p:nvPr/>
        </p:nvSpPr>
        <p:spPr>
          <a:xfrm>
            <a:off x="5921612" y="4856115"/>
            <a:ext cx="1364776" cy="136477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24023" y="1119442"/>
            <a:ext cx="299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提供用户做某些事的能力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28582" y="3198167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提供用户去某个地方的能力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80830" y="5338448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传达想法给用户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9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C15DDA"/>
                </a:gs>
                <a:gs pos="50000">
                  <a:srgbClr val="A156E0"/>
                </a:gs>
                <a:gs pos="100000">
                  <a:srgbClr val="814F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013949"/>
            <a:ext cx="356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框架层设计遵循原则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731007" y="1573068"/>
            <a:ext cx="6895765" cy="698089"/>
          </a:xfrm>
          <a:prstGeom prst="roundRect">
            <a:avLst>
              <a:gd name="adj" fmla="val 33740"/>
            </a:avLst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79678" y="1266590"/>
            <a:ext cx="1311047" cy="131104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981837" y="1368749"/>
            <a:ext cx="1106728" cy="1106727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19675" y="169128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遵循用户日常使用习惯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79678" y="3974575"/>
            <a:ext cx="1311047" cy="131104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731007" y="4281053"/>
            <a:ext cx="6895765" cy="698089"/>
          </a:xfrm>
          <a:prstGeom prst="roundRect">
            <a:avLst>
              <a:gd name="adj" fmla="val 41057"/>
            </a:avLst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81837" y="4076734"/>
            <a:ext cx="1106728" cy="1106727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比喻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4399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恰当使用生活中的比喻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6596875" y="2221675"/>
            <a:ext cx="0" cy="4012665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982726" y="4908196"/>
            <a:ext cx="1228298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6188755" y="5571268"/>
            <a:ext cx="961155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6188755" y="6234340"/>
            <a:ext cx="961155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C15DDA"/>
                </a:gs>
                <a:gs pos="50000">
                  <a:srgbClr val="A156E0"/>
                </a:gs>
                <a:gs pos="100000">
                  <a:srgbClr val="814F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2400" dirty="0">
              <a:solidFill>
                <a:sysClr val="windowText" lastClr="00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2397948"/>
            <a:ext cx="356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界面设计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85466" y="2752596"/>
            <a:ext cx="1437068" cy="1437068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24023" y="1308454"/>
            <a:ext cx="299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提供用户做某些事的能力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58090" y="2919603"/>
            <a:ext cx="1091820" cy="109182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选择合适元素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819479" y="4709351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819479" y="5372423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819479" y="6035495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004996" y="4709351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004996" y="5372423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多选菜单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7004996" y="6035495"/>
            <a:ext cx="1369276" cy="397691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596875" y="-259033"/>
            <a:ext cx="0" cy="1115932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730875" y="666162"/>
            <a:ext cx="1746250" cy="174625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21612" y="856899"/>
            <a:ext cx="1364776" cy="136477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23771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6596875" y="3465513"/>
            <a:ext cx="0" cy="2768827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982726" y="4908196"/>
            <a:ext cx="1228298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6188755" y="5571268"/>
            <a:ext cx="961155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188755" y="6234340"/>
            <a:ext cx="961155" cy="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04000" y="1412875"/>
            <a:ext cx="0" cy="1333737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1"/>
            <a:endCxn id="27" idx="2"/>
          </p:cNvCxnSpPr>
          <p:nvPr/>
        </p:nvCxnSpPr>
        <p:spPr>
          <a:xfrm flipH="1" flipV="1">
            <a:off x="3423378" y="1640008"/>
            <a:ext cx="2698101" cy="1306471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2" idx="7"/>
            <a:endCxn id="34" idx="2"/>
          </p:cNvCxnSpPr>
          <p:nvPr/>
        </p:nvCxnSpPr>
        <p:spPr>
          <a:xfrm flipV="1">
            <a:off x="7086521" y="1642547"/>
            <a:ext cx="2784738" cy="1303932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C15DDA"/>
                </a:gs>
                <a:gs pos="50000">
                  <a:srgbClr val="A156E0"/>
                </a:gs>
                <a:gs pos="100000">
                  <a:srgbClr val="814F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819479" y="4709351"/>
            <a:ext cx="3554793" cy="1723835"/>
            <a:chOff x="4819479" y="4604354"/>
            <a:chExt cx="3554793" cy="1723835"/>
          </a:xfr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</p:grpSpPr>
        <p:sp>
          <p:nvSpPr>
            <p:cNvPr id="54" name="圆角矩形 53"/>
            <p:cNvSpPr/>
            <p:nvPr/>
          </p:nvSpPr>
          <p:spPr>
            <a:xfrm>
              <a:off x="4819479" y="4604354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全局导航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819479" y="5267426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局部导航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819479" y="5930498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辅助导航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004996" y="4604354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内联导航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7004996" y="5267426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友好导航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004996" y="5930498"/>
              <a:ext cx="1369276" cy="397691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30875" y="2555875"/>
            <a:ext cx="1746250" cy="174625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964817"/>
            <a:ext cx="356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导航设计</a:t>
            </a:r>
            <a:endParaRPr lang="en-US" altLang="zh-CN" sz="3200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目标</a:t>
            </a:r>
            <a:endParaRPr lang="en-US" altLang="zh-CN" sz="3200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及分类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04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21612" y="2746612"/>
            <a:ext cx="1364776" cy="136477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导航设计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228582" y="3198167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提供用户去某个地方的能力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51378" y="920008"/>
            <a:ext cx="1944000" cy="720000"/>
          </a:xfrm>
          <a:prstGeom prst="roundRect">
            <a:avLst/>
          </a:prstGeom>
          <a:gradFill flip="none" rotWithShape="1"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提供网页之间</a:t>
            </a:r>
            <a:endParaRPr lang="en-US" altLang="zh-CN" sz="1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跳转方法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632000" y="922547"/>
            <a:ext cx="1944000" cy="720000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传达元素与内容之间的关系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8899259" y="922547"/>
            <a:ext cx="1944000" cy="720000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传达内容与页面之间关系</a:t>
            </a:r>
          </a:p>
        </p:txBody>
      </p:sp>
      <p:sp>
        <p:nvSpPr>
          <p:cNvPr id="49" name="椭圆 48"/>
          <p:cNvSpPr/>
          <p:nvPr/>
        </p:nvSpPr>
        <p:spPr>
          <a:xfrm>
            <a:off x="4263901" y="740008"/>
            <a:ext cx="360000" cy="36000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441720" y="740008"/>
            <a:ext cx="360000" cy="36000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708979" y="740008"/>
            <a:ext cx="360000" cy="360000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596875" y="6001101"/>
            <a:ext cx="0" cy="1115932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96875" y="-259033"/>
            <a:ext cx="0" cy="792433"/>
          </a:xfrm>
          <a:prstGeom prst="line">
            <a:avLst/>
          </a:prstGeom>
          <a:solidFill>
            <a:srgbClr val="FCCDE1"/>
          </a:solidFill>
          <a:ln w="38100">
            <a:solidFill>
              <a:srgbClr val="C15D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516880" y="387275"/>
            <a:ext cx="2174240" cy="5948706"/>
          </a:xfrm>
          <a:prstGeom prst="ellipse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C15DDA"/>
                </a:gs>
                <a:gs pos="50000">
                  <a:srgbClr val="A156E0"/>
                </a:gs>
                <a:gs pos="100000">
                  <a:srgbClr val="814FE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框架层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2195923"/>
            <a:ext cx="356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信息设计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05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21612" y="856899"/>
            <a:ext cx="1364776" cy="136477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12" name="椭圆 11"/>
          <p:cNvSpPr/>
          <p:nvPr/>
        </p:nvSpPr>
        <p:spPr>
          <a:xfrm>
            <a:off x="5921612" y="2746612"/>
            <a:ext cx="1364776" cy="136477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24023" y="1308454"/>
            <a:ext cx="299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提供用户做某些事的能力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28582" y="3198167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提供用户去某个地方的能力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80830" y="5118658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传达想法给用户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900" y="508788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7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1573" y="658331"/>
            <a:ext cx="11928853" cy="5541328"/>
            <a:chOff x="8323861" y="3348038"/>
            <a:chExt cx="897326" cy="416836"/>
          </a:xfrm>
        </p:grpSpPr>
        <p:sp>
          <p:nvSpPr>
            <p:cNvPr id="9" name="椭圆 65"/>
            <p:cNvSpPr/>
            <p:nvPr/>
          </p:nvSpPr>
          <p:spPr>
            <a:xfrm>
              <a:off x="8323861" y="3348038"/>
              <a:ext cx="897326" cy="416836"/>
            </a:xfrm>
            <a:custGeom>
              <a:avLst/>
              <a:gdLst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326" h="416836">
                  <a:moveTo>
                    <a:pt x="0" y="208418"/>
                  </a:moveTo>
                  <a:cubicBezTo>
                    <a:pt x="80962" y="79025"/>
                    <a:pt x="200873" y="0"/>
                    <a:pt x="448663" y="0"/>
                  </a:cubicBezTo>
                  <a:cubicBezTo>
                    <a:pt x="696453" y="0"/>
                    <a:pt x="835413" y="88549"/>
                    <a:pt x="897326" y="208418"/>
                  </a:cubicBezTo>
                  <a:cubicBezTo>
                    <a:pt x="854464" y="318761"/>
                    <a:pt x="696453" y="416836"/>
                    <a:pt x="448663" y="416836"/>
                  </a:cubicBezTo>
                  <a:cubicBezTo>
                    <a:pt x="200873" y="416836"/>
                    <a:pt x="52388" y="328286"/>
                    <a:pt x="0" y="208418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590421" y="3374353"/>
              <a:ext cx="364205" cy="364205"/>
            </a:xfrm>
            <a:prstGeom prst="ellipse">
              <a:avLst/>
            </a:prstGeom>
            <a:noFill/>
            <a:ln w="381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8723527" y="3509398"/>
              <a:ext cx="94117" cy="94115"/>
            </a:xfrm>
            <a:prstGeom prst="ellipse">
              <a:avLst/>
            </a:prstGeom>
            <a:noFill/>
            <a:ln w="381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02996" y="1981757"/>
            <a:ext cx="10928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</a:t>
            </a:r>
            <a:endParaRPr lang="zh-CN" altLang="en-US" sz="166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0589" y="4237211"/>
            <a:ext cx="34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表现层</a:t>
            </a:r>
            <a:endParaRPr lang="zh-CN" altLang="en-US" sz="60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56FC8"/>
                </a:gs>
                <a:gs pos="100000">
                  <a:srgbClr val="ED55A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表现层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730240" y="2353214"/>
            <a:ext cx="1747520" cy="174752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949702"/>
            <a:ext cx="356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表现层定义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F56FC8"/>
              </a:gs>
              <a:gs pos="100000">
                <a:srgbClr val="ED55AE"/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21612" y="2536396"/>
            <a:ext cx="1364776" cy="136477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感知设计</a:t>
            </a:r>
          </a:p>
        </p:txBody>
      </p:sp>
      <p:sp>
        <p:nvSpPr>
          <p:cNvPr id="14" name="椭圆 13"/>
          <p:cNvSpPr/>
          <p:nvPr/>
        </p:nvSpPr>
        <p:spPr>
          <a:xfrm>
            <a:off x="4470400" y="1085184"/>
            <a:ext cx="4267200" cy="4267200"/>
          </a:xfrm>
          <a:prstGeom prst="ellips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21377" y="2459343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67741" y="2459343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44559" y="4531411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44559" y="387275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15668" y="2653634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嗅觉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味觉</a:t>
            </a:r>
          </a:p>
        </p:txBody>
      </p:sp>
      <p:sp>
        <p:nvSpPr>
          <p:cNvPr id="16" name="椭圆 15"/>
          <p:cNvSpPr/>
          <p:nvPr/>
        </p:nvSpPr>
        <p:spPr>
          <a:xfrm>
            <a:off x="6038850" y="581566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62032" y="2653634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38850" y="4725702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65191" y="6195228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从五感角度考虑感知设计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3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179"/>
          <p:cNvSpPr txBox="1"/>
          <p:nvPr/>
        </p:nvSpPr>
        <p:spPr>
          <a:xfrm>
            <a:off x="3739316" y="1140580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两个插孔只能用一个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3739316" y="2829300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误以为已打开咖啡机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3739316" y="4416019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轮椅不能上下楼梯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581269" y="1140580"/>
            <a:ext cx="248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改变插孔的位置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581269" y="2673567"/>
            <a:ext cx="248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成功开启声音提示</a:t>
            </a:r>
            <a:endParaRPr lang="en-US" altLang="zh-CN" dirty="0">
              <a:solidFill>
                <a:srgbClr val="F5466C"/>
              </a:solidFill>
            </a:endParaRPr>
          </a:p>
          <a:p>
            <a:pPr algn="ctr"/>
            <a:r>
              <a:rPr lang="zh-CN" altLang="en-US" dirty="0">
                <a:solidFill>
                  <a:srgbClr val="F5466C"/>
                </a:solidFill>
              </a:rPr>
              <a:t>开启后点亮指示灯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581269" y="4262131"/>
            <a:ext cx="248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增加一个</a:t>
            </a:r>
            <a:endParaRPr lang="en-US" altLang="zh-CN" dirty="0">
              <a:solidFill>
                <a:srgbClr val="F5466C"/>
              </a:solidFill>
            </a:endParaRPr>
          </a:p>
          <a:p>
            <a:pPr algn="ctr"/>
            <a:r>
              <a:rPr lang="zh-CN" altLang="en-US" dirty="0">
                <a:solidFill>
                  <a:srgbClr val="F5466C"/>
                </a:solidFill>
              </a:rPr>
              <a:t>宽度足够的斜坡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691220" y="-170959"/>
            <a:ext cx="1132917" cy="6705109"/>
            <a:chOff x="7245856" y="-170959"/>
            <a:chExt cx="1132917" cy="6705109"/>
          </a:xfrm>
        </p:grpSpPr>
        <p:cxnSp>
          <p:nvCxnSpPr>
            <p:cNvPr id="1038" name="直接连接符 1037"/>
            <p:cNvCxnSpPr>
              <a:stCxn id="124" idx="0"/>
            </p:cNvCxnSpPr>
            <p:nvPr/>
          </p:nvCxnSpPr>
          <p:spPr>
            <a:xfrm flipV="1">
              <a:off x="7812439" y="-170959"/>
              <a:ext cx="0" cy="939247"/>
            </a:xfrm>
            <a:prstGeom prst="line">
              <a:avLst/>
            </a:prstGeom>
            <a:ln w="38100">
              <a:solidFill>
                <a:srgbClr val="F53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83" idx="0"/>
              <a:endCxn id="124" idx="4"/>
            </p:cNvCxnSpPr>
            <p:nvPr/>
          </p:nvCxnSpPr>
          <p:spPr>
            <a:xfrm flipV="1">
              <a:off x="7812190" y="1900956"/>
              <a:ext cx="249" cy="560220"/>
            </a:xfrm>
            <a:prstGeom prst="line">
              <a:avLst/>
            </a:prstGeom>
            <a:ln w="38100">
              <a:solidFill>
                <a:srgbClr val="F53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183" idx="4"/>
              <a:endCxn id="186" idx="0"/>
            </p:cNvCxnSpPr>
            <p:nvPr/>
          </p:nvCxnSpPr>
          <p:spPr>
            <a:xfrm>
              <a:off x="7812190" y="3593844"/>
              <a:ext cx="0" cy="454777"/>
            </a:xfrm>
            <a:prstGeom prst="line">
              <a:avLst/>
            </a:prstGeom>
            <a:ln w="38100">
              <a:solidFill>
                <a:srgbClr val="F53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7246105" y="768288"/>
              <a:ext cx="1132668" cy="1132668"/>
              <a:chOff x="7246105" y="939246"/>
              <a:chExt cx="1132668" cy="1132668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7246105" y="939246"/>
                <a:ext cx="1132668" cy="1132668"/>
              </a:xfrm>
              <a:prstGeom prst="ellipse">
                <a:avLst/>
              </a:prstGeom>
              <a:gradFill>
                <a:gsLst>
                  <a:gs pos="50000">
                    <a:srgbClr val="F7596A"/>
                  </a:gs>
                  <a:gs pos="0">
                    <a:srgbClr val="FC9358"/>
                  </a:gs>
                  <a:gs pos="100000">
                    <a:srgbClr val="F32E72"/>
                  </a:gs>
                </a:gsLst>
                <a:lin ang="2700000" scaled="1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7488728" y="1181858"/>
                <a:ext cx="647060" cy="729295"/>
                <a:chOff x="7488728" y="1181858"/>
                <a:chExt cx="647060" cy="729295"/>
              </a:xfrm>
            </p:grpSpPr>
            <p:grpSp>
              <p:nvGrpSpPr>
                <p:cNvPr id="1052" name="组合 1051"/>
                <p:cNvGrpSpPr/>
                <p:nvPr/>
              </p:nvGrpSpPr>
              <p:grpSpPr>
                <a:xfrm>
                  <a:off x="7488728" y="1181858"/>
                  <a:ext cx="647060" cy="647060"/>
                  <a:chOff x="1750554" y="1258681"/>
                  <a:chExt cx="1389900" cy="1389900"/>
                </a:xfrm>
              </p:grpSpPr>
              <p:sp>
                <p:nvSpPr>
                  <p:cNvPr id="1051" name="矩形 1050"/>
                  <p:cNvSpPr/>
                  <p:nvPr/>
                </p:nvSpPr>
                <p:spPr>
                  <a:xfrm>
                    <a:off x="1750554" y="1258681"/>
                    <a:ext cx="1389900" cy="1389900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任意多边形 229"/>
                  <p:cNvSpPr/>
                  <p:nvPr/>
                </p:nvSpPr>
                <p:spPr>
                  <a:xfrm>
                    <a:off x="2576804" y="1523461"/>
                    <a:ext cx="125982" cy="145526"/>
                  </a:xfrm>
                  <a:custGeom>
                    <a:avLst/>
                    <a:gdLst>
                      <a:gd name="connsiteX0" fmla="*/ 80263 w 125982"/>
                      <a:gd name="connsiteY0" fmla="*/ 0 h 145526"/>
                      <a:gd name="connsiteX1" fmla="*/ 125982 w 125982"/>
                      <a:gd name="connsiteY1" fmla="*/ 0 h 145526"/>
                      <a:gd name="connsiteX2" fmla="*/ 125982 w 125982"/>
                      <a:gd name="connsiteY2" fmla="*/ 145526 h 145526"/>
                      <a:gd name="connsiteX3" fmla="*/ 80263 w 125982"/>
                      <a:gd name="connsiteY3" fmla="*/ 145526 h 145526"/>
                      <a:gd name="connsiteX4" fmla="*/ 80263 w 125982"/>
                      <a:gd name="connsiteY4" fmla="*/ 105776 h 145526"/>
                      <a:gd name="connsiteX5" fmla="*/ 80140 w 125982"/>
                      <a:gd name="connsiteY5" fmla="*/ 105958 h 145526"/>
                      <a:gd name="connsiteX6" fmla="*/ 46945 w 125982"/>
                      <a:gd name="connsiteY6" fmla="*/ 119708 h 145526"/>
                      <a:gd name="connsiteX7" fmla="*/ 0 w 125982"/>
                      <a:gd name="connsiteY7" fmla="*/ 72763 h 145526"/>
                      <a:gd name="connsiteX8" fmla="*/ 46945 w 125982"/>
                      <a:gd name="connsiteY8" fmla="*/ 25818 h 145526"/>
                      <a:gd name="connsiteX9" fmla="*/ 80140 w 125982"/>
                      <a:gd name="connsiteY9" fmla="*/ 39568 h 145526"/>
                      <a:gd name="connsiteX10" fmla="*/ 80263 w 125982"/>
                      <a:gd name="connsiteY10" fmla="*/ 39750 h 145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5982" h="145526">
                        <a:moveTo>
                          <a:pt x="80263" y="0"/>
                        </a:moveTo>
                        <a:lnTo>
                          <a:pt x="125982" y="0"/>
                        </a:lnTo>
                        <a:lnTo>
                          <a:pt x="125982" y="145526"/>
                        </a:lnTo>
                        <a:lnTo>
                          <a:pt x="80263" y="145526"/>
                        </a:lnTo>
                        <a:lnTo>
                          <a:pt x="80263" y="105776"/>
                        </a:lnTo>
                        <a:lnTo>
                          <a:pt x="80140" y="105958"/>
                        </a:lnTo>
                        <a:cubicBezTo>
                          <a:pt x="71645" y="114454"/>
                          <a:pt x="59908" y="119708"/>
                          <a:pt x="46945" y="119708"/>
                        </a:cubicBezTo>
                        <a:cubicBezTo>
                          <a:pt x="21018" y="119708"/>
                          <a:pt x="0" y="98690"/>
                          <a:pt x="0" y="72763"/>
                        </a:cubicBezTo>
                        <a:cubicBezTo>
                          <a:pt x="0" y="46836"/>
                          <a:pt x="21018" y="25818"/>
                          <a:pt x="46945" y="25818"/>
                        </a:cubicBezTo>
                        <a:cubicBezTo>
                          <a:pt x="59908" y="25818"/>
                          <a:pt x="71645" y="31073"/>
                          <a:pt x="80140" y="39568"/>
                        </a:cubicBezTo>
                        <a:lnTo>
                          <a:pt x="80263" y="3975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任意多边形 228"/>
                  <p:cNvSpPr/>
                  <p:nvPr/>
                </p:nvSpPr>
                <p:spPr>
                  <a:xfrm>
                    <a:off x="2921678" y="1523461"/>
                    <a:ext cx="123599" cy="145526"/>
                  </a:xfrm>
                  <a:custGeom>
                    <a:avLst/>
                    <a:gdLst>
                      <a:gd name="connsiteX0" fmla="*/ 0 w 123600"/>
                      <a:gd name="connsiteY0" fmla="*/ 0 h 145526"/>
                      <a:gd name="connsiteX1" fmla="*/ 45719 w 123600"/>
                      <a:gd name="connsiteY1" fmla="*/ 0 h 145526"/>
                      <a:gd name="connsiteX2" fmla="*/ 45719 w 123600"/>
                      <a:gd name="connsiteY2" fmla="*/ 38632 h 145526"/>
                      <a:gd name="connsiteX3" fmla="*/ 76655 w 123600"/>
                      <a:gd name="connsiteY3" fmla="*/ 25818 h 145526"/>
                      <a:gd name="connsiteX4" fmla="*/ 123600 w 123600"/>
                      <a:gd name="connsiteY4" fmla="*/ 72763 h 145526"/>
                      <a:gd name="connsiteX5" fmla="*/ 76655 w 123600"/>
                      <a:gd name="connsiteY5" fmla="*/ 119708 h 145526"/>
                      <a:gd name="connsiteX6" fmla="*/ 45719 w 123600"/>
                      <a:gd name="connsiteY6" fmla="*/ 106894 h 145526"/>
                      <a:gd name="connsiteX7" fmla="*/ 45719 w 123600"/>
                      <a:gd name="connsiteY7" fmla="*/ 145526 h 145526"/>
                      <a:gd name="connsiteX8" fmla="*/ 0 w 123600"/>
                      <a:gd name="connsiteY8" fmla="*/ 145526 h 145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600" h="145526">
                        <a:moveTo>
                          <a:pt x="0" y="0"/>
                        </a:moveTo>
                        <a:lnTo>
                          <a:pt x="45719" y="0"/>
                        </a:lnTo>
                        <a:lnTo>
                          <a:pt x="45719" y="38632"/>
                        </a:lnTo>
                        <a:lnTo>
                          <a:pt x="76655" y="25818"/>
                        </a:lnTo>
                        <a:cubicBezTo>
                          <a:pt x="102582" y="25818"/>
                          <a:pt x="123600" y="46836"/>
                          <a:pt x="123600" y="72763"/>
                        </a:cubicBezTo>
                        <a:cubicBezTo>
                          <a:pt x="123600" y="98690"/>
                          <a:pt x="102582" y="119708"/>
                          <a:pt x="76655" y="119708"/>
                        </a:cubicBezTo>
                        <a:lnTo>
                          <a:pt x="45719" y="106894"/>
                        </a:lnTo>
                        <a:lnTo>
                          <a:pt x="45719" y="145526"/>
                        </a:lnTo>
                        <a:lnTo>
                          <a:pt x="0" y="14552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56" name="组合 1055"/>
                <p:cNvGrpSpPr/>
                <p:nvPr/>
              </p:nvGrpSpPr>
              <p:grpSpPr>
                <a:xfrm>
                  <a:off x="7558116" y="1471613"/>
                  <a:ext cx="315268" cy="439540"/>
                  <a:chOff x="1260849" y="5335115"/>
                  <a:chExt cx="450056" cy="627459"/>
                </a:xfrm>
              </p:grpSpPr>
              <p:sp>
                <p:nvSpPr>
                  <p:cNvPr id="1053" name="椭圆 1052"/>
                  <p:cNvSpPr/>
                  <p:nvPr/>
                </p:nvSpPr>
                <p:spPr>
                  <a:xfrm>
                    <a:off x="1260849" y="5335115"/>
                    <a:ext cx="450056" cy="4500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椭圆 236"/>
                  <p:cNvSpPr/>
                  <p:nvPr/>
                </p:nvSpPr>
                <p:spPr>
                  <a:xfrm>
                    <a:off x="1325143" y="5399409"/>
                    <a:ext cx="321468" cy="32146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53F6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椭圆 238"/>
                  <p:cNvSpPr/>
                  <p:nvPr/>
                </p:nvSpPr>
                <p:spPr>
                  <a:xfrm flipH="1">
                    <a:off x="1447853" y="5522119"/>
                    <a:ext cx="76048" cy="76047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rgbClr val="F66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4" name="任意多边形 1053"/>
                  <p:cNvSpPr/>
                  <p:nvPr/>
                </p:nvSpPr>
                <p:spPr>
                  <a:xfrm>
                    <a:off x="1470839" y="5543474"/>
                    <a:ext cx="32235" cy="419100"/>
                  </a:xfrm>
                  <a:custGeom>
                    <a:avLst/>
                    <a:gdLst>
                      <a:gd name="connsiteX0" fmla="*/ 0 w 32235"/>
                      <a:gd name="connsiteY0" fmla="*/ 0 h 419100"/>
                      <a:gd name="connsiteX1" fmla="*/ 28575 w 32235"/>
                      <a:gd name="connsiteY1" fmla="*/ 80963 h 419100"/>
                      <a:gd name="connsiteX2" fmla="*/ 30956 w 32235"/>
                      <a:gd name="connsiteY2" fmla="*/ 419100 h 41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235" h="419100">
                        <a:moveTo>
                          <a:pt x="0" y="0"/>
                        </a:moveTo>
                        <a:cubicBezTo>
                          <a:pt x="11708" y="5556"/>
                          <a:pt x="23416" y="11113"/>
                          <a:pt x="28575" y="80963"/>
                        </a:cubicBezTo>
                        <a:cubicBezTo>
                          <a:pt x="33734" y="150813"/>
                          <a:pt x="32345" y="284956"/>
                          <a:pt x="30956" y="419100"/>
                        </a:cubicBezTo>
                      </a:path>
                    </a:pathLst>
                  </a:custGeom>
                  <a:noFill/>
                  <a:ln w="57150">
                    <a:solidFill>
                      <a:srgbClr val="F66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cxnSp>
          <p:nvCxnSpPr>
            <p:cNvPr id="276" name="直接连接符 275"/>
            <p:cNvCxnSpPr/>
            <p:nvPr/>
          </p:nvCxnSpPr>
          <p:spPr>
            <a:xfrm flipV="1">
              <a:off x="7812439" y="5181291"/>
              <a:ext cx="0" cy="1352859"/>
            </a:xfrm>
            <a:prstGeom prst="line">
              <a:avLst/>
            </a:prstGeom>
            <a:ln w="38100">
              <a:solidFill>
                <a:srgbClr val="F53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7245856" y="2461176"/>
              <a:ext cx="1132668" cy="1132668"/>
              <a:chOff x="7245856" y="2862666"/>
              <a:chExt cx="1132668" cy="1132668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7245856" y="2862666"/>
                <a:ext cx="1132668" cy="1132668"/>
              </a:xfrm>
              <a:prstGeom prst="ellipse">
                <a:avLst/>
              </a:prstGeom>
              <a:gradFill>
                <a:gsLst>
                  <a:gs pos="50000">
                    <a:srgbClr val="F7596A"/>
                  </a:gs>
                  <a:gs pos="0">
                    <a:srgbClr val="FC9358"/>
                  </a:gs>
                  <a:gs pos="100000">
                    <a:srgbClr val="F32E72"/>
                  </a:gs>
                </a:gsLst>
                <a:lin ang="2700000" scaled="1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7480395" y="3105277"/>
                <a:ext cx="681807" cy="675429"/>
                <a:chOff x="7480395" y="3105277"/>
                <a:chExt cx="681807" cy="675429"/>
              </a:xfrm>
            </p:grpSpPr>
            <p:grpSp>
              <p:nvGrpSpPr>
                <p:cNvPr id="60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7480395" y="3105277"/>
                  <a:ext cx="681807" cy="675429"/>
                  <a:chOff x="1968" y="2429"/>
                  <a:chExt cx="1176" cy="1165"/>
                </a:xfrm>
                <a:noFill/>
              </p:grpSpPr>
              <p:sp>
                <p:nvSpPr>
                  <p:cNvPr id="6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512" y="2651"/>
                    <a:ext cx="468" cy="13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2512" y="2817"/>
                    <a:ext cx="632" cy="490"/>
                  </a:xfrm>
                  <a:custGeom>
                    <a:avLst/>
                    <a:gdLst>
                      <a:gd name="T0" fmla="*/ 266 w 266"/>
                      <a:gd name="T1" fmla="*/ 32 h 206"/>
                      <a:gd name="T2" fmla="*/ 252 w 266"/>
                      <a:gd name="T3" fmla="*/ 32 h 206"/>
                      <a:gd name="T4" fmla="*/ 197 w 266"/>
                      <a:gd name="T5" fmla="*/ 32 h 206"/>
                      <a:gd name="T6" fmla="*/ 197 w 266"/>
                      <a:gd name="T7" fmla="*/ 0 h 206"/>
                      <a:gd name="T8" fmla="*/ 0 w 266"/>
                      <a:gd name="T9" fmla="*/ 0 h 206"/>
                      <a:gd name="T10" fmla="*/ 0 w 266"/>
                      <a:gd name="T11" fmla="*/ 206 h 206"/>
                      <a:gd name="T12" fmla="*/ 197 w 266"/>
                      <a:gd name="T13" fmla="*/ 206 h 206"/>
                      <a:gd name="T14" fmla="*/ 197 w 266"/>
                      <a:gd name="T15" fmla="*/ 177 h 206"/>
                      <a:gd name="T16" fmla="*/ 266 w 266"/>
                      <a:gd name="T17" fmla="*/ 177 h 206"/>
                      <a:gd name="T18" fmla="*/ 266 w 266"/>
                      <a:gd name="T19" fmla="*/ 32 h 206"/>
                      <a:gd name="T20" fmla="*/ 238 w 266"/>
                      <a:gd name="T21" fmla="*/ 149 h 206"/>
                      <a:gd name="T22" fmla="*/ 197 w 266"/>
                      <a:gd name="T23" fmla="*/ 149 h 206"/>
                      <a:gd name="T24" fmla="*/ 197 w 266"/>
                      <a:gd name="T25" fmla="*/ 60 h 206"/>
                      <a:gd name="T26" fmla="*/ 238 w 266"/>
                      <a:gd name="T27" fmla="*/ 60 h 206"/>
                      <a:gd name="T28" fmla="*/ 238 w 266"/>
                      <a:gd name="T29" fmla="*/ 14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6" h="206">
                        <a:moveTo>
                          <a:pt x="266" y="32"/>
                        </a:moveTo>
                        <a:cubicBezTo>
                          <a:pt x="252" y="32"/>
                          <a:pt x="252" y="32"/>
                          <a:pt x="252" y="32"/>
                        </a:cubicBezTo>
                        <a:cubicBezTo>
                          <a:pt x="197" y="32"/>
                          <a:pt x="197" y="32"/>
                          <a:pt x="197" y="32"/>
                        </a:cubicBezTo>
                        <a:cubicBezTo>
                          <a:pt x="197" y="0"/>
                          <a:pt x="197" y="0"/>
                          <a:pt x="19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06"/>
                          <a:pt x="0" y="206"/>
                          <a:pt x="0" y="206"/>
                        </a:cubicBezTo>
                        <a:cubicBezTo>
                          <a:pt x="197" y="206"/>
                          <a:pt x="197" y="206"/>
                          <a:pt x="197" y="206"/>
                        </a:cubicBezTo>
                        <a:cubicBezTo>
                          <a:pt x="197" y="177"/>
                          <a:pt x="197" y="177"/>
                          <a:pt x="197" y="177"/>
                        </a:cubicBezTo>
                        <a:cubicBezTo>
                          <a:pt x="266" y="177"/>
                          <a:pt x="266" y="177"/>
                          <a:pt x="266" y="177"/>
                        </a:cubicBezTo>
                        <a:lnTo>
                          <a:pt x="266" y="32"/>
                        </a:lnTo>
                        <a:close/>
                        <a:moveTo>
                          <a:pt x="238" y="149"/>
                        </a:moveTo>
                        <a:cubicBezTo>
                          <a:pt x="226" y="149"/>
                          <a:pt x="208" y="149"/>
                          <a:pt x="197" y="149"/>
                        </a:cubicBezTo>
                        <a:cubicBezTo>
                          <a:pt x="197" y="60"/>
                          <a:pt x="197" y="60"/>
                          <a:pt x="197" y="60"/>
                        </a:cubicBezTo>
                        <a:cubicBezTo>
                          <a:pt x="206" y="60"/>
                          <a:pt x="225" y="60"/>
                          <a:pt x="238" y="60"/>
                        </a:cubicBezTo>
                        <a:cubicBezTo>
                          <a:pt x="238" y="79"/>
                          <a:pt x="238" y="130"/>
                          <a:pt x="238" y="14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1968" y="2429"/>
                    <a:ext cx="900" cy="711"/>
                  </a:xfrm>
                  <a:custGeom>
                    <a:avLst/>
                    <a:gdLst>
                      <a:gd name="T0" fmla="*/ 449 w 900"/>
                      <a:gd name="T1" fmla="*/ 136 h 711"/>
                      <a:gd name="T2" fmla="*/ 900 w 900"/>
                      <a:gd name="T3" fmla="*/ 136 h 711"/>
                      <a:gd name="T4" fmla="*/ 900 w 900"/>
                      <a:gd name="T5" fmla="*/ 0 h 711"/>
                      <a:gd name="T6" fmla="*/ 0 w 900"/>
                      <a:gd name="T7" fmla="*/ 0 h 711"/>
                      <a:gd name="T8" fmla="*/ 0 w 900"/>
                      <a:gd name="T9" fmla="*/ 711 h 711"/>
                      <a:gd name="T10" fmla="*/ 449 w 900"/>
                      <a:gd name="T11" fmla="*/ 711 h 711"/>
                      <a:gd name="T12" fmla="*/ 449 w 900"/>
                      <a:gd name="T13" fmla="*/ 136 h 711"/>
                      <a:gd name="T14" fmla="*/ 283 w 900"/>
                      <a:gd name="T15" fmla="*/ 528 h 711"/>
                      <a:gd name="T16" fmla="*/ 157 w 900"/>
                      <a:gd name="T17" fmla="*/ 528 h 711"/>
                      <a:gd name="T18" fmla="*/ 157 w 900"/>
                      <a:gd name="T19" fmla="*/ 500 h 711"/>
                      <a:gd name="T20" fmla="*/ 283 w 900"/>
                      <a:gd name="T21" fmla="*/ 500 h 711"/>
                      <a:gd name="T22" fmla="*/ 283 w 900"/>
                      <a:gd name="T23" fmla="*/ 528 h 711"/>
                      <a:gd name="T24" fmla="*/ 283 w 900"/>
                      <a:gd name="T25" fmla="*/ 421 h 711"/>
                      <a:gd name="T26" fmla="*/ 157 w 900"/>
                      <a:gd name="T27" fmla="*/ 421 h 711"/>
                      <a:gd name="T28" fmla="*/ 157 w 900"/>
                      <a:gd name="T29" fmla="*/ 393 h 711"/>
                      <a:gd name="T30" fmla="*/ 283 w 900"/>
                      <a:gd name="T31" fmla="*/ 393 h 711"/>
                      <a:gd name="T32" fmla="*/ 283 w 900"/>
                      <a:gd name="T33" fmla="*/ 421 h 711"/>
                      <a:gd name="T34" fmla="*/ 283 w 900"/>
                      <a:gd name="T35" fmla="*/ 317 h 711"/>
                      <a:gd name="T36" fmla="*/ 157 w 900"/>
                      <a:gd name="T37" fmla="*/ 317 h 711"/>
                      <a:gd name="T38" fmla="*/ 157 w 900"/>
                      <a:gd name="T39" fmla="*/ 288 h 711"/>
                      <a:gd name="T40" fmla="*/ 283 w 900"/>
                      <a:gd name="T41" fmla="*/ 288 h 711"/>
                      <a:gd name="T42" fmla="*/ 283 w 900"/>
                      <a:gd name="T43" fmla="*/ 317 h 711"/>
                      <a:gd name="T44" fmla="*/ 283 w 900"/>
                      <a:gd name="T45" fmla="*/ 212 h 711"/>
                      <a:gd name="T46" fmla="*/ 157 w 900"/>
                      <a:gd name="T47" fmla="*/ 212 h 711"/>
                      <a:gd name="T48" fmla="*/ 157 w 900"/>
                      <a:gd name="T49" fmla="*/ 184 h 711"/>
                      <a:gd name="T50" fmla="*/ 283 w 900"/>
                      <a:gd name="T51" fmla="*/ 184 h 711"/>
                      <a:gd name="T52" fmla="*/ 283 w 900"/>
                      <a:gd name="T53" fmla="*/ 212 h 7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900" h="711">
                        <a:moveTo>
                          <a:pt x="449" y="136"/>
                        </a:moveTo>
                        <a:lnTo>
                          <a:pt x="900" y="136"/>
                        </a:lnTo>
                        <a:lnTo>
                          <a:pt x="900" y="0"/>
                        </a:lnTo>
                        <a:lnTo>
                          <a:pt x="0" y="0"/>
                        </a:lnTo>
                        <a:lnTo>
                          <a:pt x="0" y="711"/>
                        </a:lnTo>
                        <a:lnTo>
                          <a:pt x="449" y="711"/>
                        </a:lnTo>
                        <a:lnTo>
                          <a:pt x="449" y="136"/>
                        </a:lnTo>
                        <a:close/>
                        <a:moveTo>
                          <a:pt x="283" y="528"/>
                        </a:moveTo>
                        <a:lnTo>
                          <a:pt x="157" y="528"/>
                        </a:lnTo>
                        <a:lnTo>
                          <a:pt x="157" y="500"/>
                        </a:lnTo>
                        <a:lnTo>
                          <a:pt x="283" y="500"/>
                        </a:lnTo>
                        <a:lnTo>
                          <a:pt x="283" y="528"/>
                        </a:lnTo>
                        <a:close/>
                        <a:moveTo>
                          <a:pt x="283" y="421"/>
                        </a:moveTo>
                        <a:lnTo>
                          <a:pt x="157" y="421"/>
                        </a:lnTo>
                        <a:lnTo>
                          <a:pt x="157" y="393"/>
                        </a:lnTo>
                        <a:lnTo>
                          <a:pt x="283" y="393"/>
                        </a:lnTo>
                        <a:lnTo>
                          <a:pt x="283" y="421"/>
                        </a:lnTo>
                        <a:close/>
                        <a:moveTo>
                          <a:pt x="283" y="317"/>
                        </a:moveTo>
                        <a:lnTo>
                          <a:pt x="157" y="317"/>
                        </a:lnTo>
                        <a:lnTo>
                          <a:pt x="157" y="288"/>
                        </a:lnTo>
                        <a:lnTo>
                          <a:pt x="283" y="288"/>
                        </a:lnTo>
                        <a:lnTo>
                          <a:pt x="283" y="317"/>
                        </a:lnTo>
                        <a:close/>
                        <a:moveTo>
                          <a:pt x="283" y="212"/>
                        </a:moveTo>
                        <a:lnTo>
                          <a:pt x="157" y="212"/>
                        </a:lnTo>
                        <a:lnTo>
                          <a:pt x="157" y="184"/>
                        </a:lnTo>
                        <a:lnTo>
                          <a:pt x="283" y="184"/>
                        </a:lnTo>
                        <a:lnTo>
                          <a:pt x="283" y="212"/>
                        </a:lnTo>
                        <a:close/>
                      </a:path>
                    </a:pathLst>
                  </a:custGeom>
                  <a:grp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1968" y="3212"/>
                    <a:ext cx="1107" cy="382"/>
                  </a:xfrm>
                  <a:custGeom>
                    <a:avLst/>
                    <a:gdLst>
                      <a:gd name="T0" fmla="*/ 189 w 466"/>
                      <a:gd name="T1" fmla="*/ 84 h 161"/>
                      <a:gd name="T2" fmla="*/ 189 w 466"/>
                      <a:gd name="T3" fmla="*/ 0 h 161"/>
                      <a:gd name="T4" fmla="*/ 0 w 466"/>
                      <a:gd name="T5" fmla="*/ 0 h 161"/>
                      <a:gd name="T6" fmla="*/ 0 w 466"/>
                      <a:gd name="T7" fmla="*/ 161 h 161"/>
                      <a:gd name="T8" fmla="*/ 466 w 466"/>
                      <a:gd name="T9" fmla="*/ 161 h 161"/>
                      <a:gd name="T10" fmla="*/ 466 w 466"/>
                      <a:gd name="T11" fmla="*/ 84 h 161"/>
                      <a:gd name="T12" fmla="*/ 189 w 466"/>
                      <a:gd name="T13" fmla="*/ 84 h 161"/>
                      <a:gd name="T14" fmla="*/ 92 w 466"/>
                      <a:gd name="T15" fmla="*/ 121 h 161"/>
                      <a:gd name="T16" fmla="*/ 48 w 466"/>
                      <a:gd name="T17" fmla="*/ 76 h 161"/>
                      <a:gd name="T18" fmla="*/ 92 w 466"/>
                      <a:gd name="T19" fmla="*/ 32 h 161"/>
                      <a:gd name="T20" fmla="*/ 137 w 466"/>
                      <a:gd name="T21" fmla="*/ 76 h 161"/>
                      <a:gd name="T22" fmla="*/ 92 w 466"/>
                      <a:gd name="T23" fmla="*/ 121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66" h="161">
                        <a:moveTo>
                          <a:pt x="189" y="84"/>
                        </a:move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61"/>
                          <a:pt x="0" y="161"/>
                          <a:pt x="0" y="161"/>
                        </a:cubicBezTo>
                        <a:cubicBezTo>
                          <a:pt x="466" y="161"/>
                          <a:pt x="466" y="161"/>
                          <a:pt x="466" y="161"/>
                        </a:cubicBezTo>
                        <a:cubicBezTo>
                          <a:pt x="466" y="84"/>
                          <a:pt x="466" y="84"/>
                          <a:pt x="466" y="84"/>
                        </a:cubicBezTo>
                        <a:lnTo>
                          <a:pt x="189" y="84"/>
                        </a:lnTo>
                        <a:close/>
                        <a:moveTo>
                          <a:pt x="92" y="121"/>
                        </a:moveTo>
                        <a:cubicBezTo>
                          <a:pt x="68" y="121"/>
                          <a:pt x="48" y="101"/>
                          <a:pt x="48" y="76"/>
                        </a:cubicBezTo>
                        <a:cubicBezTo>
                          <a:pt x="48" y="52"/>
                          <a:pt x="68" y="32"/>
                          <a:pt x="92" y="32"/>
                        </a:cubicBezTo>
                        <a:cubicBezTo>
                          <a:pt x="117" y="32"/>
                          <a:pt x="137" y="52"/>
                          <a:pt x="137" y="76"/>
                        </a:cubicBezTo>
                        <a:cubicBezTo>
                          <a:pt x="137" y="101"/>
                          <a:pt x="117" y="121"/>
                          <a:pt x="92" y="121"/>
                        </a:cubicBezTo>
                        <a:close/>
                      </a:path>
                    </a:pathLst>
                  </a:custGeom>
                  <a:grp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111" y="3292"/>
                    <a:ext cx="154" cy="155"/>
                  </a:xfrm>
                  <a:prstGeom prst="ellipse">
                    <a:avLst/>
                  </a:prstGeom>
                  <a:noFill/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" name="椭圆 1"/>
                <p:cNvSpPr/>
                <p:nvPr/>
              </p:nvSpPr>
              <p:spPr>
                <a:xfrm>
                  <a:off x="7564466" y="3618563"/>
                  <a:ext cx="96976" cy="969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7245856" y="4048621"/>
              <a:ext cx="1132668" cy="1132668"/>
              <a:chOff x="7245856" y="4786086"/>
              <a:chExt cx="1132668" cy="1132668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7245856" y="4786086"/>
                <a:ext cx="1132668" cy="1132668"/>
              </a:xfrm>
              <a:prstGeom prst="ellipse">
                <a:avLst/>
              </a:prstGeom>
              <a:gradFill>
                <a:gsLst>
                  <a:gs pos="50000">
                    <a:srgbClr val="F7596A"/>
                  </a:gs>
                  <a:gs pos="0">
                    <a:srgbClr val="FC9358"/>
                  </a:gs>
                  <a:gs pos="100000">
                    <a:srgbClr val="F32E72"/>
                  </a:gs>
                </a:gsLst>
                <a:lin ang="2700000" scaled="1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468949" y="5122934"/>
                <a:ext cx="686110" cy="463314"/>
                <a:chOff x="7468949" y="5122934"/>
                <a:chExt cx="686110" cy="463314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7468949" y="5128002"/>
                  <a:ext cx="686110" cy="440478"/>
                  <a:chOff x="5186363" y="1670893"/>
                  <a:chExt cx="976312" cy="337853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5269553" y="1670893"/>
                    <a:ext cx="811069" cy="68277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/>
                  <p:cNvSpPr/>
                  <p:nvPr/>
                </p:nvSpPr>
                <p:spPr>
                  <a:xfrm>
                    <a:off x="5230122" y="1804036"/>
                    <a:ext cx="894437" cy="68277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梯形 143"/>
                  <p:cNvSpPr/>
                  <p:nvPr/>
                </p:nvSpPr>
                <p:spPr>
                  <a:xfrm>
                    <a:off x="5229225" y="1736789"/>
                    <a:ext cx="890588" cy="68400"/>
                  </a:xfrm>
                  <a:prstGeom prst="trapezoid">
                    <a:avLst>
                      <a:gd name="adj" fmla="val 3196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 </a:t>
                    </a:r>
                    <a:endParaRPr lang="zh-CN" altLang="en-US" dirty="0"/>
                  </a:p>
                </p:txBody>
              </p:sp>
              <p:sp>
                <p:nvSpPr>
                  <p:cNvPr id="281" name="梯形 280"/>
                  <p:cNvSpPr/>
                  <p:nvPr/>
                </p:nvSpPr>
                <p:spPr>
                  <a:xfrm>
                    <a:off x="5186363" y="1872193"/>
                    <a:ext cx="976312" cy="68400"/>
                  </a:xfrm>
                  <a:prstGeom prst="trapezoid">
                    <a:avLst>
                      <a:gd name="adj" fmla="val 3196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/>
                  <p:cNvSpPr/>
                  <p:nvPr/>
                </p:nvSpPr>
                <p:spPr>
                  <a:xfrm>
                    <a:off x="5186363" y="1940469"/>
                    <a:ext cx="975179" cy="68277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" name="梯形 2"/>
                <p:cNvSpPr/>
                <p:nvPr/>
              </p:nvSpPr>
              <p:spPr>
                <a:xfrm>
                  <a:off x="7715749" y="5122934"/>
                  <a:ext cx="180353" cy="463314"/>
                </a:xfrm>
                <a:prstGeom prst="trapezoid">
                  <a:avLst>
                    <a:gd name="adj" fmla="val 14437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1" name="组合 20"/>
          <p:cNvGrpSpPr/>
          <p:nvPr/>
        </p:nvGrpSpPr>
        <p:grpSpPr>
          <a:xfrm>
            <a:off x="3014250" y="5452478"/>
            <a:ext cx="8518920" cy="1160769"/>
            <a:chOff x="3014250" y="5591348"/>
            <a:chExt cx="8518920" cy="1160769"/>
          </a:xfrm>
        </p:grpSpPr>
        <p:sp>
          <p:nvSpPr>
            <p:cNvPr id="139" name="任意多边形 138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546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用户体验设计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就是解决产品使用过程中的难题，让产品变得简单易用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324717" y="989740"/>
            <a:ext cx="554396" cy="4134168"/>
            <a:chOff x="2407660" y="853980"/>
            <a:chExt cx="554396" cy="4134168"/>
          </a:xfrm>
        </p:grpSpPr>
        <p:sp>
          <p:nvSpPr>
            <p:cNvPr id="56" name="文本框 55"/>
            <p:cNvSpPr txBox="1"/>
            <p:nvPr/>
          </p:nvSpPr>
          <p:spPr>
            <a:xfrm>
              <a:off x="2407660" y="866138"/>
              <a:ext cx="553998" cy="4122010"/>
            </a:xfrm>
            <a:prstGeom prst="rect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而这些其实很好解决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半闭框 56"/>
            <p:cNvSpPr/>
            <p:nvPr/>
          </p:nvSpPr>
          <p:spPr>
            <a:xfrm>
              <a:off x="2407660" y="853980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半闭框 57"/>
            <p:cNvSpPr/>
            <p:nvPr/>
          </p:nvSpPr>
          <p:spPr>
            <a:xfrm flipH="1" flipV="1">
              <a:off x="2657719" y="4687735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1360" y="59961"/>
            <a:ext cx="1424713" cy="6738078"/>
            <a:chOff x="91360" y="59961"/>
            <a:chExt cx="1424713" cy="6738078"/>
          </a:xfrm>
        </p:grpSpPr>
        <p:sp>
          <p:nvSpPr>
            <p:cNvPr id="76" name="圆角矩形 75"/>
            <p:cNvSpPr/>
            <p:nvPr/>
          </p:nvSpPr>
          <p:spPr>
            <a:xfrm>
              <a:off x="91360" y="59961"/>
              <a:ext cx="1424712" cy="6738078"/>
            </a:xfrm>
            <a:prstGeom prst="round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FB8A5A"/>
                  </a:gs>
                  <a:gs pos="50000">
                    <a:srgbClr val="F85F65"/>
                  </a:gs>
                  <a:gs pos="100000">
                    <a:srgbClr val="F43370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21318" y="1041691"/>
              <a:ext cx="35603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什么是用户体验设计</a:t>
              </a:r>
              <a:endParaRPr lang="zh-CN" altLang="en-US" sz="3200" dirty="0"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35093" y="5597051"/>
              <a:ext cx="1137246" cy="1016196"/>
            </a:xfrm>
            <a:prstGeom prst="round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35093" y="5659140"/>
              <a:ext cx="11284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用户体验</a:t>
              </a:r>
              <a:endParaRPr lang="zh-CN" altLang="en-US" sz="2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1361" y="387275"/>
              <a:ext cx="1424712" cy="469624"/>
            </a:xfrm>
            <a:prstGeom prst="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01</a:t>
              </a:r>
              <a:endParaRPr lang="zh-CN" altLang="en-US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56FC8"/>
                </a:gs>
                <a:gs pos="100000">
                  <a:srgbClr val="ED55A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表现层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730240" y="2353214"/>
            <a:ext cx="1747520" cy="174752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0">
                <a:srgbClr val="F56FC8"/>
              </a:gs>
              <a:gs pos="100000">
                <a:srgbClr val="ED55AE"/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01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21612" y="2536396"/>
            <a:ext cx="1364776" cy="136477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感知设计</a:t>
            </a:r>
          </a:p>
        </p:txBody>
      </p:sp>
      <p:sp>
        <p:nvSpPr>
          <p:cNvPr id="24" name="椭圆 23"/>
          <p:cNvSpPr/>
          <p:nvPr/>
        </p:nvSpPr>
        <p:spPr>
          <a:xfrm>
            <a:off x="8021377" y="2459343"/>
            <a:ext cx="1518882" cy="1518882"/>
          </a:xfrm>
          <a:prstGeom prst="ellipse">
            <a:avLst/>
          </a:prstGeom>
          <a:gradFill>
            <a:gsLst>
              <a:gs pos="50000">
                <a:srgbClr val="F163BC">
                  <a:alpha val="50000"/>
                </a:srgbClr>
              </a:gs>
              <a:gs pos="0">
                <a:srgbClr val="FC88E1">
                  <a:alpha val="50000"/>
                </a:srgbClr>
              </a:gs>
              <a:gs pos="100000">
                <a:srgbClr val="E53E96">
                  <a:alpha val="50000"/>
                </a:srgbClr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67741" y="2459343"/>
            <a:ext cx="1518882" cy="1518882"/>
          </a:xfrm>
          <a:prstGeom prst="ellipse">
            <a:avLst/>
          </a:prstGeom>
          <a:gradFill>
            <a:gsLst>
              <a:gs pos="50000">
                <a:srgbClr val="F163BC">
                  <a:alpha val="50000"/>
                </a:srgbClr>
              </a:gs>
              <a:gs pos="0">
                <a:srgbClr val="FC88E1">
                  <a:alpha val="50000"/>
                </a:srgbClr>
              </a:gs>
              <a:gs pos="100000">
                <a:srgbClr val="E53E96">
                  <a:alpha val="50000"/>
                </a:srgbClr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44559" y="4531411"/>
            <a:ext cx="1518882" cy="1518882"/>
          </a:xfrm>
          <a:prstGeom prst="ellipse">
            <a:avLst/>
          </a:prstGeom>
          <a:gradFill>
            <a:gsLst>
              <a:gs pos="50000">
                <a:srgbClr val="F163BC">
                  <a:alpha val="50000"/>
                </a:srgbClr>
              </a:gs>
              <a:gs pos="0">
                <a:srgbClr val="FC88E1">
                  <a:alpha val="50000"/>
                </a:srgbClr>
              </a:gs>
              <a:gs pos="100000">
                <a:srgbClr val="E53E96">
                  <a:alpha val="50000"/>
                </a:srgbClr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44559" y="387275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15668" y="2653634"/>
            <a:ext cx="1130300" cy="11303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嗅觉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味觉</a:t>
            </a:r>
          </a:p>
        </p:txBody>
      </p:sp>
      <p:sp>
        <p:nvSpPr>
          <p:cNvPr id="16" name="椭圆 15"/>
          <p:cNvSpPr/>
          <p:nvPr/>
        </p:nvSpPr>
        <p:spPr>
          <a:xfrm>
            <a:off x="6038850" y="581566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62032" y="2653634"/>
            <a:ext cx="1130300" cy="11303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38850" y="4725702"/>
            <a:ext cx="1130300" cy="11303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318" y="2187732"/>
            <a:ext cx="356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忠于眼睛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5191" y="6195228"/>
            <a:ext cx="327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感知设计主体是视觉设计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7360920" y="1211580"/>
            <a:ext cx="1257300" cy="1272540"/>
          </a:xfrm>
          <a:custGeom>
            <a:avLst/>
            <a:gdLst>
              <a:gd name="connsiteX0" fmla="*/ 0 w 1257300"/>
              <a:gd name="connsiteY0" fmla="*/ 0 h 1272540"/>
              <a:gd name="connsiteX1" fmla="*/ 830580 w 1257300"/>
              <a:gd name="connsiteY1" fmla="*/ 563880 h 1272540"/>
              <a:gd name="connsiteX2" fmla="*/ 1257300 w 1257300"/>
              <a:gd name="connsiteY2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272540">
                <a:moveTo>
                  <a:pt x="0" y="0"/>
                </a:moveTo>
                <a:cubicBezTo>
                  <a:pt x="647700" y="248920"/>
                  <a:pt x="1059180" y="756920"/>
                  <a:pt x="1257300" y="1272540"/>
                </a:cubicBezTo>
              </a:path>
            </a:pathLst>
          </a:cu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flipH="1">
            <a:off x="4606271" y="1211580"/>
            <a:ext cx="1257300" cy="1272540"/>
          </a:xfrm>
          <a:custGeom>
            <a:avLst/>
            <a:gdLst>
              <a:gd name="connsiteX0" fmla="*/ 0 w 1257300"/>
              <a:gd name="connsiteY0" fmla="*/ 0 h 1272540"/>
              <a:gd name="connsiteX1" fmla="*/ 830580 w 1257300"/>
              <a:gd name="connsiteY1" fmla="*/ 563880 h 1272540"/>
              <a:gd name="connsiteX2" fmla="*/ 1257300 w 1257300"/>
              <a:gd name="connsiteY2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272540">
                <a:moveTo>
                  <a:pt x="0" y="0"/>
                </a:moveTo>
                <a:cubicBezTo>
                  <a:pt x="647700" y="248920"/>
                  <a:pt x="1059180" y="756920"/>
                  <a:pt x="1257300" y="1272540"/>
                </a:cubicBezTo>
              </a:path>
            </a:pathLst>
          </a:cu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H="1" flipV="1">
            <a:off x="4606271" y="3953448"/>
            <a:ext cx="1257300" cy="1272540"/>
          </a:xfrm>
          <a:custGeom>
            <a:avLst/>
            <a:gdLst>
              <a:gd name="connsiteX0" fmla="*/ 0 w 1257300"/>
              <a:gd name="connsiteY0" fmla="*/ 0 h 1272540"/>
              <a:gd name="connsiteX1" fmla="*/ 830580 w 1257300"/>
              <a:gd name="connsiteY1" fmla="*/ 563880 h 1272540"/>
              <a:gd name="connsiteX2" fmla="*/ 1257300 w 1257300"/>
              <a:gd name="connsiteY2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272540">
                <a:moveTo>
                  <a:pt x="0" y="0"/>
                </a:moveTo>
                <a:cubicBezTo>
                  <a:pt x="647700" y="248920"/>
                  <a:pt x="1059180" y="756920"/>
                  <a:pt x="1257300" y="1272540"/>
                </a:cubicBezTo>
              </a:path>
            </a:pathLst>
          </a:cu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V="1">
            <a:off x="7360920" y="3953448"/>
            <a:ext cx="1257300" cy="1272540"/>
          </a:xfrm>
          <a:custGeom>
            <a:avLst/>
            <a:gdLst>
              <a:gd name="connsiteX0" fmla="*/ 0 w 1257300"/>
              <a:gd name="connsiteY0" fmla="*/ 0 h 1272540"/>
              <a:gd name="connsiteX1" fmla="*/ 830580 w 1257300"/>
              <a:gd name="connsiteY1" fmla="*/ 563880 h 1272540"/>
              <a:gd name="connsiteX2" fmla="*/ 1257300 w 1257300"/>
              <a:gd name="connsiteY2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  <a:gd name="connsiteX0" fmla="*/ 0 w 1257300"/>
              <a:gd name="connsiteY0" fmla="*/ 0 h 1272540"/>
              <a:gd name="connsiteX1" fmla="*/ 1257300 w 1257300"/>
              <a:gd name="connsiteY1" fmla="*/ 12725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1272540">
                <a:moveTo>
                  <a:pt x="0" y="0"/>
                </a:moveTo>
                <a:cubicBezTo>
                  <a:pt x="647700" y="248920"/>
                  <a:pt x="1059180" y="756920"/>
                  <a:pt x="1257300" y="1272540"/>
                </a:cubicBezTo>
              </a:path>
            </a:pathLst>
          </a:cu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>
            <a:stCxn id="16" idx="4"/>
            <a:endCxn id="21" idx="0"/>
          </p:cNvCxnSpPr>
          <p:nvPr/>
        </p:nvCxnSpPr>
        <p:spPr>
          <a:xfrm flipH="1">
            <a:off x="3640867" y="1693552"/>
            <a:ext cx="2963132" cy="453740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椭圆 36"/>
          <p:cNvSpPr/>
          <p:nvPr/>
        </p:nvSpPr>
        <p:spPr>
          <a:xfrm>
            <a:off x="3075717" y="1985250"/>
            <a:ext cx="1128816" cy="112881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>
            <a:stCxn id="16" idx="4"/>
            <a:endCxn id="22" idx="0"/>
          </p:cNvCxnSpPr>
          <p:nvPr/>
        </p:nvCxnSpPr>
        <p:spPr>
          <a:xfrm flipH="1">
            <a:off x="5616289" y="1693552"/>
            <a:ext cx="987710" cy="453740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连接符 46"/>
          <p:cNvCxnSpPr>
            <a:stCxn id="16" idx="4"/>
            <a:endCxn id="23" idx="0"/>
          </p:cNvCxnSpPr>
          <p:nvPr/>
        </p:nvCxnSpPr>
        <p:spPr>
          <a:xfrm>
            <a:off x="6603999" y="1693552"/>
            <a:ext cx="987712" cy="453740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连接符 48"/>
          <p:cNvCxnSpPr>
            <a:stCxn id="16" idx="4"/>
            <a:endCxn id="24" idx="0"/>
          </p:cNvCxnSpPr>
          <p:nvPr/>
        </p:nvCxnSpPr>
        <p:spPr>
          <a:xfrm>
            <a:off x="6603999" y="1693552"/>
            <a:ext cx="2963134" cy="453740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圆角矩形 7"/>
          <p:cNvSpPr/>
          <p:nvPr/>
        </p:nvSpPr>
        <p:spPr>
          <a:xfrm>
            <a:off x="92953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56FC8"/>
                </a:gs>
                <a:gs pos="100000">
                  <a:srgbClr val="ED55A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6686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069" y="5874316"/>
            <a:ext cx="112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表现层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4559" y="387275"/>
            <a:ext cx="1518882" cy="151888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视觉效果处理方法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38849" y="563252"/>
            <a:ext cx="1130300" cy="1130300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38501" y="2147292"/>
            <a:ext cx="804732" cy="80473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视线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051139" y="1985250"/>
            <a:ext cx="1128816" cy="112881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021363" y="1985250"/>
            <a:ext cx="1128816" cy="112881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01980" y="1985250"/>
            <a:ext cx="1128816" cy="1128816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213923" y="2147292"/>
            <a:ext cx="804732" cy="80473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89345" y="2147292"/>
            <a:ext cx="804732" cy="80473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164767" y="2147292"/>
            <a:ext cx="804732" cy="804732"/>
          </a:xfrm>
          <a:prstGeom prst="ellipse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21" idx="4"/>
          </p:cNvCxnSpPr>
          <p:nvPr/>
        </p:nvCxnSpPr>
        <p:spPr>
          <a:xfrm>
            <a:off x="3640867" y="2952024"/>
            <a:ext cx="0" cy="2529614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stCxn id="22" idx="4"/>
          </p:cNvCxnSpPr>
          <p:nvPr/>
        </p:nvCxnSpPr>
        <p:spPr>
          <a:xfrm>
            <a:off x="5616289" y="2952024"/>
            <a:ext cx="0" cy="3383957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590968" y="3067316"/>
            <a:ext cx="1" cy="2414322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9565646" y="3067316"/>
            <a:ext cx="1" cy="2414322"/>
          </a:xfrm>
          <a:prstGeom prst="line">
            <a:avLst/>
          </a:prstGeom>
          <a:noFill/>
          <a:ln w="38100">
            <a:solidFill>
              <a:srgbClr val="ED5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圆角矩形 29"/>
          <p:cNvSpPr/>
          <p:nvPr/>
        </p:nvSpPr>
        <p:spPr>
          <a:xfrm>
            <a:off x="2927446" y="4340816"/>
            <a:ext cx="1426840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流畅的路径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927446" y="5163329"/>
            <a:ext cx="1426840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引导作用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097139" y="3518303"/>
            <a:ext cx="1036808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亲密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097139" y="4340816"/>
            <a:ext cx="1036808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097139" y="5163329"/>
            <a:ext cx="1036808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097139" y="5985842"/>
            <a:ext cx="1036808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072563" y="4340816"/>
            <a:ext cx="1036806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072563" y="5163329"/>
            <a:ext cx="1036806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8940800" y="4340816"/>
            <a:ext cx="1249686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线框图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8940800" y="5163329"/>
            <a:ext cx="1249686" cy="503414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风格指南</a:t>
            </a:r>
          </a:p>
        </p:txBody>
      </p:sp>
    </p:spTree>
    <p:extLst>
      <p:ext uri="{BB962C8B-B14F-4D97-AF65-F5344CB8AC3E}">
        <p14:creationId xmlns:p14="http://schemas.microsoft.com/office/powerpoint/2010/main" val="30544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06900" y="2606674"/>
            <a:ext cx="3378200" cy="1936366"/>
            <a:chOff x="3679556" y="1934274"/>
            <a:chExt cx="4832888" cy="1936366"/>
          </a:xfrm>
        </p:grpSpPr>
        <p:sp>
          <p:nvSpPr>
            <p:cNvPr id="4" name="文本框 3"/>
            <p:cNvSpPr txBox="1"/>
            <p:nvPr/>
          </p:nvSpPr>
          <p:spPr>
            <a:xfrm>
              <a:off x="3679556" y="2138766"/>
              <a:ext cx="48328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谢谢观看</a:t>
              </a:r>
              <a:endParaRPr lang="zh-CN" altLang="en-US" sz="60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79556" y="3076699"/>
              <a:ext cx="483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！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79556" y="1934274"/>
              <a:ext cx="4832888" cy="49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79556" y="3821132"/>
              <a:ext cx="4832888" cy="49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 flipV="1">
            <a:off x="9420225" y="656383"/>
            <a:ext cx="968446" cy="2108249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14514" y="68580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3014250" y="5453235"/>
            <a:ext cx="8518920" cy="1160769"/>
            <a:chOff x="3014250" y="5591348"/>
            <a:chExt cx="8518920" cy="1160769"/>
          </a:xfrm>
        </p:grpSpPr>
        <p:sp>
          <p:nvSpPr>
            <p:cNvPr id="101" name="任意多边形 100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546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用户体验设计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需要兼顾外形和功能设计，同时保证产品能够良好的工作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圆角矩形 119"/>
          <p:cNvSpPr/>
          <p:nvPr/>
        </p:nvSpPr>
        <p:spPr>
          <a:xfrm>
            <a:off x="2374166" y="4547525"/>
            <a:ext cx="3304945" cy="656799"/>
          </a:xfrm>
          <a:prstGeom prst="roundRect">
            <a:avLst/>
          </a:prstGeom>
          <a:gradFill>
            <a:gsLst>
              <a:gs pos="50000">
                <a:srgbClr val="F7596A"/>
              </a:gs>
              <a:gs pos="0">
                <a:srgbClr val="FC9358"/>
              </a:gs>
              <a:gs pos="100000">
                <a:srgbClr val="F32E72"/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2643789" y="4712676"/>
            <a:ext cx="285380" cy="214816"/>
            <a:chOff x="3014250" y="562460"/>
            <a:chExt cx="868202" cy="653533"/>
          </a:xfrm>
          <a:effectLst>
            <a:outerShdw blurRad="127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2" name="等腰三角形 131"/>
            <p:cNvSpPr/>
            <p:nvPr/>
          </p:nvSpPr>
          <p:spPr>
            <a:xfrm>
              <a:off x="3014250" y="562460"/>
              <a:ext cx="868202" cy="24670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3117116" y="807120"/>
              <a:ext cx="662470" cy="408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483110" y="4711940"/>
            <a:ext cx="247602" cy="212242"/>
            <a:chOff x="11107201" y="398899"/>
            <a:chExt cx="333236" cy="285648"/>
          </a:xfrm>
          <a:solidFill>
            <a:schemeClr val="bg1"/>
          </a:solidFill>
          <a:effectLst>
            <a:outerShdw blurRad="127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0" name="椭圆 129"/>
            <p:cNvSpPr/>
            <p:nvPr/>
          </p:nvSpPr>
          <p:spPr>
            <a:xfrm>
              <a:off x="11184684" y="398899"/>
              <a:ext cx="179436" cy="1794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11107201" y="578335"/>
              <a:ext cx="333236" cy="106212"/>
            </a:xfrm>
            <a:custGeom>
              <a:avLst/>
              <a:gdLst>
                <a:gd name="connsiteX0" fmla="*/ 154556 w 389162"/>
                <a:gd name="connsiteY0" fmla="*/ 0 h 142173"/>
                <a:gd name="connsiteX1" fmla="*/ 225145 w 389162"/>
                <a:gd name="connsiteY1" fmla="*/ 0 h 142173"/>
                <a:gd name="connsiteX2" fmla="*/ 352530 w 389162"/>
                <a:gd name="connsiteY2" fmla="*/ 35155 h 142173"/>
                <a:gd name="connsiteX3" fmla="*/ 389162 w 389162"/>
                <a:gd name="connsiteY3" fmla="*/ 63898 h 142173"/>
                <a:gd name="connsiteX4" fmla="*/ 389162 w 389162"/>
                <a:gd name="connsiteY4" fmla="*/ 142173 h 142173"/>
                <a:gd name="connsiteX5" fmla="*/ 0 w 389162"/>
                <a:gd name="connsiteY5" fmla="*/ 142173 h 142173"/>
                <a:gd name="connsiteX6" fmla="*/ 0 w 389162"/>
                <a:gd name="connsiteY6" fmla="*/ 55695 h 142173"/>
                <a:gd name="connsiteX7" fmla="*/ 66563 w 389162"/>
                <a:gd name="connsiteY7" fmla="*/ 16101 h 142173"/>
                <a:gd name="connsiteX8" fmla="*/ 154556 w 389162"/>
                <a:gd name="connsiteY8" fmla="*/ 0 h 14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162" h="142173">
                  <a:moveTo>
                    <a:pt x="154556" y="0"/>
                  </a:moveTo>
                  <a:lnTo>
                    <a:pt x="225145" y="0"/>
                  </a:lnTo>
                  <a:cubicBezTo>
                    <a:pt x="271523" y="0"/>
                    <a:pt x="315018" y="12791"/>
                    <a:pt x="352530" y="35155"/>
                  </a:cubicBezTo>
                  <a:lnTo>
                    <a:pt x="389162" y="63898"/>
                  </a:lnTo>
                  <a:lnTo>
                    <a:pt x="389162" y="142173"/>
                  </a:lnTo>
                  <a:lnTo>
                    <a:pt x="0" y="142173"/>
                  </a:lnTo>
                  <a:lnTo>
                    <a:pt x="0" y="55695"/>
                  </a:lnTo>
                  <a:lnTo>
                    <a:pt x="66563" y="16101"/>
                  </a:lnTo>
                  <a:cubicBezTo>
                    <a:pt x="94001" y="5685"/>
                    <a:pt x="123638" y="0"/>
                    <a:pt x="1545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352967" y="4708860"/>
            <a:ext cx="316970" cy="214640"/>
            <a:chOff x="11455765" y="435534"/>
            <a:chExt cx="345838" cy="234186"/>
          </a:xfrm>
          <a:solidFill>
            <a:schemeClr val="bg1"/>
          </a:solidFill>
          <a:effectLst>
            <a:outerShdw blurRad="127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6" name="等腰三角形 125"/>
            <p:cNvSpPr/>
            <p:nvPr/>
          </p:nvSpPr>
          <p:spPr>
            <a:xfrm rot="16200000">
              <a:off x="11714802" y="507476"/>
              <a:ext cx="107185" cy="66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11455765" y="554348"/>
              <a:ext cx="345838" cy="115372"/>
            </a:xfrm>
            <a:custGeom>
              <a:avLst/>
              <a:gdLst>
                <a:gd name="connsiteX0" fmla="*/ 114478 w 403878"/>
                <a:gd name="connsiteY0" fmla="*/ 0 h 134734"/>
                <a:gd name="connsiteX1" fmla="*/ 115057 w 403878"/>
                <a:gd name="connsiteY1" fmla="*/ 0 h 134734"/>
                <a:gd name="connsiteX2" fmla="*/ 196310 w 403878"/>
                <a:gd name="connsiteY2" fmla="*/ 67569 h 134734"/>
                <a:gd name="connsiteX3" fmla="*/ 206636 w 403878"/>
                <a:gd name="connsiteY3" fmla="*/ 67604 h 134734"/>
                <a:gd name="connsiteX4" fmla="*/ 288059 w 403878"/>
                <a:gd name="connsiteY4" fmla="*/ 0 h 134734"/>
                <a:gd name="connsiteX5" fmla="*/ 289399 w 403878"/>
                <a:gd name="connsiteY5" fmla="*/ 0 h 134734"/>
                <a:gd name="connsiteX6" fmla="*/ 403878 w 403878"/>
                <a:gd name="connsiteY6" fmla="*/ 92375 h 134734"/>
                <a:gd name="connsiteX7" fmla="*/ 403878 w 403878"/>
                <a:gd name="connsiteY7" fmla="*/ 134734 h 134734"/>
                <a:gd name="connsiteX8" fmla="*/ 0 w 403878"/>
                <a:gd name="connsiteY8" fmla="*/ 134734 h 134734"/>
                <a:gd name="connsiteX9" fmla="*/ 0 w 403878"/>
                <a:gd name="connsiteY9" fmla="*/ 92374 h 1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878" h="134734">
                  <a:moveTo>
                    <a:pt x="114478" y="0"/>
                  </a:moveTo>
                  <a:lnTo>
                    <a:pt x="115057" y="0"/>
                  </a:lnTo>
                  <a:lnTo>
                    <a:pt x="196310" y="67569"/>
                  </a:lnTo>
                  <a:cubicBezTo>
                    <a:pt x="200750" y="71575"/>
                    <a:pt x="202695" y="71586"/>
                    <a:pt x="206636" y="67604"/>
                  </a:cubicBezTo>
                  <a:lnTo>
                    <a:pt x="288059" y="0"/>
                  </a:lnTo>
                  <a:lnTo>
                    <a:pt x="289399" y="0"/>
                  </a:lnTo>
                  <a:lnTo>
                    <a:pt x="403878" y="92375"/>
                  </a:lnTo>
                  <a:lnTo>
                    <a:pt x="403878" y="134734"/>
                  </a:lnTo>
                  <a:lnTo>
                    <a:pt x="0" y="134734"/>
                  </a:lnTo>
                  <a:lnTo>
                    <a:pt x="0" y="923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8" name="等腰三角形 127"/>
            <p:cNvSpPr/>
            <p:nvPr/>
          </p:nvSpPr>
          <p:spPr>
            <a:xfrm rot="5400000" flipH="1">
              <a:off x="11435381" y="507475"/>
              <a:ext cx="107185" cy="6641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9" name="任意多边形 128"/>
            <p:cNvSpPr>
              <a:spLocks noChangeAspect="1"/>
            </p:cNvSpPr>
            <p:nvPr/>
          </p:nvSpPr>
          <p:spPr>
            <a:xfrm rot="10800000">
              <a:off x="11455765" y="435534"/>
              <a:ext cx="345838" cy="158742"/>
            </a:xfrm>
            <a:custGeom>
              <a:avLst/>
              <a:gdLst>
                <a:gd name="connsiteX0" fmla="*/ 388597 w 388597"/>
                <a:gd name="connsiteY0" fmla="*/ 177905 h 177905"/>
                <a:gd name="connsiteX1" fmla="*/ 0 w 388597"/>
                <a:gd name="connsiteY1" fmla="*/ 177905 h 177905"/>
                <a:gd name="connsiteX2" fmla="*/ 0 w 388597"/>
                <a:gd name="connsiteY2" fmla="*/ 159972 h 177905"/>
                <a:gd name="connsiteX3" fmla="*/ 194581 w 388597"/>
                <a:gd name="connsiteY3" fmla="*/ 0 h 177905"/>
                <a:gd name="connsiteX4" fmla="*/ 388597 w 388597"/>
                <a:gd name="connsiteY4" fmla="*/ 159508 h 177905"/>
                <a:gd name="connsiteX0" fmla="*/ 388597 w 388597"/>
                <a:gd name="connsiteY0" fmla="*/ 177905 h 177905"/>
                <a:gd name="connsiteX1" fmla="*/ 0 w 388597"/>
                <a:gd name="connsiteY1" fmla="*/ 177905 h 177905"/>
                <a:gd name="connsiteX2" fmla="*/ 0 w 388597"/>
                <a:gd name="connsiteY2" fmla="*/ 159972 h 177905"/>
                <a:gd name="connsiteX3" fmla="*/ 194581 w 388597"/>
                <a:gd name="connsiteY3" fmla="*/ 0 h 177905"/>
                <a:gd name="connsiteX4" fmla="*/ 199715 w 388597"/>
                <a:gd name="connsiteY4" fmla="*/ 2435 h 177905"/>
                <a:gd name="connsiteX5" fmla="*/ 388597 w 388597"/>
                <a:gd name="connsiteY5" fmla="*/ 159508 h 177905"/>
                <a:gd name="connsiteX6" fmla="*/ 388597 w 388597"/>
                <a:gd name="connsiteY6" fmla="*/ 177905 h 177905"/>
                <a:gd name="connsiteX0" fmla="*/ 388597 w 388597"/>
                <a:gd name="connsiteY0" fmla="*/ 175984 h 175984"/>
                <a:gd name="connsiteX1" fmla="*/ 0 w 388597"/>
                <a:gd name="connsiteY1" fmla="*/ 175984 h 175984"/>
                <a:gd name="connsiteX2" fmla="*/ 0 w 388597"/>
                <a:gd name="connsiteY2" fmla="*/ 158051 h 175984"/>
                <a:gd name="connsiteX3" fmla="*/ 191219 w 388597"/>
                <a:gd name="connsiteY3" fmla="*/ 0 h 175984"/>
                <a:gd name="connsiteX4" fmla="*/ 199715 w 388597"/>
                <a:gd name="connsiteY4" fmla="*/ 514 h 175984"/>
                <a:gd name="connsiteX5" fmla="*/ 388597 w 388597"/>
                <a:gd name="connsiteY5" fmla="*/ 157587 h 175984"/>
                <a:gd name="connsiteX6" fmla="*/ 388597 w 388597"/>
                <a:gd name="connsiteY6" fmla="*/ 175984 h 175984"/>
                <a:gd name="connsiteX0" fmla="*/ 388597 w 388597"/>
                <a:gd name="connsiteY0" fmla="*/ 178197 h 178197"/>
                <a:gd name="connsiteX1" fmla="*/ 0 w 388597"/>
                <a:gd name="connsiteY1" fmla="*/ 178197 h 178197"/>
                <a:gd name="connsiteX2" fmla="*/ 0 w 388597"/>
                <a:gd name="connsiteY2" fmla="*/ 160264 h 178197"/>
                <a:gd name="connsiteX3" fmla="*/ 191219 w 388597"/>
                <a:gd name="connsiteY3" fmla="*/ 2213 h 178197"/>
                <a:gd name="connsiteX4" fmla="*/ 199715 w 388597"/>
                <a:gd name="connsiteY4" fmla="*/ 2727 h 178197"/>
                <a:gd name="connsiteX5" fmla="*/ 388597 w 388597"/>
                <a:gd name="connsiteY5" fmla="*/ 159800 h 178197"/>
                <a:gd name="connsiteX6" fmla="*/ 388597 w 388597"/>
                <a:gd name="connsiteY6" fmla="*/ 178197 h 178197"/>
                <a:gd name="connsiteX0" fmla="*/ 388597 w 388597"/>
                <a:gd name="connsiteY0" fmla="*/ 179171 h 179171"/>
                <a:gd name="connsiteX1" fmla="*/ 0 w 388597"/>
                <a:gd name="connsiteY1" fmla="*/ 179171 h 179171"/>
                <a:gd name="connsiteX2" fmla="*/ 0 w 388597"/>
                <a:gd name="connsiteY2" fmla="*/ 161238 h 179171"/>
                <a:gd name="connsiteX3" fmla="*/ 191219 w 388597"/>
                <a:gd name="connsiteY3" fmla="*/ 3187 h 179171"/>
                <a:gd name="connsiteX4" fmla="*/ 199715 w 388597"/>
                <a:gd name="connsiteY4" fmla="*/ 3701 h 179171"/>
                <a:gd name="connsiteX5" fmla="*/ 388597 w 388597"/>
                <a:gd name="connsiteY5" fmla="*/ 160774 h 179171"/>
                <a:gd name="connsiteX6" fmla="*/ 388597 w 388597"/>
                <a:gd name="connsiteY6" fmla="*/ 179171 h 179171"/>
                <a:gd name="connsiteX0" fmla="*/ 388597 w 388597"/>
                <a:gd name="connsiteY0" fmla="*/ 178912 h 178912"/>
                <a:gd name="connsiteX1" fmla="*/ 0 w 388597"/>
                <a:gd name="connsiteY1" fmla="*/ 178912 h 178912"/>
                <a:gd name="connsiteX2" fmla="*/ 0 w 388597"/>
                <a:gd name="connsiteY2" fmla="*/ 160979 h 178912"/>
                <a:gd name="connsiteX3" fmla="*/ 190259 w 388597"/>
                <a:gd name="connsiteY3" fmla="*/ 3408 h 178912"/>
                <a:gd name="connsiteX4" fmla="*/ 199715 w 388597"/>
                <a:gd name="connsiteY4" fmla="*/ 3442 h 178912"/>
                <a:gd name="connsiteX5" fmla="*/ 388597 w 388597"/>
                <a:gd name="connsiteY5" fmla="*/ 160515 h 178912"/>
                <a:gd name="connsiteX6" fmla="*/ 388597 w 388597"/>
                <a:gd name="connsiteY6" fmla="*/ 178912 h 178912"/>
                <a:gd name="connsiteX0" fmla="*/ 388597 w 388597"/>
                <a:gd name="connsiteY0" fmla="*/ 178912 h 178912"/>
                <a:gd name="connsiteX1" fmla="*/ 0 w 388597"/>
                <a:gd name="connsiteY1" fmla="*/ 178912 h 178912"/>
                <a:gd name="connsiteX2" fmla="*/ 0 w 388597"/>
                <a:gd name="connsiteY2" fmla="*/ 160979 h 178912"/>
                <a:gd name="connsiteX3" fmla="*/ 190259 w 388597"/>
                <a:gd name="connsiteY3" fmla="*/ 3408 h 178912"/>
                <a:gd name="connsiteX4" fmla="*/ 199715 w 388597"/>
                <a:gd name="connsiteY4" fmla="*/ 3442 h 178912"/>
                <a:gd name="connsiteX5" fmla="*/ 388597 w 388597"/>
                <a:gd name="connsiteY5" fmla="*/ 160515 h 178912"/>
                <a:gd name="connsiteX6" fmla="*/ 388597 w 388597"/>
                <a:gd name="connsiteY6" fmla="*/ 178912 h 178912"/>
                <a:gd name="connsiteX0" fmla="*/ 388597 w 388597"/>
                <a:gd name="connsiteY0" fmla="*/ 178729 h 178729"/>
                <a:gd name="connsiteX1" fmla="*/ 0 w 388597"/>
                <a:gd name="connsiteY1" fmla="*/ 178729 h 178729"/>
                <a:gd name="connsiteX2" fmla="*/ 0 w 388597"/>
                <a:gd name="connsiteY2" fmla="*/ 160796 h 178729"/>
                <a:gd name="connsiteX3" fmla="*/ 190259 w 388597"/>
                <a:gd name="connsiteY3" fmla="*/ 3225 h 178729"/>
                <a:gd name="connsiteX4" fmla="*/ 199715 w 388597"/>
                <a:gd name="connsiteY4" fmla="*/ 3259 h 178729"/>
                <a:gd name="connsiteX5" fmla="*/ 388597 w 388597"/>
                <a:gd name="connsiteY5" fmla="*/ 160332 h 178729"/>
                <a:gd name="connsiteX6" fmla="*/ 388597 w 388597"/>
                <a:gd name="connsiteY6" fmla="*/ 178729 h 178729"/>
                <a:gd name="connsiteX0" fmla="*/ 388597 w 388597"/>
                <a:gd name="connsiteY0" fmla="*/ 178729 h 178729"/>
                <a:gd name="connsiteX1" fmla="*/ 0 w 388597"/>
                <a:gd name="connsiteY1" fmla="*/ 178729 h 178729"/>
                <a:gd name="connsiteX2" fmla="*/ 0 w 388597"/>
                <a:gd name="connsiteY2" fmla="*/ 160796 h 178729"/>
                <a:gd name="connsiteX3" fmla="*/ 190259 w 388597"/>
                <a:gd name="connsiteY3" fmla="*/ 3225 h 178729"/>
                <a:gd name="connsiteX4" fmla="*/ 199715 w 388597"/>
                <a:gd name="connsiteY4" fmla="*/ 3259 h 178729"/>
                <a:gd name="connsiteX5" fmla="*/ 388597 w 388597"/>
                <a:gd name="connsiteY5" fmla="*/ 160332 h 178729"/>
                <a:gd name="connsiteX6" fmla="*/ 388597 w 388597"/>
                <a:gd name="connsiteY6" fmla="*/ 178729 h 178729"/>
                <a:gd name="connsiteX0" fmla="*/ 388597 w 388597"/>
                <a:gd name="connsiteY0" fmla="*/ 178979 h 178979"/>
                <a:gd name="connsiteX1" fmla="*/ 0 w 388597"/>
                <a:gd name="connsiteY1" fmla="*/ 178979 h 178979"/>
                <a:gd name="connsiteX2" fmla="*/ 0 w 388597"/>
                <a:gd name="connsiteY2" fmla="*/ 161046 h 178979"/>
                <a:gd name="connsiteX3" fmla="*/ 190739 w 388597"/>
                <a:gd name="connsiteY3" fmla="*/ 2995 h 178979"/>
                <a:gd name="connsiteX4" fmla="*/ 199715 w 388597"/>
                <a:gd name="connsiteY4" fmla="*/ 3509 h 178979"/>
                <a:gd name="connsiteX5" fmla="*/ 388597 w 388597"/>
                <a:gd name="connsiteY5" fmla="*/ 160582 h 178979"/>
                <a:gd name="connsiteX6" fmla="*/ 388597 w 388597"/>
                <a:gd name="connsiteY6" fmla="*/ 178979 h 178979"/>
                <a:gd name="connsiteX0" fmla="*/ 388597 w 388597"/>
                <a:gd name="connsiteY0" fmla="*/ 178729 h 178729"/>
                <a:gd name="connsiteX1" fmla="*/ 0 w 388597"/>
                <a:gd name="connsiteY1" fmla="*/ 178729 h 178729"/>
                <a:gd name="connsiteX2" fmla="*/ 0 w 388597"/>
                <a:gd name="connsiteY2" fmla="*/ 160796 h 178729"/>
                <a:gd name="connsiteX3" fmla="*/ 189779 w 388597"/>
                <a:gd name="connsiteY3" fmla="*/ 3225 h 178729"/>
                <a:gd name="connsiteX4" fmla="*/ 199715 w 388597"/>
                <a:gd name="connsiteY4" fmla="*/ 3259 h 178729"/>
                <a:gd name="connsiteX5" fmla="*/ 388597 w 388597"/>
                <a:gd name="connsiteY5" fmla="*/ 160332 h 178729"/>
                <a:gd name="connsiteX6" fmla="*/ 388597 w 388597"/>
                <a:gd name="connsiteY6" fmla="*/ 178729 h 178729"/>
                <a:gd name="connsiteX0" fmla="*/ 388597 w 388597"/>
                <a:gd name="connsiteY0" fmla="*/ 178552 h 178552"/>
                <a:gd name="connsiteX1" fmla="*/ 0 w 388597"/>
                <a:gd name="connsiteY1" fmla="*/ 178552 h 178552"/>
                <a:gd name="connsiteX2" fmla="*/ 0 w 388597"/>
                <a:gd name="connsiteY2" fmla="*/ 160619 h 178552"/>
                <a:gd name="connsiteX3" fmla="*/ 189779 w 388597"/>
                <a:gd name="connsiteY3" fmla="*/ 3048 h 178552"/>
                <a:gd name="connsiteX4" fmla="*/ 199715 w 388597"/>
                <a:gd name="connsiteY4" fmla="*/ 3082 h 178552"/>
                <a:gd name="connsiteX5" fmla="*/ 388597 w 388597"/>
                <a:gd name="connsiteY5" fmla="*/ 160155 h 178552"/>
                <a:gd name="connsiteX6" fmla="*/ 388597 w 388597"/>
                <a:gd name="connsiteY6" fmla="*/ 178552 h 178552"/>
                <a:gd name="connsiteX0" fmla="*/ 388597 w 388597"/>
                <a:gd name="connsiteY0" fmla="*/ 178369 h 178369"/>
                <a:gd name="connsiteX1" fmla="*/ 0 w 388597"/>
                <a:gd name="connsiteY1" fmla="*/ 178369 h 178369"/>
                <a:gd name="connsiteX2" fmla="*/ 0 w 388597"/>
                <a:gd name="connsiteY2" fmla="*/ 160436 h 178369"/>
                <a:gd name="connsiteX3" fmla="*/ 189779 w 388597"/>
                <a:gd name="connsiteY3" fmla="*/ 2865 h 178369"/>
                <a:gd name="connsiteX4" fmla="*/ 199715 w 388597"/>
                <a:gd name="connsiteY4" fmla="*/ 2899 h 178369"/>
                <a:gd name="connsiteX5" fmla="*/ 388597 w 388597"/>
                <a:gd name="connsiteY5" fmla="*/ 159972 h 178369"/>
                <a:gd name="connsiteX6" fmla="*/ 388597 w 388597"/>
                <a:gd name="connsiteY6" fmla="*/ 178369 h 178369"/>
                <a:gd name="connsiteX0" fmla="*/ 388597 w 388597"/>
                <a:gd name="connsiteY0" fmla="*/ 178369 h 178369"/>
                <a:gd name="connsiteX1" fmla="*/ 0 w 388597"/>
                <a:gd name="connsiteY1" fmla="*/ 178369 h 178369"/>
                <a:gd name="connsiteX2" fmla="*/ 0 w 388597"/>
                <a:gd name="connsiteY2" fmla="*/ 160436 h 178369"/>
                <a:gd name="connsiteX3" fmla="*/ 189779 w 388597"/>
                <a:gd name="connsiteY3" fmla="*/ 2865 h 178369"/>
                <a:gd name="connsiteX4" fmla="*/ 199715 w 388597"/>
                <a:gd name="connsiteY4" fmla="*/ 2899 h 178369"/>
                <a:gd name="connsiteX5" fmla="*/ 388597 w 388597"/>
                <a:gd name="connsiteY5" fmla="*/ 159972 h 178369"/>
                <a:gd name="connsiteX6" fmla="*/ 388597 w 388597"/>
                <a:gd name="connsiteY6" fmla="*/ 178369 h 17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597" h="178369">
                  <a:moveTo>
                    <a:pt x="388597" y="178369"/>
                  </a:moveTo>
                  <a:lnTo>
                    <a:pt x="0" y="178369"/>
                  </a:lnTo>
                  <a:lnTo>
                    <a:pt x="0" y="160436"/>
                  </a:lnTo>
                  <a:lnTo>
                    <a:pt x="189779" y="2865"/>
                  </a:lnTo>
                  <a:cubicBezTo>
                    <a:pt x="193571" y="-966"/>
                    <a:pt x="195443" y="-955"/>
                    <a:pt x="199715" y="2899"/>
                  </a:cubicBezTo>
                  <a:lnTo>
                    <a:pt x="388597" y="159972"/>
                  </a:lnTo>
                  <a:lnTo>
                    <a:pt x="388597" y="1783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125" name="十字形 124"/>
          <p:cNvSpPr/>
          <p:nvPr/>
        </p:nvSpPr>
        <p:spPr>
          <a:xfrm>
            <a:off x="5224740" y="4710113"/>
            <a:ext cx="219032" cy="219032"/>
          </a:xfrm>
          <a:prstGeom prst="plus">
            <a:avLst>
              <a:gd name="adj" fmla="val 33889"/>
            </a:avLst>
          </a:prstGeom>
          <a:solidFill>
            <a:schemeClr val="bg1"/>
          </a:solidFill>
          <a:ln>
            <a:noFill/>
          </a:ln>
          <a:effectLst>
            <a:outerShdw blurRad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9" name="文本框 28"/>
          <p:cNvSpPr txBox="1"/>
          <p:nvPr/>
        </p:nvSpPr>
        <p:spPr>
          <a:xfrm>
            <a:off x="2446108" y="4928226"/>
            <a:ext cx="648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276793" y="4928226"/>
            <a:ext cx="648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182708" y="4928226"/>
            <a:ext cx="648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10117" y="4928226"/>
            <a:ext cx="648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17058" y="242332"/>
            <a:ext cx="2810486" cy="558534"/>
            <a:chOff x="9683645" y="375951"/>
            <a:chExt cx="2036745" cy="404767"/>
          </a:xfrm>
        </p:grpSpPr>
        <p:sp>
          <p:nvSpPr>
            <p:cNvPr id="19" name="圆角矩形 18"/>
            <p:cNvSpPr/>
            <p:nvPr/>
          </p:nvSpPr>
          <p:spPr>
            <a:xfrm>
              <a:off x="9683645" y="375951"/>
              <a:ext cx="2036745" cy="404767"/>
            </a:xfrm>
            <a:prstGeom prst="roundRect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799688" y="475661"/>
              <a:ext cx="276108" cy="207838"/>
              <a:chOff x="3014250" y="562460"/>
              <a:chExt cx="868202" cy="653533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3014250" y="562460"/>
                <a:ext cx="868202" cy="24670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17116" y="807120"/>
                <a:ext cx="662470" cy="408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323573" y="475660"/>
              <a:ext cx="239557" cy="205347"/>
              <a:chOff x="11107201" y="398899"/>
              <a:chExt cx="333236" cy="285648"/>
            </a:xfrm>
            <a:solidFill>
              <a:schemeClr val="bg1"/>
            </a:solidFill>
          </p:grpSpPr>
          <p:sp>
            <p:nvSpPr>
              <p:cNvPr id="107" name="椭圆 106"/>
              <p:cNvSpPr/>
              <p:nvPr/>
            </p:nvSpPr>
            <p:spPr>
              <a:xfrm>
                <a:off x="11184684" y="398899"/>
                <a:ext cx="179436" cy="1794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11107201" y="578335"/>
                <a:ext cx="333236" cy="106212"/>
              </a:xfrm>
              <a:custGeom>
                <a:avLst/>
                <a:gdLst>
                  <a:gd name="connsiteX0" fmla="*/ 154556 w 389162"/>
                  <a:gd name="connsiteY0" fmla="*/ 0 h 142173"/>
                  <a:gd name="connsiteX1" fmla="*/ 225145 w 389162"/>
                  <a:gd name="connsiteY1" fmla="*/ 0 h 142173"/>
                  <a:gd name="connsiteX2" fmla="*/ 352530 w 389162"/>
                  <a:gd name="connsiteY2" fmla="*/ 35155 h 142173"/>
                  <a:gd name="connsiteX3" fmla="*/ 389162 w 389162"/>
                  <a:gd name="connsiteY3" fmla="*/ 63898 h 142173"/>
                  <a:gd name="connsiteX4" fmla="*/ 389162 w 389162"/>
                  <a:gd name="connsiteY4" fmla="*/ 142173 h 142173"/>
                  <a:gd name="connsiteX5" fmla="*/ 0 w 389162"/>
                  <a:gd name="connsiteY5" fmla="*/ 142173 h 142173"/>
                  <a:gd name="connsiteX6" fmla="*/ 0 w 389162"/>
                  <a:gd name="connsiteY6" fmla="*/ 55695 h 142173"/>
                  <a:gd name="connsiteX7" fmla="*/ 66563 w 389162"/>
                  <a:gd name="connsiteY7" fmla="*/ 16101 h 142173"/>
                  <a:gd name="connsiteX8" fmla="*/ 154556 w 389162"/>
                  <a:gd name="connsiteY8" fmla="*/ 0 h 14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162" h="142173">
                    <a:moveTo>
                      <a:pt x="154556" y="0"/>
                    </a:moveTo>
                    <a:lnTo>
                      <a:pt x="225145" y="0"/>
                    </a:lnTo>
                    <a:cubicBezTo>
                      <a:pt x="271523" y="0"/>
                      <a:pt x="315018" y="12791"/>
                      <a:pt x="352530" y="35155"/>
                    </a:cubicBezTo>
                    <a:lnTo>
                      <a:pt x="389162" y="63898"/>
                    </a:lnTo>
                    <a:lnTo>
                      <a:pt x="389162" y="142173"/>
                    </a:lnTo>
                    <a:lnTo>
                      <a:pt x="0" y="142173"/>
                    </a:lnTo>
                    <a:lnTo>
                      <a:pt x="0" y="55695"/>
                    </a:lnTo>
                    <a:lnTo>
                      <a:pt x="66563" y="16101"/>
                    </a:lnTo>
                    <a:cubicBezTo>
                      <a:pt x="94001" y="5685"/>
                      <a:pt x="123638" y="0"/>
                      <a:pt x="1545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五角星 29"/>
            <p:cNvSpPr/>
            <p:nvPr/>
          </p:nvSpPr>
          <p:spPr>
            <a:xfrm>
              <a:off x="11388743" y="472104"/>
              <a:ext cx="212459" cy="212459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笑脸 30"/>
            <p:cNvSpPr/>
            <p:nvPr/>
          </p:nvSpPr>
          <p:spPr>
            <a:xfrm>
              <a:off x="10898916" y="472104"/>
              <a:ext cx="208903" cy="20890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945933" y="530608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1022162" y="530608"/>
              <a:ext cx="45719" cy="4571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8100000">
              <a:off x="10922075" y="467829"/>
              <a:ext cx="172464" cy="172464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75410" y="740598"/>
            <a:ext cx="3997206" cy="3997207"/>
            <a:chOff x="4661941" y="889531"/>
            <a:chExt cx="5021705" cy="5021705"/>
          </a:xfrm>
        </p:grpSpPr>
        <p:sp>
          <p:nvSpPr>
            <p:cNvPr id="12" name="椭圆 11"/>
            <p:cNvSpPr/>
            <p:nvPr/>
          </p:nvSpPr>
          <p:spPr>
            <a:xfrm>
              <a:off x="4661941" y="889531"/>
              <a:ext cx="5021705" cy="50217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86401" y="1713991"/>
              <a:ext cx="3372784" cy="33727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 rot="10800000">
              <a:off x="5668529" y="1713992"/>
              <a:ext cx="3008528" cy="1185746"/>
            </a:xfrm>
            <a:custGeom>
              <a:avLst/>
              <a:gdLst>
                <a:gd name="connsiteX0" fmla="*/ 1504264 w 3008528"/>
                <a:gd name="connsiteY0" fmla="*/ 1185746 h 1185746"/>
                <a:gd name="connsiteX1" fmla="*/ 21410 w 3008528"/>
                <a:gd name="connsiteY1" fmla="*/ 303189 h 1185746"/>
                <a:gd name="connsiteX2" fmla="*/ 0 w 3008528"/>
                <a:gd name="connsiteY2" fmla="*/ 258743 h 1185746"/>
                <a:gd name="connsiteX3" fmla="*/ 287808 w 3008528"/>
                <a:gd name="connsiteY3" fmla="*/ 258743 h 1185746"/>
                <a:gd name="connsiteX4" fmla="*/ 503296 w 3008528"/>
                <a:gd name="connsiteY4" fmla="*/ 0 h 1185746"/>
                <a:gd name="connsiteX5" fmla="*/ 718784 w 3008528"/>
                <a:gd name="connsiteY5" fmla="*/ 258743 h 1185746"/>
                <a:gd name="connsiteX6" fmla="*/ 3008528 w 3008528"/>
                <a:gd name="connsiteY6" fmla="*/ 258743 h 1185746"/>
                <a:gd name="connsiteX7" fmla="*/ 2987117 w 3008528"/>
                <a:gd name="connsiteY7" fmla="*/ 303189 h 1185746"/>
                <a:gd name="connsiteX8" fmla="*/ 1504264 w 3008528"/>
                <a:gd name="connsiteY8" fmla="*/ 1185746 h 118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8528" h="1185746">
                  <a:moveTo>
                    <a:pt x="1504264" y="1185746"/>
                  </a:moveTo>
                  <a:cubicBezTo>
                    <a:pt x="863948" y="1185746"/>
                    <a:pt x="306982" y="828880"/>
                    <a:pt x="21410" y="303189"/>
                  </a:cubicBezTo>
                  <a:lnTo>
                    <a:pt x="0" y="258743"/>
                  </a:lnTo>
                  <a:lnTo>
                    <a:pt x="287808" y="258743"/>
                  </a:lnTo>
                  <a:lnTo>
                    <a:pt x="503296" y="0"/>
                  </a:lnTo>
                  <a:lnTo>
                    <a:pt x="718784" y="258743"/>
                  </a:lnTo>
                  <a:lnTo>
                    <a:pt x="3008528" y="258743"/>
                  </a:lnTo>
                  <a:lnTo>
                    <a:pt x="2987117" y="303189"/>
                  </a:lnTo>
                  <a:cubicBezTo>
                    <a:pt x="2701545" y="828880"/>
                    <a:pt x="2144580" y="1185746"/>
                    <a:pt x="1504264" y="1185746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69" y="1957423"/>
              <a:ext cx="1781049" cy="502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gradFill flip="none" rotWithShape="1">
                    <a:gsLst>
                      <a:gs pos="0">
                        <a:srgbClr val="FC9358"/>
                      </a:gs>
                      <a:gs pos="50000">
                        <a:srgbClr val="F86165"/>
                      </a:gs>
                      <a:gs pos="100000">
                        <a:srgbClr val="F32E72"/>
                      </a:gs>
                    </a:gsLst>
                    <a:lin ang="27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F5466C"/>
                  </a:solidFill>
                </a:rPr>
                <a:t>产品设计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891134" y="1117633"/>
              <a:ext cx="2563318" cy="502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gradFill flip="none" rotWithShape="1">
                    <a:gsLst>
                      <a:gs pos="0">
                        <a:srgbClr val="FC9358"/>
                      </a:gs>
                      <a:gs pos="50000">
                        <a:srgbClr val="F86165"/>
                      </a:gs>
                      <a:gs pos="100000">
                        <a:srgbClr val="F32E72"/>
                      </a:gs>
                    </a:gsLst>
                    <a:lin ang="27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rgbClr val="F5466C"/>
                  </a:solidFill>
                </a:rPr>
                <a:t>用户体验设计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13225" y="3124872"/>
              <a:ext cx="1319135" cy="1198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外形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071016" y="5192191"/>
              <a:ext cx="2203552" cy="502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用户使用感受</a:t>
              </a:r>
              <a:endPara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8559045" y="2696218"/>
            <a:ext cx="114622" cy="114622"/>
          </a:xfrm>
          <a:prstGeom prst="ellipse">
            <a:avLst/>
          </a:prstGeom>
          <a:gradFill>
            <a:gsLst>
              <a:gs pos="50000">
                <a:srgbClr val="F7596A"/>
              </a:gs>
              <a:gs pos="0">
                <a:srgbClr val="FC9358"/>
              </a:gs>
              <a:gs pos="100000">
                <a:srgbClr val="F32E7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/>
          <p:nvPr/>
        </p:nvCxnSpPr>
        <p:spPr>
          <a:xfrm flipH="1">
            <a:off x="4937655" y="2739201"/>
            <a:ext cx="322237" cy="0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4026639" y="2726726"/>
            <a:ext cx="926045" cy="1820799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5216039" y="2681415"/>
            <a:ext cx="114622" cy="114622"/>
          </a:xfrm>
          <a:prstGeom prst="ellipse">
            <a:avLst/>
          </a:prstGeom>
          <a:gradFill>
            <a:gsLst>
              <a:gs pos="50000">
                <a:srgbClr val="F7596A"/>
              </a:gs>
              <a:gs pos="0">
                <a:srgbClr val="FC9358"/>
              </a:gs>
              <a:gs pos="100000">
                <a:srgbClr val="F32E7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1" name="直接连接符 1030"/>
          <p:cNvCxnSpPr/>
          <p:nvPr/>
        </p:nvCxnSpPr>
        <p:spPr>
          <a:xfrm>
            <a:off x="8669829" y="2756261"/>
            <a:ext cx="766510" cy="0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文本框 1035"/>
          <p:cNvSpPr txBox="1"/>
          <p:nvPr/>
        </p:nvSpPr>
        <p:spPr>
          <a:xfrm>
            <a:off x="10054947" y="968331"/>
            <a:ext cx="192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美观</a:t>
            </a:r>
            <a:endParaRPr lang="en-US" altLang="zh-CN" dirty="0">
              <a:solidFill>
                <a:srgbClr val="F5466C"/>
              </a:solidFill>
            </a:endParaRPr>
          </a:p>
          <a:p>
            <a:pPr algn="ctr"/>
            <a:r>
              <a:rPr lang="zh-CN" altLang="en-US" dirty="0">
                <a:solidFill>
                  <a:srgbClr val="F5466C"/>
                </a:solidFill>
              </a:rPr>
              <a:t>但不知所云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2312752" y="3660505"/>
            <a:ext cx="192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gradFill flip="none" rotWithShape="1">
                  <a:gsLst>
                    <a:gs pos="0">
                      <a:srgbClr val="FC9358"/>
                    </a:gs>
                    <a:gs pos="50000">
                      <a:srgbClr val="F86165"/>
                    </a:gs>
                    <a:gs pos="100000">
                      <a:srgbClr val="F32E72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rgbClr val="F5466C"/>
                </a:solidFill>
              </a:rPr>
              <a:t>美观欠缺</a:t>
            </a:r>
            <a:endParaRPr lang="en-US" altLang="zh-CN" dirty="0">
              <a:solidFill>
                <a:srgbClr val="F5466C"/>
              </a:solidFill>
            </a:endParaRPr>
          </a:p>
          <a:p>
            <a:pPr algn="ctr"/>
            <a:r>
              <a:rPr lang="zh-CN" altLang="en-US" dirty="0">
                <a:solidFill>
                  <a:srgbClr val="F5466C"/>
                </a:solidFill>
              </a:rPr>
              <a:t>但更易使用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91360" y="59961"/>
            <a:ext cx="1424713" cy="6738078"/>
            <a:chOff x="91360" y="59961"/>
            <a:chExt cx="1424713" cy="6738078"/>
          </a:xfrm>
        </p:grpSpPr>
        <p:sp>
          <p:nvSpPr>
            <p:cNvPr id="63" name="圆角矩形 62"/>
            <p:cNvSpPr/>
            <p:nvPr/>
          </p:nvSpPr>
          <p:spPr>
            <a:xfrm>
              <a:off x="91360" y="59961"/>
              <a:ext cx="1424712" cy="6738078"/>
            </a:xfrm>
            <a:prstGeom prst="round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FB885B"/>
                  </a:gs>
                  <a:gs pos="50000">
                    <a:srgbClr val="F86065"/>
                  </a:gs>
                  <a:gs pos="100000">
                    <a:srgbClr val="F4376F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1318" y="1041691"/>
              <a:ext cx="35603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什么是用户体验设计</a:t>
              </a:r>
              <a:endParaRPr lang="zh-CN" altLang="en-US" sz="3200" dirty="0"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235093" y="5597051"/>
              <a:ext cx="1137246" cy="1016196"/>
            </a:xfrm>
            <a:prstGeom prst="round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35093" y="5659140"/>
              <a:ext cx="11284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用户体验</a:t>
              </a:r>
              <a:endParaRPr lang="zh-CN" altLang="en-US" sz="2800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1361" y="387275"/>
              <a:ext cx="1424712" cy="469624"/>
            </a:xfrm>
            <a:prstGeom prst="rect">
              <a:avLst/>
            </a:prstGeom>
            <a:gradFill flip="none" rotWithShape="1">
              <a:gsLst>
                <a:gs pos="0">
                  <a:srgbClr val="FC9358"/>
                </a:gs>
                <a:gs pos="50000">
                  <a:srgbClr val="F86165"/>
                </a:gs>
                <a:gs pos="100000">
                  <a:srgbClr val="F32E72"/>
                </a:gs>
              </a:gsLst>
              <a:lin ang="27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01</a:t>
              </a:r>
              <a:endParaRPr lang="zh-CN" altLang="en-US" sz="2800" b="1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2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-14514" y="68580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3014250" y="5452478"/>
            <a:ext cx="8518920" cy="1160769"/>
            <a:chOff x="3014250" y="5591348"/>
            <a:chExt cx="8518920" cy="1160769"/>
          </a:xfrm>
        </p:grpSpPr>
        <p:sp>
          <p:nvSpPr>
            <p:cNvPr id="101" name="任意多边形 100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用户体验设计的好坏会</a:t>
              </a:r>
              <a:r>
                <a:rPr lang="zh-CN" altLang="en-US" sz="2000" b="1" dirty="0" smtClean="0">
                  <a:solidFill>
                    <a:srgbClr val="F546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影响用户的忠诚度</a:t>
              </a:r>
              <a:endParaRPr lang="zh-CN" altLang="en-US" sz="2000" b="1" dirty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50585" y="325096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进入网站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950585" y="1189108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点击一个栏目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990773" y="813631"/>
            <a:ext cx="0" cy="375477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>
            <a:off x="6070863" y="3013758"/>
            <a:ext cx="1411022" cy="694215"/>
          </a:xfrm>
          <a:prstGeom prst="bentConnector3">
            <a:avLst>
              <a:gd name="adj1" fmla="val 99728"/>
            </a:avLst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3950585" y="2002551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看看它是什么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4990773" y="1642607"/>
            <a:ext cx="0" cy="375477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990773" y="2463649"/>
            <a:ext cx="0" cy="375477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3950585" y="2815994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4990773" y="3292478"/>
            <a:ext cx="0" cy="652828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3950585" y="3930169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开心地离开</a:t>
            </a:r>
            <a:endParaRPr lang="zh-CN" altLang="en-US" sz="20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72910" y="3383165"/>
            <a:ext cx="428625" cy="338554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267572" y="3133690"/>
            <a:ext cx="428625" cy="338554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594036" y="3721719"/>
            <a:ext cx="1775696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彻底绝望了吗</a:t>
            </a:r>
          </a:p>
        </p:txBody>
      </p:sp>
      <p:cxnSp>
        <p:nvCxnSpPr>
          <p:cNvPr id="105" name="肘形连接符 104"/>
          <p:cNvCxnSpPr/>
          <p:nvPr/>
        </p:nvCxnSpPr>
        <p:spPr>
          <a:xfrm rot="10800000">
            <a:off x="6070866" y="1423110"/>
            <a:ext cx="3051794" cy="649460"/>
          </a:xfrm>
          <a:prstGeom prst="bentConnector3">
            <a:avLst>
              <a:gd name="adj1" fmla="val 478"/>
            </a:avLst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103610" y="1949450"/>
            <a:ext cx="0" cy="2015282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369732" y="3964732"/>
            <a:ext cx="752928" cy="0"/>
          </a:xfrm>
          <a:prstGeom prst="line">
            <a:avLst/>
          </a:prstGeom>
          <a:ln w="38100">
            <a:solidFill>
              <a:srgbClr val="F53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8889195" y="2237641"/>
            <a:ext cx="428625" cy="83099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7485435" y="4197480"/>
            <a:ext cx="0" cy="652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7267572" y="4288167"/>
            <a:ext cx="428625" cy="338554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6427999" y="4879492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生气地离开</a:t>
            </a:r>
            <a:endParaRPr lang="zh-CN" altLang="en-US" sz="20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6200000">
            <a:off x="8889195" y="4757975"/>
            <a:ext cx="0" cy="652828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192275" y="4879492"/>
            <a:ext cx="210777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不再访问</a:t>
            </a:r>
            <a:endParaRPr lang="zh-CN" altLang="en-US" sz="20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324717" y="1001898"/>
            <a:ext cx="554396" cy="4122010"/>
            <a:chOff x="2407660" y="866138"/>
            <a:chExt cx="554396" cy="4122010"/>
          </a:xfrm>
        </p:grpSpPr>
        <p:sp>
          <p:nvSpPr>
            <p:cNvPr id="34" name="文本框 33"/>
            <p:cNvSpPr txBox="1"/>
            <p:nvPr/>
          </p:nvSpPr>
          <p:spPr>
            <a:xfrm>
              <a:off x="2407660" y="866138"/>
              <a:ext cx="553998" cy="4122010"/>
            </a:xfrm>
            <a:prstGeom prst="rect">
              <a:avLst/>
            </a:prstGeom>
            <a:gradFill>
              <a:gsLst>
                <a:gs pos="50000">
                  <a:srgbClr val="F7596A"/>
                </a:gs>
                <a:gs pos="0">
                  <a:srgbClr val="FC9358"/>
                </a:gs>
                <a:gs pos="100000">
                  <a:srgbClr val="F32E72"/>
                </a:gs>
              </a:gsLst>
              <a:lin ang="2700000" scaled="1"/>
            </a:gra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第一次使用某个网站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半闭框 34"/>
            <p:cNvSpPr/>
            <p:nvPr/>
          </p:nvSpPr>
          <p:spPr>
            <a:xfrm>
              <a:off x="2407660" y="867628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半闭框 35"/>
            <p:cNvSpPr/>
            <p:nvPr/>
          </p:nvSpPr>
          <p:spPr>
            <a:xfrm flipH="1" flipV="1">
              <a:off x="2657719" y="4687735"/>
              <a:ext cx="304337" cy="300413"/>
            </a:xfrm>
            <a:prstGeom prst="halfFrame">
              <a:avLst>
                <a:gd name="adj1" fmla="val 22375"/>
                <a:gd name="adj2" fmla="val 22377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91360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B885B"/>
                </a:gs>
                <a:gs pos="50000">
                  <a:srgbClr val="F86065"/>
                </a:gs>
                <a:gs pos="100000">
                  <a:srgbClr val="F4376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用户体验设计作用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35093" y="5597051"/>
            <a:ext cx="1137246" cy="1016196"/>
          </a:xfrm>
          <a:prstGeom prst="round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35093" y="5659140"/>
            <a:ext cx="11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</a:t>
            </a:r>
            <a:endParaRPr lang="zh-CN" altLang="en-US" sz="2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6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-14514" y="68580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3014250" y="5452478"/>
            <a:ext cx="8518920" cy="1160769"/>
            <a:chOff x="3014250" y="5591348"/>
            <a:chExt cx="8518920" cy="1160769"/>
          </a:xfrm>
        </p:grpSpPr>
        <p:sp>
          <p:nvSpPr>
            <p:cNvPr id="101" name="任意多边形 100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用户体验设计影响用户忠诚度，而它最终会影响</a:t>
              </a:r>
              <a:r>
                <a:rPr lang="zh-CN" altLang="en-US" sz="2000" b="1" dirty="0" smtClean="0">
                  <a:solidFill>
                    <a:srgbClr val="F546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企业的盈利能力</a:t>
              </a:r>
              <a:endParaRPr lang="zh-CN" altLang="en-US" sz="2000" b="1" dirty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87360" y="953122"/>
            <a:ext cx="1969840" cy="3742989"/>
            <a:chOff x="2119086" y="562460"/>
            <a:chExt cx="1969840" cy="3742989"/>
          </a:xfrm>
        </p:grpSpPr>
        <p:sp>
          <p:nvSpPr>
            <p:cNvPr id="5" name="圆角矩形 4"/>
            <p:cNvSpPr/>
            <p:nvPr/>
          </p:nvSpPr>
          <p:spPr>
            <a:xfrm>
              <a:off x="2119086" y="562460"/>
              <a:ext cx="1969840" cy="613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用户忠诚度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119086" y="2127190"/>
              <a:ext cx="1969840" cy="613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用户转化率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119086" y="3691921"/>
              <a:ext cx="1969840" cy="613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投资回报率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096481" y="1175988"/>
              <a:ext cx="0" cy="951202"/>
            </a:xfrm>
            <a:prstGeom prst="straightConnector1">
              <a:avLst/>
            </a:prstGeom>
            <a:ln w="38100">
              <a:solidFill>
                <a:srgbClr val="F53F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096481" y="2740719"/>
              <a:ext cx="0" cy="951202"/>
            </a:xfrm>
            <a:prstGeom prst="straightConnector1">
              <a:avLst/>
            </a:prstGeom>
            <a:ln w="38100">
              <a:solidFill>
                <a:srgbClr val="F53F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>
            <a:stCxn id="17" idx="3"/>
          </p:cNvCxnSpPr>
          <p:nvPr/>
        </p:nvCxnSpPr>
        <p:spPr>
          <a:xfrm>
            <a:off x="5657200" y="2824616"/>
            <a:ext cx="1503796" cy="0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94121" y="2624561"/>
            <a:ext cx="48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个付费订阅者</a:t>
            </a:r>
            <a:r>
              <a:rPr lang="en-US" altLang="zh-CN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个访问者</a:t>
            </a:r>
            <a:r>
              <a:rPr lang="en-US" altLang="zh-CN" sz="20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=10%</a:t>
            </a:r>
            <a:endParaRPr lang="zh-CN" altLang="en-US" sz="20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2" idx="2"/>
            <a:endCxn id="18" idx="3"/>
          </p:cNvCxnSpPr>
          <p:nvPr/>
        </p:nvCxnSpPr>
        <p:spPr>
          <a:xfrm flipH="1">
            <a:off x="5657200" y="3024671"/>
            <a:ext cx="4143001" cy="1364676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1360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B885B"/>
                </a:gs>
                <a:gs pos="50000">
                  <a:srgbClr val="F86065"/>
                </a:gs>
                <a:gs pos="100000">
                  <a:srgbClr val="F4376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21318" y="1211038"/>
            <a:ext cx="3560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用户体验设计作用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5093" y="5597051"/>
            <a:ext cx="1137246" cy="1016196"/>
          </a:xfrm>
          <a:prstGeom prst="round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35093" y="5659140"/>
            <a:ext cx="11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</a:t>
            </a:r>
            <a:endParaRPr lang="zh-CN" altLang="en-US" sz="2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361" y="387275"/>
            <a:ext cx="1424712" cy="469624"/>
          </a:xfrm>
          <a:prstGeom prst="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675632" y="4365760"/>
            <a:ext cx="2066487" cy="89473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战略层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60621" y="5366131"/>
            <a:ext cx="1372311" cy="4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战略层</a:t>
            </a:r>
            <a:endParaRPr lang="zh-CN" altLang="en-US" sz="24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75632" y="3403674"/>
            <a:ext cx="2066487" cy="89473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范围层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75632" y="2441589"/>
            <a:ext cx="2066487" cy="89473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结构层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75632" y="1479503"/>
            <a:ext cx="2066487" cy="89473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框架层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75632" y="517417"/>
            <a:ext cx="2066489" cy="89473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表现层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78584" y="5421512"/>
            <a:ext cx="2008439" cy="919071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功能型产品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223489" y="5421512"/>
            <a:ext cx="2008439" cy="919071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信息型产品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978584" y="4365760"/>
            <a:ext cx="4253344" cy="894737"/>
          </a:xfrm>
          <a:prstGeom prst="roundRect">
            <a:avLst/>
          </a:prstGeom>
          <a:gradFill flip="none" rotWithShape="1"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78584" y="3403674"/>
            <a:ext cx="2008439" cy="894737"/>
          </a:xfrm>
          <a:prstGeom prst="round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功能规格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23488" y="3403674"/>
            <a:ext cx="2008439" cy="894737"/>
          </a:xfrm>
          <a:prstGeom prst="roundRect">
            <a:avLst/>
          </a:pr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内容需求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978584" y="2441589"/>
            <a:ext cx="2008439" cy="894737"/>
          </a:xfrm>
          <a:prstGeom prst="round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223488" y="2441589"/>
            <a:ext cx="2008439" cy="894737"/>
          </a:xfrm>
          <a:prstGeom prst="roundRect">
            <a:avLst/>
          </a:pr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978584" y="1479503"/>
            <a:ext cx="2008439" cy="415771"/>
          </a:xfrm>
          <a:prstGeom prst="roundRect">
            <a:avLst>
              <a:gd name="adj" fmla="val 27358"/>
            </a:avLst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223488" y="1479503"/>
            <a:ext cx="2008439" cy="415771"/>
          </a:xfrm>
          <a:prstGeom prst="roundRect">
            <a:avLst>
              <a:gd name="adj" fmla="val 24304"/>
            </a:avLst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导航设计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978584" y="1960546"/>
            <a:ext cx="4253343" cy="415771"/>
          </a:xfrm>
          <a:prstGeom prst="roundRect">
            <a:avLst>
              <a:gd name="adj" fmla="val 28885"/>
            </a:avLst>
          </a:pr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信息设计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978584" y="517417"/>
            <a:ext cx="4253343" cy="894737"/>
          </a:xfrm>
          <a:prstGeom prst="roundRect">
            <a:avLst/>
          </a:pr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906000" y="562460"/>
            <a:ext cx="0" cy="5778123"/>
          </a:xfrm>
          <a:prstGeom prst="straightConnector1">
            <a:avLst/>
          </a:prstGeom>
          <a:ln w="38100">
            <a:solidFill>
              <a:srgbClr val="F53F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160973" y="56246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160973" y="588104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839622" y="1647960"/>
            <a:ext cx="615322" cy="599795"/>
            <a:chOff x="4334373" y="3135824"/>
            <a:chExt cx="831987" cy="810994"/>
          </a:xfrm>
          <a:solidFill>
            <a:schemeClr val="bg1"/>
          </a:solidFill>
        </p:grpSpPr>
        <p:cxnSp>
          <p:nvCxnSpPr>
            <p:cNvPr id="74" name="直接连接符 73"/>
            <p:cNvCxnSpPr/>
            <p:nvPr/>
          </p:nvCxnSpPr>
          <p:spPr>
            <a:xfrm>
              <a:off x="4526280" y="3169162"/>
              <a:ext cx="6400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4334373" y="3135824"/>
              <a:ext cx="66675" cy="6667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4526280" y="3354899"/>
              <a:ext cx="6400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4334373" y="3321561"/>
              <a:ext cx="66675" cy="6667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4526280" y="3542735"/>
              <a:ext cx="6400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4334373" y="3509397"/>
              <a:ext cx="66675" cy="6667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4526280" y="3725243"/>
              <a:ext cx="6400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4334373" y="3691905"/>
              <a:ext cx="66675" cy="6667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4526280" y="3913481"/>
              <a:ext cx="6400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4334373" y="3880143"/>
              <a:ext cx="66675" cy="6667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783304" y="2519374"/>
            <a:ext cx="713945" cy="692250"/>
            <a:chOff x="5619787" y="3068638"/>
            <a:chExt cx="965337" cy="936004"/>
          </a:xfrm>
        </p:grpSpPr>
        <p:sp>
          <p:nvSpPr>
            <p:cNvPr id="85" name="矩形 84"/>
            <p:cNvSpPr/>
            <p:nvPr/>
          </p:nvSpPr>
          <p:spPr>
            <a:xfrm>
              <a:off x="5895975" y="3068638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19787" y="3725242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185074" y="3725242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87"/>
            <p:cNvCxnSpPr>
              <a:stCxn id="85" idx="2"/>
            </p:cNvCxnSpPr>
            <p:nvPr/>
          </p:nvCxnSpPr>
          <p:spPr>
            <a:xfrm>
              <a:off x="6096000" y="3348038"/>
              <a:ext cx="0" cy="19469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819812" y="3542734"/>
              <a:ext cx="56528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6" idx="0"/>
            </p:cNvCxnSpPr>
            <p:nvPr/>
          </p:nvCxnSpPr>
          <p:spPr>
            <a:xfrm flipV="1">
              <a:off x="5819812" y="3524250"/>
              <a:ext cx="0" cy="20099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7" idx="0"/>
            </p:cNvCxnSpPr>
            <p:nvPr/>
          </p:nvCxnSpPr>
          <p:spPr>
            <a:xfrm flipV="1">
              <a:off x="6385099" y="3524250"/>
              <a:ext cx="0" cy="20099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848412" y="3563472"/>
            <a:ext cx="597743" cy="575140"/>
            <a:chOff x="7038551" y="3169161"/>
            <a:chExt cx="808218" cy="777657"/>
          </a:xfrm>
        </p:grpSpPr>
        <p:sp>
          <p:nvSpPr>
            <p:cNvPr id="93" name="矩形 92"/>
            <p:cNvSpPr/>
            <p:nvPr/>
          </p:nvSpPr>
          <p:spPr>
            <a:xfrm>
              <a:off x="7038975" y="3169161"/>
              <a:ext cx="790575" cy="777657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7038551" y="3348038"/>
              <a:ext cx="8082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234238" y="3354898"/>
              <a:ext cx="0" cy="5919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2809889" y="4658986"/>
            <a:ext cx="663645" cy="308284"/>
            <a:chOff x="8323861" y="3348038"/>
            <a:chExt cx="897326" cy="416836"/>
          </a:xfrm>
        </p:grpSpPr>
        <p:sp>
          <p:nvSpPr>
            <p:cNvPr id="97" name="椭圆 65"/>
            <p:cNvSpPr/>
            <p:nvPr/>
          </p:nvSpPr>
          <p:spPr>
            <a:xfrm>
              <a:off x="8323861" y="3348038"/>
              <a:ext cx="897326" cy="416836"/>
            </a:xfrm>
            <a:custGeom>
              <a:avLst/>
              <a:gdLst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326" h="416836">
                  <a:moveTo>
                    <a:pt x="0" y="208418"/>
                  </a:moveTo>
                  <a:cubicBezTo>
                    <a:pt x="80962" y="79025"/>
                    <a:pt x="200873" y="0"/>
                    <a:pt x="448663" y="0"/>
                  </a:cubicBezTo>
                  <a:cubicBezTo>
                    <a:pt x="696453" y="0"/>
                    <a:pt x="835413" y="88549"/>
                    <a:pt x="897326" y="208418"/>
                  </a:cubicBezTo>
                  <a:cubicBezTo>
                    <a:pt x="854464" y="318761"/>
                    <a:pt x="696453" y="416836"/>
                    <a:pt x="448663" y="416836"/>
                  </a:cubicBezTo>
                  <a:cubicBezTo>
                    <a:pt x="200873" y="416836"/>
                    <a:pt x="52388" y="328286"/>
                    <a:pt x="0" y="208418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590421" y="3374353"/>
              <a:ext cx="364205" cy="36420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 flipH="1">
              <a:off x="8723527" y="3509398"/>
              <a:ext cx="94117" cy="9411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940221" y="625481"/>
            <a:ext cx="390121" cy="678607"/>
            <a:chOff x="2976563" y="4640464"/>
            <a:chExt cx="820338" cy="1426960"/>
          </a:xfrm>
          <a:noFill/>
        </p:grpSpPr>
        <p:sp>
          <p:nvSpPr>
            <p:cNvPr id="101" name="任意多边形 100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/>
          <p:nvPr/>
        </p:nvSpPr>
        <p:spPr>
          <a:xfrm>
            <a:off x="10272296" y="2127874"/>
            <a:ext cx="615553" cy="26504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自下而上考虑</a:t>
            </a:r>
            <a:endParaRPr lang="zh-CN" altLang="en-US" sz="28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1360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B885B"/>
                </a:gs>
                <a:gs pos="50000">
                  <a:srgbClr val="F86065"/>
                </a:gs>
                <a:gs pos="100000">
                  <a:srgbClr val="F4376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318" y="1041690"/>
            <a:ext cx="356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用户体验设计五要素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093" y="5597051"/>
            <a:ext cx="1137246" cy="1016196"/>
          </a:xfrm>
          <a:prstGeom prst="roundRect">
            <a:avLst/>
          </a:prstGeom>
          <a:gradFill>
            <a:gsLst>
              <a:gs pos="50000">
                <a:srgbClr val="F7596A"/>
              </a:gs>
              <a:gs pos="0">
                <a:srgbClr val="FC9358"/>
              </a:gs>
              <a:gs pos="100000">
                <a:srgbClr val="F32E7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5093" y="5659140"/>
            <a:ext cx="11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</a:t>
            </a:r>
            <a:endParaRPr lang="zh-CN" altLang="en-US" sz="2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656" y="388881"/>
            <a:ext cx="1424712" cy="469624"/>
          </a:xfrm>
          <a:prstGeom prst="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任意多边形 76"/>
          <p:cNvSpPr/>
          <p:nvPr/>
        </p:nvSpPr>
        <p:spPr>
          <a:xfrm>
            <a:off x="2551710" y="1387534"/>
            <a:ext cx="3188459" cy="3193991"/>
          </a:xfrm>
          <a:custGeom>
            <a:avLst/>
            <a:gdLst>
              <a:gd name="connsiteX0" fmla="*/ 1153047 w 2306094"/>
              <a:gd name="connsiteY0" fmla="*/ 0 h 4815840"/>
              <a:gd name="connsiteX1" fmla="*/ 2306094 w 2306094"/>
              <a:gd name="connsiteY1" fmla="*/ 1153047 h 4815840"/>
              <a:gd name="connsiteX2" fmla="*/ 2306094 w 2306094"/>
              <a:gd name="connsiteY2" fmla="*/ 4815840 h 4815840"/>
              <a:gd name="connsiteX3" fmla="*/ 0 w 2306094"/>
              <a:gd name="connsiteY3" fmla="*/ 4815840 h 4815840"/>
              <a:gd name="connsiteX4" fmla="*/ 0 w 2306094"/>
              <a:gd name="connsiteY4" fmla="*/ 1153047 h 4815840"/>
              <a:gd name="connsiteX5" fmla="*/ 1153047 w 2306094"/>
              <a:gd name="connsiteY5" fmla="*/ 0 h 4815840"/>
              <a:gd name="connsiteX0" fmla="*/ 2306094 w 2431297"/>
              <a:gd name="connsiteY0" fmla="*/ 4815840 h 4937885"/>
              <a:gd name="connsiteX1" fmla="*/ 0 w 2431297"/>
              <a:gd name="connsiteY1" fmla="*/ 4815840 h 4937885"/>
              <a:gd name="connsiteX2" fmla="*/ 0 w 2431297"/>
              <a:gd name="connsiteY2" fmla="*/ 1153047 h 4937885"/>
              <a:gd name="connsiteX3" fmla="*/ 1153047 w 2431297"/>
              <a:gd name="connsiteY3" fmla="*/ 0 h 4937885"/>
              <a:gd name="connsiteX4" fmla="*/ 2306094 w 2431297"/>
              <a:gd name="connsiteY4" fmla="*/ 1153047 h 4937885"/>
              <a:gd name="connsiteX5" fmla="*/ 2431297 w 2431297"/>
              <a:gd name="connsiteY5" fmla="*/ 4937885 h 4937885"/>
              <a:gd name="connsiteX0" fmla="*/ 2306094 w 5317913"/>
              <a:gd name="connsiteY0" fmla="*/ 4815840 h 4815840"/>
              <a:gd name="connsiteX1" fmla="*/ 0 w 5317913"/>
              <a:gd name="connsiteY1" fmla="*/ 4815840 h 4815840"/>
              <a:gd name="connsiteX2" fmla="*/ 0 w 5317913"/>
              <a:gd name="connsiteY2" fmla="*/ 1153047 h 4815840"/>
              <a:gd name="connsiteX3" fmla="*/ 1153047 w 5317913"/>
              <a:gd name="connsiteY3" fmla="*/ 0 h 4815840"/>
              <a:gd name="connsiteX4" fmla="*/ 2306094 w 5317913"/>
              <a:gd name="connsiteY4" fmla="*/ 1153047 h 4815840"/>
              <a:gd name="connsiteX5" fmla="*/ 5317913 w 5317913"/>
              <a:gd name="connsiteY5" fmla="*/ 4751427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1872" h="4815840">
                <a:moveTo>
                  <a:pt x="2306094" y="4815840"/>
                </a:moveTo>
                <a:lnTo>
                  <a:pt x="0" y="4815840"/>
                </a:lnTo>
                <a:lnTo>
                  <a:pt x="0" y="1153047"/>
                </a:lnTo>
                <a:cubicBezTo>
                  <a:pt x="0" y="516237"/>
                  <a:pt x="516237" y="0"/>
                  <a:pt x="1153047" y="0"/>
                </a:cubicBezTo>
                <a:cubicBezTo>
                  <a:pt x="1789857" y="0"/>
                  <a:pt x="2306094" y="516237"/>
                  <a:pt x="2306094" y="1153047"/>
                </a:cubicBezTo>
                <a:cubicBezTo>
                  <a:pt x="2295661" y="4001247"/>
                  <a:pt x="4931872" y="4812450"/>
                  <a:pt x="4931872" y="4812450"/>
                </a:cubicBezTo>
              </a:path>
            </a:pathLst>
          </a:custGeom>
          <a:noFill/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/>
          <p:cNvCxnSpPr>
            <a:stCxn id="77" idx="1"/>
          </p:cNvCxnSpPr>
          <p:nvPr/>
        </p:nvCxnSpPr>
        <p:spPr>
          <a:xfrm>
            <a:off x="2551710" y="4581525"/>
            <a:ext cx="9416606" cy="0"/>
          </a:xfrm>
          <a:prstGeom prst="straightConnector1">
            <a:avLst/>
          </a:prstGeom>
          <a:ln w="38100">
            <a:solidFill>
              <a:srgbClr val="F53F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任意多边形 82"/>
          <p:cNvSpPr/>
          <p:nvPr/>
        </p:nvSpPr>
        <p:spPr>
          <a:xfrm>
            <a:off x="4195750" y="1589272"/>
            <a:ext cx="1177400" cy="1337258"/>
          </a:xfrm>
          <a:custGeom>
            <a:avLst/>
            <a:gdLst>
              <a:gd name="connsiteX0" fmla="*/ 588819 w 1177400"/>
              <a:gd name="connsiteY0" fmla="*/ 0 h 1337258"/>
              <a:gd name="connsiteX1" fmla="*/ 1162109 w 1177400"/>
              <a:gd name="connsiteY1" fmla="*/ 573290 h 1337258"/>
              <a:gd name="connsiteX2" fmla="*/ 1064200 w 1177400"/>
              <a:gd name="connsiteY2" fmla="*/ 893822 h 1337258"/>
              <a:gd name="connsiteX3" fmla="*/ 1034284 w 1177400"/>
              <a:gd name="connsiteY3" fmla="*/ 930081 h 1337258"/>
              <a:gd name="connsiteX4" fmla="*/ 1049470 w 1177400"/>
              <a:gd name="connsiteY4" fmla="*/ 934795 h 1337258"/>
              <a:gd name="connsiteX5" fmla="*/ 1177400 w 1177400"/>
              <a:gd name="connsiteY5" fmla="*/ 1127796 h 1337258"/>
              <a:gd name="connsiteX6" fmla="*/ 967938 w 1177400"/>
              <a:gd name="connsiteY6" fmla="*/ 1337258 h 1337258"/>
              <a:gd name="connsiteX7" fmla="*/ 209462 w 1177400"/>
              <a:gd name="connsiteY7" fmla="*/ 1337258 h 1337258"/>
              <a:gd name="connsiteX8" fmla="*/ 0 w 1177400"/>
              <a:gd name="connsiteY8" fmla="*/ 1127796 h 1337258"/>
              <a:gd name="connsiteX9" fmla="*/ 127930 w 1177400"/>
              <a:gd name="connsiteY9" fmla="*/ 934795 h 1337258"/>
              <a:gd name="connsiteX10" fmla="*/ 143306 w 1177400"/>
              <a:gd name="connsiteY10" fmla="*/ 930022 h 1337258"/>
              <a:gd name="connsiteX11" fmla="*/ 113438 w 1177400"/>
              <a:gd name="connsiteY11" fmla="*/ 893822 h 1337258"/>
              <a:gd name="connsiteX12" fmla="*/ 15529 w 1177400"/>
              <a:gd name="connsiteY12" fmla="*/ 573290 h 1337258"/>
              <a:gd name="connsiteX13" fmla="*/ 588819 w 1177400"/>
              <a:gd name="connsiteY13" fmla="*/ 0 h 133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7400" h="1337258">
                <a:moveTo>
                  <a:pt x="588819" y="0"/>
                </a:moveTo>
                <a:cubicBezTo>
                  <a:pt x="905438" y="0"/>
                  <a:pt x="1162109" y="256671"/>
                  <a:pt x="1162109" y="573290"/>
                </a:cubicBezTo>
                <a:cubicBezTo>
                  <a:pt x="1162109" y="692022"/>
                  <a:pt x="1126015" y="802324"/>
                  <a:pt x="1064200" y="893822"/>
                </a:cubicBezTo>
                <a:lnTo>
                  <a:pt x="1034284" y="930081"/>
                </a:lnTo>
                <a:lnTo>
                  <a:pt x="1049470" y="934795"/>
                </a:lnTo>
                <a:cubicBezTo>
                  <a:pt x="1124650" y="966593"/>
                  <a:pt x="1177400" y="1041034"/>
                  <a:pt x="1177400" y="1127796"/>
                </a:cubicBezTo>
                <a:cubicBezTo>
                  <a:pt x="1177400" y="1243479"/>
                  <a:pt x="1083621" y="1337258"/>
                  <a:pt x="967938" y="1337258"/>
                </a:cubicBezTo>
                <a:lnTo>
                  <a:pt x="209462" y="1337258"/>
                </a:lnTo>
                <a:cubicBezTo>
                  <a:pt x="93779" y="1337258"/>
                  <a:pt x="0" y="1243479"/>
                  <a:pt x="0" y="1127796"/>
                </a:cubicBezTo>
                <a:cubicBezTo>
                  <a:pt x="0" y="1041034"/>
                  <a:pt x="52751" y="966593"/>
                  <a:pt x="127930" y="934795"/>
                </a:cubicBezTo>
                <a:lnTo>
                  <a:pt x="143306" y="930022"/>
                </a:lnTo>
                <a:lnTo>
                  <a:pt x="113438" y="893822"/>
                </a:lnTo>
                <a:cubicBezTo>
                  <a:pt x="51624" y="802324"/>
                  <a:pt x="15529" y="692022"/>
                  <a:pt x="15529" y="573290"/>
                </a:cubicBezTo>
                <a:cubicBezTo>
                  <a:pt x="15529" y="256671"/>
                  <a:pt x="272200" y="0"/>
                  <a:pt x="588819" y="0"/>
                </a:cubicBezTo>
                <a:close/>
              </a:path>
            </a:pathLst>
          </a:custGeom>
          <a:gradFill>
            <a:gsLst>
              <a:gs pos="50000">
                <a:srgbClr val="5CC82F"/>
              </a:gs>
              <a:gs pos="0">
                <a:srgbClr val="96DD0A"/>
              </a:gs>
              <a:gs pos="100000">
                <a:srgbClr val="21B25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76152" y="1851472"/>
            <a:ext cx="615322" cy="599795"/>
            <a:chOff x="4334373" y="3135824"/>
            <a:chExt cx="831987" cy="81099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526280" y="3169162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334373" y="3135824"/>
              <a:ext cx="66675" cy="66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6280" y="3354899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334373" y="3321561"/>
              <a:ext cx="66675" cy="66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526280" y="3542735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334373" y="3509397"/>
              <a:ext cx="66675" cy="66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4526280" y="3725243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334373" y="3691905"/>
              <a:ext cx="66675" cy="66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4526280" y="3913481"/>
              <a:ext cx="640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4334373" y="3880143"/>
              <a:ext cx="66675" cy="666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5697379" y="1589272"/>
            <a:ext cx="1177400" cy="1337258"/>
          </a:xfrm>
          <a:custGeom>
            <a:avLst/>
            <a:gdLst>
              <a:gd name="connsiteX0" fmla="*/ 588700 w 1177400"/>
              <a:gd name="connsiteY0" fmla="*/ 0 h 1337258"/>
              <a:gd name="connsiteX1" fmla="*/ 1161990 w 1177400"/>
              <a:gd name="connsiteY1" fmla="*/ 573290 h 1337258"/>
              <a:gd name="connsiteX2" fmla="*/ 1064081 w 1177400"/>
              <a:gd name="connsiteY2" fmla="*/ 893822 h 1337258"/>
              <a:gd name="connsiteX3" fmla="*/ 1034189 w 1177400"/>
              <a:gd name="connsiteY3" fmla="*/ 930051 h 1337258"/>
              <a:gd name="connsiteX4" fmla="*/ 1049470 w 1177400"/>
              <a:gd name="connsiteY4" fmla="*/ 934795 h 1337258"/>
              <a:gd name="connsiteX5" fmla="*/ 1177400 w 1177400"/>
              <a:gd name="connsiteY5" fmla="*/ 1127796 h 1337258"/>
              <a:gd name="connsiteX6" fmla="*/ 967938 w 1177400"/>
              <a:gd name="connsiteY6" fmla="*/ 1337258 h 1337258"/>
              <a:gd name="connsiteX7" fmla="*/ 209462 w 1177400"/>
              <a:gd name="connsiteY7" fmla="*/ 1337258 h 1337258"/>
              <a:gd name="connsiteX8" fmla="*/ 0 w 1177400"/>
              <a:gd name="connsiteY8" fmla="*/ 1127796 h 1337258"/>
              <a:gd name="connsiteX9" fmla="*/ 127930 w 1177400"/>
              <a:gd name="connsiteY9" fmla="*/ 934795 h 1337258"/>
              <a:gd name="connsiteX10" fmla="*/ 143211 w 1177400"/>
              <a:gd name="connsiteY10" fmla="*/ 930051 h 1337258"/>
              <a:gd name="connsiteX11" fmla="*/ 113319 w 1177400"/>
              <a:gd name="connsiteY11" fmla="*/ 893822 h 1337258"/>
              <a:gd name="connsiteX12" fmla="*/ 15410 w 1177400"/>
              <a:gd name="connsiteY12" fmla="*/ 573290 h 1337258"/>
              <a:gd name="connsiteX13" fmla="*/ 588700 w 1177400"/>
              <a:gd name="connsiteY13" fmla="*/ 0 h 133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7400" h="1337258">
                <a:moveTo>
                  <a:pt x="588700" y="0"/>
                </a:moveTo>
                <a:cubicBezTo>
                  <a:pt x="905319" y="0"/>
                  <a:pt x="1161990" y="256671"/>
                  <a:pt x="1161990" y="573290"/>
                </a:cubicBezTo>
                <a:cubicBezTo>
                  <a:pt x="1161990" y="692022"/>
                  <a:pt x="1125896" y="802324"/>
                  <a:pt x="1064081" y="893822"/>
                </a:cubicBezTo>
                <a:lnTo>
                  <a:pt x="1034189" y="930051"/>
                </a:lnTo>
                <a:lnTo>
                  <a:pt x="1049470" y="934795"/>
                </a:lnTo>
                <a:cubicBezTo>
                  <a:pt x="1124650" y="966593"/>
                  <a:pt x="1177400" y="1041034"/>
                  <a:pt x="1177400" y="1127796"/>
                </a:cubicBezTo>
                <a:cubicBezTo>
                  <a:pt x="1177400" y="1243479"/>
                  <a:pt x="1083621" y="1337258"/>
                  <a:pt x="967938" y="1337258"/>
                </a:cubicBezTo>
                <a:lnTo>
                  <a:pt x="209462" y="1337258"/>
                </a:lnTo>
                <a:cubicBezTo>
                  <a:pt x="93779" y="1337258"/>
                  <a:pt x="0" y="1243479"/>
                  <a:pt x="0" y="1127796"/>
                </a:cubicBezTo>
                <a:cubicBezTo>
                  <a:pt x="0" y="1041034"/>
                  <a:pt x="52751" y="966593"/>
                  <a:pt x="127930" y="934795"/>
                </a:cubicBezTo>
                <a:lnTo>
                  <a:pt x="143211" y="930051"/>
                </a:lnTo>
                <a:lnTo>
                  <a:pt x="113319" y="893822"/>
                </a:lnTo>
                <a:cubicBezTo>
                  <a:pt x="51505" y="802324"/>
                  <a:pt x="15410" y="692022"/>
                  <a:pt x="15410" y="573290"/>
                </a:cubicBezTo>
                <a:cubicBezTo>
                  <a:pt x="15410" y="256671"/>
                  <a:pt x="272081" y="0"/>
                  <a:pt x="588700" y="0"/>
                </a:cubicBezTo>
                <a:close/>
              </a:path>
            </a:pathLst>
          </a:custGeom>
          <a:gradFill>
            <a:gsLst>
              <a:gs pos="50000">
                <a:srgbClr val="2BD5E4"/>
              </a:gs>
              <a:gs pos="0">
                <a:srgbClr val="46E8D7"/>
              </a:gs>
              <a:gs pos="100000">
                <a:srgbClr val="0FC1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933881" y="1801783"/>
            <a:ext cx="713945" cy="692250"/>
            <a:chOff x="5619787" y="3068638"/>
            <a:chExt cx="965337" cy="936004"/>
          </a:xfrm>
        </p:grpSpPr>
        <p:sp>
          <p:nvSpPr>
            <p:cNvPr id="7" name="矩形 6"/>
            <p:cNvSpPr/>
            <p:nvPr/>
          </p:nvSpPr>
          <p:spPr>
            <a:xfrm>
              <a:off x="5895975" y="3068638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19787" y="3725242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185074" y="3725242"/>
              <a:ext cx="400050" cy="27940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6096000" y="3348038"/>
              <a:ext cx="0" cy="19469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819812" y="3542734"/>
              <a:ext cx="56528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9" idx="0"/>
            </p:cNvCxnSpPr>
            <p:nvPr/>
          </p:nvCxnSpPr>
          <p:spPr>
            <a:xfrm flipV="1">
              <a:off x="5819812" y="3524250"/>
              <a:ext cx="0" cy="20099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0" idx="0"/>
            </p:cNvCxnSpPr>
            <p:nvPr/>
          </p:nvCxnSpPr>
          <p:spPr>
            <a:xfrm flipV="1">
              <a:off x="6385099" y="3524250"/>
              <a:ext cx="0" cy="20099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88"/>
          <p:cNvSpPr/>
          <p:nvPr/>
        </p:nvSpPr>
        <p:spPr>
          <a:xfrm>
            <a:off x="7190560" y="1589272"/>
            <a:ext cx="1177400" cy="1337258"/>
          </a:xfrm>
          <a:custGeom>
            <a:avLst/>
            <a:gdLst>
              <a:gd name="connsiteX0" fmla="*/ 588700 w 1177400"/>
              <a:gd name="connsiteY0" fmla="*/ 0 h 1337258"/>
              <a:gd name="connsiteX1" fmla="*/ 1161990 w 1177400"/>
              <a:gd name="connsiteY1" fmla="*/ 573290 h 1337258"/>
              <a:gd name="connsiteX2" fmla="*/ 1064081 w 1177400"/>
              <a:gd name="connsiteY2" fmla="*/ 893822 h 1337258"/>
              <a:gd name="connsiteX3" fmla="*/ 1034189 w 1177400"/>
              <a:gd name="connsiteY3" fmla="*/ 930051 h 1337258"/>
              <a:gd name="connsiteX4" fmla="*/ 1049470 w 1177400"/>
              <a:gd name="connsiteY4" fmla="*/ 934795 h 1337258"/>
              <a:gd name="connsiteX5" fmla="*/ 1177400 w 1177400"/>
              <a:gd name="connsiteY5" fmla="*/ 1127796 h 1337258"/>
              <a:gd name="connsiteX6" fmla="*/ 967938 w 1177400"/>
              <a:gd name="connsiteY6" fmla="*/ 1337258 h 1337258"/>
              <a:gd name="connsiteX7" fmla="*/ 209462 w 1177400"/>
              <a:gd name="connsiteY7" fmla="*/ 1337258 h 1337258"/>
              <a:gd name="connsiteX8" fmla="*/ 0 w 1177400"/>
              <a:gd name="connsiteY8" fmla="*/ 1127796 h 1337258"/>
              <a:gd name="connsiteX9" fmla="*/ 127930 w 1177400"/>
              <a:gd name="connsiteY9" fmla="*/ 934795 h 1337258"/>
              <a:gd name="connsiteX10" fmla="*/ 143211 w 1177400"/>
              <a:gd name="connsiteY10" fmla="*/ 930051 h 1337258"/>
              <a:gd name="connsiteX11" fmla="*/ 113319 w 1177400"/>
              <a:gd name="connsiteY11" fmla="*/ 893822 h 1337258"/>
              <a:gd name="connsiteX12" fmla="*/ 15410 w 1177400"/>
              <a:gd name="connsiteY12" fmla="*/ 573290 h 1337258"/>
              <a:gd name="connsiteX13" fmla="*/ 588700 w 1177400"/>
              <a:gd name="connsiteY13" fmla="*/ 0 h 133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7400" h="1337258">
                <a:moveTo>
                  <a:pt x="588700" y="0"/>
                </a:moveTo>
                <a:cubicBezTo>
                  <a:pt x="905319" y="0"/>
                  <a:pt x="1161990" y="256671"/>
                  <a:pt x="1161990" y="573290"/>
                </a:cubicBezTo>
                <a:cubicBezTo>
                  <a:pt x="1161990" y="692022"/>
                  <a:pt x="1125896" y="802324"/>
                  <a:pt x="1064081" y="893822"/>
                </a:cubicBezTo>
                <a:lnTo>
                  <a:pt x="1034189" y="930051"/>
                </a:lnTo>
                <a:lnTo>
                  <a:pt x="1049470" y="934795"/>
                </a:lnTo>
                <a:cubicBezTo>
                  <a:pt x="1124650" y="966593"/>
                  <a:pt x="1177400" y="1041034"/>
                  <a:pt x="1177400" y="1127796"/>
                </a:cubicBezTo>
                <a:cubicBezTo>
                  <a:pt x="1177400" y="1243479"/>
                  <a:pt x="1083621" y="1337258"/>
                  <a:pt x="967938" y="1337258"/>
                </a:cubicBezTo>
                <a:lnTo>
                  <a:pt x="209462" y="1337258"/>
                </a:lnTo>
                <a:cubicBezTo>
                  <a:pt x="93779" y="1337258"/>
                  <a:pt x="0" y="1243479"/>
                  <a:pt x="0" y="1127796"/>
                </a:cubicBezTo>
                <a:cubicBezTo>
                  <a:pt x="0" y="1041034"/>
                  <a:pt x="52751" y="966593"/>
                  <a:pt x="127930" y="934795"/>
                </a:cubicBezTo>
                <a:lnTo>
                  <a:pt x="143211" y="930051"/>
                </a:lnTo>
                <a:lnTo>
                  <a:pt x="113319" y="893822"/>
                </a:lnTo>
                <a:cubicBezTo>
                  <a:pt x="51505" y="802324"/>
                  <a:pt x="15410" y="692022"/>
                  <a:pt x="15410" y="573290"/>
                </a:cubicBezTo>
                <a:cubicBezTo>
                  <a:pt x="15410" y="256671"/>
                  <a:pt x="272081" y="0"/>
                  <a:pt x="588700" y="0"/>
                </a:cubicBezTo>
                <a:close/>
              </a:path>
            </a:pathLst>
          </a:custGeom>
          <a:gradFill>
            <a:gsLst>
              <a:gs pos="50000">
                <a:srgbClr val="9E55E1"/>
              </a:gs>
              <a:gs pos="0">
                <a:srgbClr val="CA5FD9"/>
              </a:gs>
              <a:gs pos="100000">
                <a:srgbClr val="724BE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489316" y="1876127"/>
            <a:ext cx="597743" cy="575140"/>
            <a:chOff x="7038551" y="3169161"/>
            <a:chExt cx="808218" cy="777657"/>
          </a:xfrm>
        </p:grpSpPr>
        <p:sp>
          <p:nvSpPr>
            <p:cNvPr id="60" name="矩形 59"/>
            <p:cNvSpPr/>
            <p:nvPr/>
          </p:nvSpPr>
          <p:spPr>
            <a:xfrm>
              <a:off x="7038975" y="3169161"/>
              <a:ext cx="790575" cy="777657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7038551" y="3348038"/>
              <a:ext cx="8082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234238" y="3354898"/>
              <a:ext cx="0" cy="5919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任意多边形 102"/>
          <p:cNvSpPr/>
          <p:nvPr/>
        </p:nvSpPr>
        <p:spPr>
          <a:xfrm>
            <a:off x="8686008" y="1589272"/>
            <a:ext cx="1177400" cy="1337258"/>
          </a:xfrm>
          <a:custGeom>
            <a:avLst/>
            <a:gdLst>
              <a:gd name="connsiteX0" fmla="*/ 588800 w 1177400"/>
              <a:gd name="connsiteY0" fmla="*/ 0 h 1337258"/>
              <a:gd name="connsiteX1" fmla="*/ 1162090 w 1177400"/>
              <a:gd name="connsiteY1" fmla="*/ 573290 h 1337258"/>
              <a:gd name="connsiteX2" fmla="*/ 1064181 w 1177400"/>
              <a:gd name="connsiteY2" fmla="*/ 893822 h 1337258"/>
              <a:gd name="connsiteX3" fmla="*/ 1034269 w 1177400"/>
              <a:gd name="connsiteY3" fmla="*/ 930076 h 1337258"/>
              <a:gd name="connsiteX4" fmla="*/ 1049470 w 1177400"/>
              <a:gd name="connsiteY4" fmla="*/ 934795 h 1337258"/>
              <a:gd name="connsiteX5" fmla="*/ 1177400 w 1177400"/>
              <a:gd name="connsiteY5" fmla="*/ 1127796 h 1337258"/>
              <a:gd name="connsiteX6" fmla="*/ 967938 w 1177400"/>
              <a:gd name="connsiteY6" fmla="*/ 1337258 h 1337258"/>
              <a:gd name="connsiteX7" fmla="*/ 209462 w 1177400"/>
              <a:gd name="connsiteY7" fmla="*/ 1337258 h 1337258"/>
              <a:gd name="connsiteX8" fmla="*/ 0 w 1177400"/>
              <a:gd name="connsiteY8" fmla="*/ 1127796 h 1337258"/>
              <a:gd name="connsiteX9" fmla="*/ 127930 w 1177400"/>
              <a:gd name="connsiteY9" fmla="*/ 934795 h 1337258"/>
              <a:gd name="connsiteX10" fmla="*/ 143291 w 1177400"/>
              <a:gd name="connsiteY10" fmla="*/ 930026 h 1337258"/>
              <a:gd name="connsiteX11" fmla="*/ 113419 w 1177400"/>
              <a:gd name="connsiteY11" fmla="*/ 893822 h 1337258"/>
              <a:gd name="connsiteX12" fmla="*/ 15510 w 1177400"/>
              <a:gd name="connsiteY12" fmla="*/ 573290 h 1337258"/>
              <a:gd name="connsiteX13" fmla="*/ 588800 w 1177400"/>
              <a:gd name="connsiteY13" fmla="*/ 0 h 133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7400" h="1337258">
                <a:moveTo>
                  <a:pt x="588800" y="0"/>
                </a:moveTo>
                <a:cubicBezTo>
                  <a:pt x="905419" y="0"/>
                  <a:pt x="1162090" y="256671"/>
                  <a:pt x="1162090" y="573290"/>
                </a:cubicBezTo>
                <a:cubicBezTo>
                  <a:pt x="1162090" y="692022"/>
                  <a:pt x="1125996" y="802324"/>
                  <a:pt x="1064181" y="893822"/>
                </a:cubicBezTo>
                <a:lnTo>
                  <a:pt x="1034269" y="930076"/>
                </a:lnTo>
                <a:lnTo>
                  <a:pt x="1049470" y="934795"/>
                </a:lnTo>
                <a:cubicBezTo>
                  <a:pt x="1124649" y="966593"/>
                  <a:pt x="1177400" y="1041034"/>
                  <a:pt x="1177400" y="1127796"/>
                </a:cubicBezTo>
                <a:cubicBezTo>
                  <a:pt x="1177400" y="1243479"/>
                  <a:pt x="1083621" y="1337258"/>
                  <a:pt x="967938" y="1337258"/>
                </a:cubicBezTo>
                <a:lnTo>
                  <a:pt x="209462" y="1337258"/>
                </a:lnTo>
                <a:cubicBezTo>
                  <a:pt x="93779" y="1337258"/>
                  <a:pt x="0" y="1243479"/>
                  <a:pt x="0" y="1127796"/>
                </a:cubicBezTo>
                <a:cubicBezTo>
                  <a:pt x="0" y="1041034"/>
                  <a:pt x="52751" y="966593"/>
                  <a:pt x="127930" y="934795"/>
                </a:cubicBezTo>
                <a:lnTo>
                  <a:pt x="143291" y="930026"/>
                </a:lnTo>
                <a:lnTo>
                  <a:pt x="113419" y="893822"/>
                </a:lnTo>
                <a:cubicBezTo>
                  <a:pt x="51604" y="802324"/>
                  <a:pt x="15510" y="692022"/>
                  <a:pt x="15510" y="573290"/>
                </a:cubicBezTo>
                <a:cubicBezTo>
                  <a:pt x="15510" y="256671"/>
                  <a:pt x="272181" y="0"/>
                  <a:pt x="588800" y="0"/>
                </a:cubicBezTo>
                <a:close/>
              </a:path>
            </a:pathLst>
          </a:custGeom>
          <a:gradFill>
            <a:gsLst>
              <a:gs pos="50000">
                <a:srgbClr val="F163BC"/>
              </a:gs>
              <a:gs pos="0">
                <a:srgbClr val="FC88E1"/>
              </a:gs>
              <a:gs pos="100000">
                <a:srgbClr val="E53E9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948419" y="2008421"/>
            <a:ext cx="663645" cy="308284"/>
            <a:chOff x="8323861" y="3348038"/>
            <a:chExt cx="897326" cy="416836"/>
          </a:xfrm>
        </p:grpSpPr>
        <p:sp>
          <p:nvSpPr>
            <p:cNvPr id="66" name="椭圆 65"/>
            <p:cNvSpPr/>
            <p:nvPr/>
          </p:nvSpPr>
          <p:spPr>
            <a:xfrm>
              <a:off x="8323861" y="3348038"/>
              <a:ext cx="897326" cy="416836"/>
            </a:xfrm>
            <a:custGeom>
              <a:avLst/>
              <a:gdLst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  <a:gd name="connsiteX0" fmla="*/ 0 w 897326"/>
                <a:gd name="connsiteY0" fmla="*/ 208418 h 416836"/>
                <a:gd name="connsiteX1" fmla="*/ 448663 w 897326"/>
                <a:gd name="connsiteY1" fmla="*/ 0 h 416836"/>
                <a:gd name="connsiteX2" fmla="*/ 897326 w 897326"/>
                <a:gd name="connsiteY2" fmla="*/ 208418 h 416836"/>
                <a:gd name="connsiteX3" fmla="*/ 448663 w 897326"/>
                <a:gd name="connsiteY3" fmla="*/ 416836 h 416836"/>
                <a:gd name="connsiteX4" fmla="*/ 0 w 897326"/>
                <a:gd name="connsiteY4" fmla="*/ 208418 h 41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326" h="416836">
                  <a:moveTo>
                    <a:pt x="0" y="208418"/>
                  </a:moveTo>
                  <a:cubicBezTo>
                    <a:pt x="80962" y="79025"/>
                    <a:pt x="200873" y="0"/>
                    <a:pt x="448663" y="0"/>
                  </a:cubicBezTo>
                  <a:cubicBezTo>
                    <a:pt x="696453" y="0"/>
                    <a:pt x="835413" y="88549"/>
                    <a:pt x="897326" y="208418"/>
                  </a:cubicBezTo>
                  <a:cubicBezTo>
                    <a:pt x="854464" y="318761"/>
                    <a:pt x="696453" y="416836"/>
                    <a:pt x="448663" y="416836"/>
                  </a:cubicBezTo>
                  <a:cubicBezTo>
                    <a:pt x="200873" y="416836"/>
                    <a:pt x="52388" y="328286"/>
                    <a:pt x="0" y="208418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8590421" y="3374353"/>
              <a:ext cx="364205" cy="36420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8723527" y="3509398"/>
              <a:ext cx="94117" cy="9411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任意多边形 73"/>
          <p:cNvSpPr/>
          <p:nvPr/>
        </p:nvSpPr>
        <p:spPr>
          <a:xfrm>
            <a:off x="4040460" y="1387534"/>
            <a:ext cx="3188459" cy="3193991"/>
          </a:xfrm>
          <a:custGeom>
            <a:avLst/>
            <a:gdLst>
              <a:gd name="connsiteX0" fmla="*/ 1153047 w 2306094"/>
              <a:gd name="connsiteY0" fmla="*/ 0 h 4815840"/>
              <a:gd name="connsiteX1" fmla="*/ 2306094 w 2306094"/>
              <a:gd name="connsiteY1" fmla="*/ 1153047 h 4815840"/>
              <a:gd name="connsiteX2" fmla="*/ 2306094 w 2306094"/>
              <a:gd name="connsiteY2" fmla="*/ 4815840 h 4815840"/>
              <a:gd name="connsiteX3" fmla="*/ 0 w 2306094"/>
              <a:gd name="connsiteY3" fmla="*/ 4815840 h 4815840"/>
              <a:gd name="connsiteX4" fmla="*/ 0 w 2306094"/>
              <a:gd name="connsiteY4" fmla="*/ 1153047 h 4815840"/>
              <a:gd name="connsiteX5" fmla="*/ 1153047 w 2306094"/>
              <a:gd name="connsiteY5" fmla="*/ 0 h 4815840"/>
              <a:gd name="connsiteX0" fmla="*/ 2306094 w 2431297"/>
              <a:gd name="connsiteY0" fmla="*/ 4815840 h 4937885"/>
              <a:gd name="connsiteX1" fmla="*/ 0 w 2431297"/>
              <a:gd name="connsiteY1" fmla="*/ 4815840 h 4937885"/>
              <a:gd name="connsiteX2" fmla="*/ 0 w 2431297"/>
              <a:gd name="connsiteY2" fmla="*/ 1153047 h 4937885"/>
              <a:gd name="connsiteX3" fmla="*/ 1153047 w 2431297"/>
              <a:gd name="connsiteY3" fmla="*/ 0 h 4937885"/>
              <a:gd name="connsiteX4" fmla="*/ 2306094 w 2431297"/>
              <a:gd name="connsiteY4" fmla="*/ 1153047 h 4937885"/>
              <a:gd name="connsiteX5" fmla="*/ 2431297 w 2431297"/>
              <a:gd name="connsiteY5" fmla="*/ 4937885 h 4937885"/>
              <a:gd name="connsiteX0" fmla="*/ 2306094 w 5317913"/>
              <a:gd name="connsiteY0" fmla="*/ 4815840 h 4815840"/>
              <a:gd name="connsiteX1" fmla="*/ 0 w 5317913"/>
              <a:gd name="connsiteY1" fmla="*/ 4815840 h 4815840"/>
              <a:gd name="connsiteX2" fmla="*/ 0 w 5317913"/>
              <a:gd name="connsiteY2" fmla="*/ 1153047 h 4815840"/>
              <a:gd name="connsiteX3" fmla="*/ 1153047 w 5317913"/>
              <a:gd name="connsiteY3" fmla="*/ 0 h 4815840"/>
              <a:gd name="connsiteX4" fmla="*/ 2306094 w 5317913"/>
              <a:gd name="connsiteY4" fmla="*/ 1153047 h 4815840"/>
              <a:gd name="connsiteX5" fmla="*/ 5317913 w 5317913"/>
              <a:gd name="connsiteY5" fmla="*/ 4751427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0 w 4931872"/>
              <a:gd name="connsiteY0" fmla="*/ 4815840 h 4815840"/>
              <a:gd name="connsiteX1" fmla="*/ 0 w 4931872"/>
              <a:gd name="connsiteY1" fmla="*/ 1153047 h 4815840"/>
              <a:gd name="connsiteX2" fmla="*/ 1153047 w 4931872"/>
              <a:gd name="connsiteY2" fmla="*/ 0 h 4815840"/>
              <a:gd name="connsiteX3" fmla="*/ 2306094 w 4931872"/>
              <a:gd name="connsiteY3" fmla="*/ 1153047 h 4815840"/>
              <a:gd name="connsiteX4" fmla="*/ 4931872 w 4931872"/>
              <a:gd name="connsiteY4" fmla="*/ 4812450 h 481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1872" h="4815840">
                <a:moveTo>
                  <a:pt x="0" y="4815840"/>
                </a:moveTo>
                <a:lnTo>
                  <a:pt x="0" y="1153047"/>
                </a:lnTo>
                <a:cubicBezTo>
                  <a:pt x="0" y="516237"/>
                  <a:pt x="516237" y="0"/>
                  <a:pt x="1153047" y="0"/>
                </a:cubicBezTo>
                <a:cubicBezTo>
                  <a:pt x="1789857" y="0"/>
                  <a:pt x="2306094" y="516237"/>
                  <a:pt x="2306094" y="1153047"/>
                </a:cubicBezTo>
                <a:cubicBezTo>
                  <a:pt x="2295661" y="4001247"/>
                  <a:pt x="4931872" y="4812450"/>
                  <a:pt x="4931872" y="4812450"/>
                </a:cubicBezTo>
              </a:path>
            </a:pathLst>
          </a:custGeom>
          <a:noFill/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5534299" y="1387534"/>
            <a:ext cx="3188459" cy="3193991"/>
          </a:xfrm>
          <a:custGeom>
            <a:avLst/>
            <a:gdLst>
              <a:gd name="connsiteX0" fmla="*/ 1153047 w 2306094"/>
              <a:gd name="connsiteY0" fmla="*/ 0 h 4815840"/>
              <a:gd name="connsiteX1" fmla="*/ 2306094 w 2306094"/>
              <a:gd name="connsiteY1" fmla="*/ 1153047 h 4815840"/>
              <a:gd name="connsiteX2" fmla="*/ 2306094 w 2306094"/>
              <a:gd name="connsiteY2" fmla="*/ 4815840 h 4815840"/>
              <a:gd name="connsiteX3" fmla="*/ 0 w 2306094"/>
              <a:gd name="connsiteY3" fmla="*/ 4815840 h 4815840"/>
              <a:gd name="connsiteX4" fmla="*/ 0 w 2306094"/>
              <a:gd name="connsiteY4" fmla="*/ 1153047 h 4815840"/>
              <a:gd name="connsiteX5" fmla="*/ 1153047 w 2306094"/>
              <a:gd name="connsiteY5" fmla="*/ 0 h 4815840"/>
              <a:gd name="connsiteX0" fmla="*/ 2306094 w 2431297"/>
              <a:gd name="connsiteY0" fmla="*/ 4815840 h 4937885"/>
              <a:gd name="connsiteX1" fmla="*/ 0 w 2431297"/>
              <a:gd name="connsiteY1" fmla="*/ 4815840 h 4937885"/>
              <a:gd name="connsiteX2" fmla="*/ 0 w 2431297"/>
              <a:gd name="connsiteY2" fmla="*/ 1153047 h 4937885"/>
              <a:gd name="connsiteX3" fmla="*/ 1153047 w 2431297"/>
              <a:gd name="connsiteY3" fmla="*/ 0 h 4937885"/>
              <a:gd name="connsiteX4" fmla="*/ 2306094 w 2431297"/>
              <a:gd name="connsiteY4" fmla="*/ 1153047 h 4937885"/>
              <a:gd name="connsiteX5" fmla="*/ 2431297 w 2431297"/>
              <a:gd name="connsiteY5" fmla="*/ 4937885 h 4937885"/>
              <a:gd name="connsiteX0" fmla="*/ 2306094 w 5317913"/>
              <a:gd name="connsiteY0" fmla="*/ 4815840 h 4815840"/>
              <a:gd name="connsiteX1" fmla="*/ 0 w 5317913"/>
              <a:gd name="connsiteY1" fmla="*/ 4815840 h 4815840"/>
              <a:gd name="connsiteX2" fmla="*/ 0 w 5317913"/>
              <a:gd name="connsiteY2" fmla="*/ 1153047 h 4815840"/>
              <a:gd name="connsiteX3" fmla="*/ 1153047 w 5317913"/>
              <a:gd name="connsiteY3" fmla="*/ 0 h 4815840"/>
              <a:gd name="connsiteX4" fmla="*/ 2306094 w 5317913"/>
              <a:gd name="connsiteY4" fmla="*/ 1153047 h 4815840"/>
              <a:gd name="connsiteX5" fmla="*/ 5317913 w 5317913"/>
              <a:gd name="connsiteY5" fmla="*/ 4751427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1872" h="4815840">
                <a:moveTo>
                  <a:pt x="2306094" y="4815840"/>
                </a:moveTo>
                <a:lnTo>
                  <a:pt x="0" y="4815840"/>
                </a:lnTo>
                <a:lnTo>
                  <a:pt x="0" y="1153047"/>
                </a:lnTo>
                <a:cubicBezTo>
                  <a:pt x="0" y="516237"/>
                  <a:pt x="516237" y="0"/>
                  <a:pt x="1153047" y="0"/>
                </a:cubicBezTo>
                <a:cubicBezTo>
                  <a:pt x="1789857" y="0"/>
                  <a:pt x="2306094" y="516237"/>
                  <a:pt x="2306094" y="1153047"/>
                </a:cubicBezTo>
                <a:cubicBezTo>
                  <a:pt x="2295661" y="4001247"/>
                  <a:pt x="4931872" y="4812450"/>
                  <a:pt x="4931872" y="4812450"/>
                </a:cubicBezTo>
              </a:path>
            </a:pathLst>
          </a:custGeom>
          <a:noFill/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7022518" y="1387534"/>
            <a:ext cx="3188459" cy="3193991"/>
          </a:xfrm>
          <a:custGeom>
            <a:avLst/>
            <a:gdLst>
              <a:gd name="connsiteX0" fmla="*/ 1153047 w 2306094"/>
              <a:gd name="connsiteY0" fmla="*/ 0 h 4815840"/>
              <a:gd name="connsiteX1" fmla="*/ 2306094 w 2306094"/>
              <a:gd name="connsiteY1" fmla="*/ 1153047 h 4815840"/>
              <a:gd name="connsiteX2" fmla="*/ 2306094 w 2306094"/>
              <a:gd name="connsiteY2" fmla="*/ 4815840 h 4815840"/>
              <a:gd name="connsiteX3" fmla="*/ 0 w 2306094"/>
              <a:gd name="connsiteY3" fmla="*/ 4815840 h 4815840"/>
              <a:gd name="connsiteX4" fmla="*/ 0 w 2306094"/>
              <a:gd name="connsiteY4" fmla="*/ 1153047 h 4815840"/>
              <a:gd name="connsiteX5" fmla="*/ 1153047 w 2306094"/>
              <a:gd name="connsiteY5" fmla="*/ 0 h 4815840"/>
              <a:gd name="connsiteX0" fmla="*/ 2306094 w 2431297"/>
              <a:gd name="connsiteY0" fmla="*/ 4815840 h 4937885"/>
              <a:gd name="connsiteX1" fmla="*/ 0 w 2431297"/>
              <a:gd name="connsiteY1" fmla="*/ 4815840 h 4937885"/>
              <a:gd name="connsiteX2" fmla="*/ 0 w 2431297"/>
              <a:gd name="connsiteY2" fmla="*/ 1153047 h 4937885"/>
              <a:gd name="connsiteX3" fmla="*/ 1153047 w 2431297"/>
              <a:gd name="connsiteY3" fmla="*/ 0 h 4937885"/>
              <a:gd name="connsiteX4" fmla="*/ 2306094 w 2431297"/>
              <a:gd name="connsiteY4" fmla="*/ 1153047 h 4937885"/>
              <a:gd name="connsiteX5" fmla="*/ 2431297 w 2431297"/>
              <a:gd name="connsiteY5" fmla="*/ 4937885 h 4937885"/>
              <a:gd name="connsiteX0" fmla="*/ 2306094 w 5317913"/>
              <a:gd name="connsiteY0" fmla="*/ 4815840 h 4815840"/>
              <a:gd name="connsiteX1" fmla="*/ 0 w 5317913"/>
              <a:gd name="connsiteY1" fmla="*/ 4815840 h 4815840"/>
              <a:gd name="connsiteX2" fmla="*/ 0 w 5317913"/>
              <a:gd name="connsiteY2" fmla="*/ 1153047 h 4815840"/>
              <a:gd name="connsiteX3" fmla="*/ 1153047 w 5317913"/>
              <a:gd name="connsiteY3" fmla="*/ 0 h 4815840"/>
              <a:gd name="connsiteX4" fmla="*/ 2306094 w 5317913"/>
              <a:gd name="connsiteY4" fmla="*/ 1153047 h 4815840"/>
              <a:gd name="connsiteX5" fmla="*/ 5317913 w 5317913"/>
              <a:gd name="connsiteY5" fmla="*/ 4751427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1872" h="4815840">
                <a:moveTo>
                  <a:pt x="2306094" y="4815840"/>
                </a:moveTo>
                <a:lnTo>
                  <a:pt x="0" y="4815840"/>
                </a:lnTo>
                <a:lnTo>
                  <a:pt x="0" y="1153047"/>
                </a:lnTo>
                <a:cubicBezTo>
                  <a:pt x="0" y="516237"/>
                  <a:pt x="516237" y="0"/>
                  <a:pt x="1153047" y="0"/>
                </a:cubicBezTo>
                <a:cubicBezTo>
                  <a:pt x="1789857" y="0"/>
                  <a:pt x="2306094" y="516237"/>
                  <a:pt x="2306094" y="1153047"/>
                </a:cubicBezTo>
                <a:cubicBezTo>
                  <a:pt x="2295661" y="4001247"/>
                  <a:pt x="4931872" y="4812450"/>
                  <a:pt x="4931872" y="4812450"/>
                </a:cubicBezTo>
              </a:path>
            </a:pathLst>
          </a:custGeom>
          <a:noFill/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8514167" y="1387534"/>
            <a:ext cx="3188459" cy="3193991"/>
          </a:xfrm>
          <a:custGeom>
            <a:avLst/>
            <a:gdLst>
              <a:gd name="connsiteX0" fmla="*/ 1153047 w 2306094"/>
              <a:gd name="connsiteY0" fmla="*/ 0 h 4815840"/>
              <a:gd name="connsiteX1" fmla="*/ 2306094 w 2306094"/>
              <a:gd name="connsiteY1" fmla="*/ 1153047 h 4815840"/>
              <a:gd name="connsiteX2" fmla="*/ 2306094 w 2306094"/>
              <a:gd name="connsiteY2" fmla="*/ 4815840 h 4815840"/>
              <a:gd name="connsiteX3" fmla="*/ 0 w 2306094"/>
              <a:gd name="connsiteY3" fmla="*/ 4815840 h 4815840"/>
              <a:gd name="connsiteX4" fmla="*/ 0 w 2306094"/>
              <a:gd name="connsiteY4" fmla="*/ 1153047 h 4815840"/>
              <a:gd name="connsiteX5" fmla="*/ 1153047 w 2306094"/>
              <a:gd name="connsiteY5" fmla="*/ 0 h 4815840"/>
              <a:gd name="connsiteX0" fmla="*/ 2306094 w 2431297"/>
              <a:gd name="connsiteY0" fmla="*/ 4815840 h 4937885"/>
              <a:gd name="connsiteX1" fmla="*/ 0 w 2431297"/>
              <a:gd name="connsiteY1" fmla="*/ 4815840 h 4937885"/>
              <a:gd name="connsiteX2" fmla="*/ 0 w 2431297"/>
              <a:gd name="connsiteY2" fmla="*/ 1153047 h 4937885"/>
              <a:gd name="connsiteX3" fmla="*/ 1153047 w 2431297"/>
              <a:gd name="connsiteY3" fmla="*/ 0 h 4937885"/>
              <a:gd name="connsiteX4" fmla="*/ 2306094 w 2431297"/>
              <a:gd name="connsiteY4" fmla="*/ 1153047 h 4937885"/>
              <a:gd name="connsiteX5" fmla="*/ 2431297 w 2431297"/>
              <a:gd name="connsiteY5" fmla="*/ 4937885 h 4937885"/>
              <a:gd name="connsiteX0" fmla="*/ 2306094 w 5317913"/>
              <a:gd name="connsiteY0" fmla="*/ 4815840 h 4815840"/>
              <a:gd name="connsiteX1" fmla="*/ 0 w 5317913"/>
              <a:gd name="connsiteY1" fmla="*/ 4815840 h 4815840"/>
              <a:gd name="connsiteX2" fmla="*/ 0 w 5317913"/>
              <a:gd name="connsiteY2" fmla="*/ 1153047 h 4815840"/>
              <a:gd name="connsiteX3" fmla="*/ 1153047 w 5317913"/>
              <a:gd name="connsiteY3" fmla="*/ 0 h 4815840"/>
              <a:gd name="connsiteX4" fmla="*/ 2306094 w 5317913"/>
              <a:gd name="connsiteY4" fmla="*/ 1153047 h 4815840"/>
              <a:gd name="connsiteX5" fmla="*/ 5317913 w 5317913"/>
              <a:gd name="connsiteY5" fmla="*/ 4751427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  <a:gd name="connsiteX0" fmla="*/ 2306094 w 4931872"/>
              <a:gd name="connsiteY0" fmla="*/ 4815840 h 4815840"/>
              <a:gd name="connsiteX1" fmla="*/ 0 w 4931872"/>
              <a:gd name="connsiteY1" fmla="*/ 4815840 h 4815840"/>
              <a:gd name="connsiteX2" fmla="*/ 0 w 4931872"/>
              <a:gd name="connsiteY2" fmla="*/ 1153047 h 4815840"/>
              <a:gd name="connsiteX3" fmla="*/ 1153047 w 4931872"/>
              <a:gd name="connsiteY3" fmla="*/ 0 h 4815840"/>
              <a:gd name="connsiteX4" fmla="*/ 2306094 w 4931872"/>
              <a:gd name="connsiteY4" fmla="*/ 1153047 h 4815840"/>
              <a:gd name="connsiteX5" fmla="*/ 4931872 w 4931872"/>
              <a:gd name="connsiteY5" fmla="*/ 4812450 h 481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1872" h="4815840">
                <a:moveTo>
                  <a:pt x="2306094" y="4815840"/>
                </a:moveTo>
                <a:lnTo>
                  <a:pt x="0" y="4815840"/>
                </a:lnTo>
                <a:lnTo>
                  <a:pt x="0" y="1153047"/>
                </a:lnTo>
                <a:cubicBezTo>
                  <a:pt x="0" y="516237"/>
                  <a:pt x="516237" y="0"/>
                  <a:pt x="1153047" y="0"/>
                </a:cubicBezTo>
                <a:cubicBezTo>
                  <a:pt x="1789857" y="0"/>
                  <a:pt x="2306094" y="516237"/>
                  <a:pt x="2306094" y="1153047"/>
                </a:cubicBezTo>
                <a:cubicBezTo>
                  <a:pt x="2295661" y="4001247"/>
                  <a:pt x="4931872" y="4812450"/>
                  <a:pt x="4931872" y="4812450"/>
                </a:cubicBezTo>
              </a:path>
            </a:pathLst>
          </a:custGeom>
          <a:noFill/>
          <a:ln w="38100">
            <a:solidFill>
              <a:srgbClr val="F53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2714769" y="1589274"/>
            <a:ext cx="1177400" cy="1337257"/>
          </a:xfrm>
          <a:custGeom>
            <a:avLst/>
            <a:gdLst>
              <a:gd name="connsiteX0" fmla="*/ 583136 w 1177400"/>
              <a:gd name="connsiteY0" fmla="*/ 0 h 1337257"/>
              <a:gd name="connsiteX1" fmla="*/ 1158770 w 1177400"/>
              <a:gd name="connsiteY1" fmla="*/ 575634 h 1337257"/>
              <a:gd name="connsiteX2" fmla="*/ 1060461 w 1177400"/>
              <a:gd name="connsiteY2" fmla="*/ 897477 h 1337257"/>
              <a:gd name="connsiteX3" fmla="*/ 1033708 w 1177400"/>
              <a:gd name="connsiteY3" fmla="*/ 929901 h 1337257"/>
              <a:gd name="connsiteX4" fmla="*/ 1049470 w 1177400"/>
              <a:gd name="connsiteY4" fmla="*/ 934794 h 1337257"/>
              <a:gd name="connsiteX5" fmla="*/ 1177400 w 1177400"/>
              <a:gd name="connsiteY5" fmla="*/ 1127795 h 1337257"/>
              <a:gd name="connsiteX6" fmla="*/ 967938 w 1177400"/>
              <a:gd name="connsiteY6" fmla="*/ 1337257 h 1337257"/>
              <a:gd name="connsiteX7" fmla="*/ 209462 w 1177400"/>
              <a:gd name="connsiteY7" fmla="*/ 1337257 h 1337257"/>
              <a:gd name="connsiteX8" fmla="*/ 0 w 1177400"/>
              <a:gd name="connsiteY8" fmla="*/ 1127795 h 1337257"/>
              <a:gd name="connsiteX9" fmla="*/ 127930 w 1177400"/>
              <a:gd name="connsiteY9" fmla="*/ 934794 h 1337257"/>
              <a:gd name="connsiteX10" fmla="*/ 134833 w 1177400"/>
              <a:gd name="connsiteY10" fmla="*/ 932651 h 1337257"/>
              <a:gd name="connsiteX11" fmla="*/ 105811 w 1177400"/>
              <a:gd name="connsiteY11" fmla="*/ 897477 h 1337257"/>
              <a:gd name="connsiteX12" fmla="*/ 7502 w 1177400"/>
              <a:gd name="connsiteY12" fmla="*/ 575634 h 1337257"/>
              <a:gd name="connsiteX13" fmla="*/ 583136 w 1177400"/>
              <a:gd name="connsiteY13" fmla="*/ 0 h 133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7400" h="1337257">
                <a:moveTo>
                  <a:pt x="583136" y="0"/>
                </a:moveTo>
                <a:cubicBezTo>
                  <a:pt x="901050" y="0"/>
                  <a:pt x="1158770" y="257720"/>
                  <a:pt x="1158770" y="575634"/>
                </a:cubicBezTo>
                <a:cubicBezTo>
                  <a:pt x="1158770" y="694852"/>
                  <a:pt x="1122528" y="805605"/>
                  <a:pt x="1060461" y="897477"/>
                </a:cubicBezTo>
                <a:lnTo>
                  <a:pt x="1033708" y="929901"/>
                </a:lnTo>
                <a:lnTo>
                  <a:pt x="1049470" y="934794"/>
                </a:lnTo>
                <a:cubicBezTo>
                  <a:pt x="1124649" y="966592"/>
                  <a:pt x="1177400" y="1041033"/>
                  <a:pt x="1177400" y="1127795"/>
                </a:cubicBezTo>
                <a:cubicBezTo>
                  <a:pt x="1177400" y="1243478"/>
                  <a:pt x="1083621" y="1337257"/>
                  <a:pt x="967938" y="1337257"/>
                </a:cubicBezTo>
                <a:lnTo>
                  <a:pt x="209462" y="1337257"/>
                </a:lnTo>
                <a:cubicBezTo>
                  <a:pt x="93779" y="1337257"/>
                  <a:pt x="0" y="1243478"/>
                  <a:pt x="0" y="1127795"/>
                </a:cubicBezTo>
                <a:cubicBezTo>
                  <a:pt x="0" y="1041033"/>
                  <a:pt x="52751" y="966592"/>
                  <a:pt x="127930" y="934794"/>
                </a:cubicBezTo>
                <a:lnTo>
                  <a:pt x="134833" y="932651"/>
                </a:lnTo>
                <a:lnTo>
                  <a:pt x="105811" y="897477"/>
                </a:lnTo>
                <a:cubicBezTo>
                  <a:pt x="43744" y="805605"/>
                  <a:pt x="7502" y="694852"/>
                  <a:pt x="7502" y="575634"/>
                </a:cubicBezTo>
                <a:cubicBezTo>
                  <a:pt x="7502" y="257720"/>
                  <a:pt x="265222" y="0"/>
                  <a:pt x="583136" y="0"/>
                </a:cubicBezTo>
                <a:close/>
              </a:path>
            </a:pathLst>
          </a:custGeom>
          <a:gradFill flip="none" rotWithShape="1">
            <a:gsLst>
              <a:gs pos="50000">
                <a:srgbClr val="FBAE2C"/>
              </a:gs>
              <a:gs pos="0">
                <a:srgbClr val="FED02E"/>
              </a:gs>
              <a:gs pos="100000">
                <a:srgbClr val="F88C2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02844" y="1825604"/>
            <a:ext cx="390121" cy="678607"/>
            <a:chOff x="2976563" y="4640464"/>
            <a:chExt cx="820338" cy="1426960"/>
          </a:xfrm>
          <a:noFill/>
        </p:grpSpPr>
        <p:sp>
          <p:nvSpPr>
            <p:cNvPr id="36" name="任意多边形 35"/>
            <p:cNvSpPr/>
            <p:nvPr/>
          </p:nvSpPr>
          <p:spPr>
            <a:xfrm>
              <a:off x="2976563" y="4640464"/>
              <a:ext cx="820338" cy="1141211"/>
            </a:xfrm>
            <a:custGeom>
              <a:avLst/>
              <a:gdLst>
                <a:gd name="connsiteX0" fmla="*/ 410169 w 820338"/>
                <a:gd name="connsiteY0" fmla="*/ 0 h 1141211"/>
                <a:gd name="connsiteX1" fmla="*/ 820338 w 820338"/>
                <a:gd name="connsiteY1" fmla="*/ 410169 h 1141211"/>
                <a:gd name="connsiteX2" fmla="*/ 750288 w 820338"/>
                <a:gd name="connsiteY2" fmla="*/ 639499 h 1141211"/>
                <a:gd name="connsiteX3" fmla="*/ 746911 w 820338"/>
                <a:gd name="connsiteY3" fmla="*/ 643591 h 1141211"/>
                <a:gd name="connsiteX4" fmla="*/ 746254 w 820338"/>
                <a:gd name="connsiteY4" fmla="*/ 646220 h 1141211"/>
                <a:gd name="connsiteX5" fmla="*/ 697054 w 820338"/>
                <a:gd name="connsiteY5" fmla="*/ 714369 h 1141211"/>
                <a:gd name="connsiteX6" fmla="*/ 591738 w 820338"/>
                <a:gd name="connsiteY6" fmla="*/ 1141211 h 1141211"/>
                <a:gd name="connsiteX7" fmla="*/ 228600 w 820338"/>
                <a:gd name="connsiteY7" fmla="*/ 1141211 h 1141211"/>
                <a:gd name="connsiteX8" fmla="*/ 123285 w 820338"/>
                <a:gd name="connsiteY8" fmla="*/ 714369 h 1141211"/>
                <a:gd name="connsiteX9" fmla="*/ 74084 w 820338"/>
                <a:gd name="connsiteY9" fmla="*/ 646220 h 1141211"/>
                <a:gd name="connsiteX10" fmla="*/ 73427 w 820338"/>
                <a:gd name="connsiteY10" fmla="*/ 643591 h 1141211"/>
                <a:gd name="connsiteX11" fmla="*/ 70051 w 820338"/>
                <a:gd name="connsiteY11" fmla="*/ 639499 h 1141211"/>
                <a:gd name="connsiteX12" fmla="*/ 0 w 820338"/>
                <a:gd name="connsiteY12" fmla="*/ 410169 h 1141211"/>
                <a:gd name="connsiteX13" fmla="*/ 410169 w 820338"/>
                <a:gd name="connsiteY13" fmla="*/ 0 h 1141211"/>
                <a:gd name="connsiteX0" fmla="*/ 228600 w 820338"/>
                <a:gd name="connsiteY0" fmla="*/ 1141211 h 1232651"/>
                <a:gd name="connsiteX1" fmla="*/ 123285 w 820338"/>
                <a:gd name="connsiteY1" fmla="*/ 714369 h 1232651"/>
                <a:gd name="connsiteX2" fmla="*/ 74084 w 820338"/>
                <a:gd name="connsiteY2" fmla="*/ 646220 h 1232651"/>
                <a:gd name="connsiteX3" fmla="*/ 73427 w 820338"/>
                <a:gd name="connsiteY3" fmla="*/ 643591 h 1232651"/>
                <a:gd name="connsiteX4" fmla="*/ 70051 w 820338"/>
                <a:gd name="connsiteY4" fmla="*/ 639499 h 1232651"/>
                <a:gd name="connsiteX5" fmla="*/ 0 w 820338"/>
                <a:gd name="connsiteY5" fmla="*/ 410169 h 1232651"/>
                <a:gd name="connsiteX6" fmla="*/ 410169 w 820338"/>
                <a:gd name="connsiteY6" fmla="*/ 0 h 1232651"/>
                <a:gd name="connsiteX7" fmla="*/ 820338 w 820338"/>
                <a:gd name="connsiteY7" fmla="*/ 410169 h 1232651"/>
                <a:gd name="connsiteX8" fmla="*/ 750288 w 820338"/>
                <a:gd name="connsiteY8" fmla="*/ 639499 h 1232651"/>
                <a:gd name="connsiteX9" fmla="*/ 746911 w 820338"/>
                <a:gd name="connsiteY9" fmla="*/ 643591 h 1232651"/>
                <a:gd name="connsiteX10" fmla="*/ 746254 w 820338"/>
                <a:gd name="connsiteY10" fmla="*/ 646220 h 1232651"/>
                <a:gd name="connsiteX11" fmla="*/ 697054 w 820338"/>
                <a:gd name="connsiteY11" fmla="*/ 714369 h 1232651"/>
                <a:gd name="connsiteX12" fmla="*/ 591738 w 820338"/>
                <a:gd name="connsiteY12" fmla="*/ 1141211 h 1232651"/>
                <a:gd name="connsiteX13" fmla="*/ 320040 w 820338"/>
                <a:gd name="connsiteY13" fmla="*/ 1232651 h 1232651"/>
                <a:gd name="connsiteX0" fmla="*/ 228600 w 820338"/>
                <a:gd name="connsiteY0" fmla="*/ 1141211 h 1141211"/>
                <a:gd name="connsiteX1" fmla="*/ 123285 w 820338"/>
                <a:gd name="connsiteY1" fmla="*/ 714369 h 1141211"/>
                <a:gd name="connsiteX2" fmla="*/ 74084 w 820338"/>
                <a:gd name="connsiteY2" fmla="*/ 646220 h 1141211"/>
                <a:gd name="connsiteX3" fmla="*/ 73427 w 820338"/>
                <a:gd name="connsiteY3" fmla="*/ 643591 h 1141211"/>
                <a:gd name="connsiteX4" fmla="*/ 70051 w 820338"/>
                <a:gd name="connsiteY4" fmla="*/ 639499 h 1141211"/>
                <a:gd name="connsiteX5" fmla="*/ 0 w 820338"/>
                <a:gd name="connsiteY5" fmla="*/ 410169 h 1141211"/>
                <a:gd name="connsiteX6" fmla="*/ 410169 w 820338"/>
                <a:gd name="connsiteY6" fmla="*/ 0 h 1141211"/>
                <a:gd name="connsiteX7" fmla="*/ 820338 w 820338"/>
                <a:gd name="connsiteY7" fmla="*/ 410169 h 1141211"/>
                <a:gd name="connsiteX8" fmla="*/ 750288 w 820338"/>
                <a:gd name="connsiteY8" fmla="*/ 639499 h 1141211"/>
                <a:gd name="connsiteX9" fmla="*/ 746911 w 820338"/>
                <a:gd name="connsiteY9" fmla="*/ 643591 h 1141211"/>
                <a:gd name="connsiteX10" fmla="*/ 746254 w 820338"/>
                <a:gd name="connsiteY10" fmla="*/ 646220 h 1141211"/>
                <a:gd name="connsiteX11" fmla="*/ 697054 w 820338"/>
                <a:gd name="connsiteY11" fmla="*/ 714369 h 1141211"/>
                <a:gd name="connsiteX12" fmla="*/ 591738 w 820338"/>
                <a:gd name="connsiteY12" fmla="*/ 1141211 h 11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338" h="1141211">
                  <a:moveTo>
                    <a:pt x="228600" y="1141211"/>
                  </a:moveTo>
                  <a:cubicBezTo>
                    <a:pt x="228600" y="974519"/>
                    <a:pt x="188354" y="823608"/>
                    <a:pt x="123285" y="714369"/>
                  </a:cubicBezTo>
                  <a:lnTo>
                    <a:pt x="74084" y="646220"/>
                  </a:lnTo>
                  <a:lnTo>
                    <a:pt x="73427" y="643591"/>
                  </a:lnTo>
                  <a:lnTo>
                    <a:pt x="70051" y="639499"/>
                  </a:lnTo>
                  <a:cubicBezTo>
                    <a:pt x="25824" y="574035"/>
                    <a:pt x="0" y="495118"/>
                    <a:pt x="0" y="410169"/>
                  </a:cubicBezTo>
                  <a:cubicBezTo>
                    <a:pt x="0" y="183639"/>
                    <a:pt x="183639" y="0"/>
                    <a:pt x="410169" y="0"/>
                  </a:cubicBezTo>
                  <a:cubicBezTo>
                    <a:pt x="636699" y="0"/>
                    <a:pt x="820338" y="183639"/>
                    <a:pt x="820338" y="410169"/>
                  </a:cubicBezTo>
                  <a:cubicBezTo>
                    <a:pt x="820338" y="495118"/>
                    <a:pt x="794514" y="574035"/>
                    <a:pt x="750288" y="639499"/>
                  </a:cubicBezTo>
                  <a:lnTo>
                    <a:pt x="746911" y="643591"/>
                  </a:lnTo>
                  <a:lnTo>
                    <a:pt x="746254" y="646220"/>
                  </a:lnTo>
                  <a:lnTo>
                    <a:pt x="697054" y="714369"/>
                  </a:lnTo>
                  <a:cubicBezTo>
                    <a:pt x="631984" y="823608"/>
                    <a:pt x="591738" y="974519"/>
                    <a:pt x="591738" y="1141211"/>
                  </a:cubicBezTo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3186113" y="5791199"/>
              <a:ext cx="142875" cy="7143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3186113" y="5791199"/>
              <a:ext cx="305394" cy="1666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186113" y="5862637"/>
              <a:ext cx="385762" cy="204787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3386732" y="5965030"/>
              <a:ext cx="185143" cy="102394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3014250" y="5452478"/>
            <a:ext cx="8518920" cy="1160769"/>
            <a:chOff x="3014250" y="5591348"/>
            <a:chExt cx="8518920" cy="1160769"/>
          </a:xfrm>
        </p:grpSpPr>
        <p:sp>
          <p:nvSpPr>
            <p:cNvPr id="95" name="任意多边形 94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在一个产品项目中，对五要素的应用遵循</a:t>
              </a:r>
              <a:r>
                <a:rPr lang="zh-CN" altLang="en-US" sz="2000" b="1" dirty="0" smtClean="0">
                  <a:solidFill>
                    <a:srgbClr val="F546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在下一个要素结束之前完成</a:t>
              </a:r>
              <a:endParaRPr lang="zh-CN" altLang="en-US" sz="2000" b="1" dirty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10880945" y="470253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546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b="1" dirty="0">
              <a:solidFill>
                <a:srgbClr val="F546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1360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B885B"/>
                </a:gs>
                <a:gs pos="50000">
                  <a:srgbClr val="F86065"/>
                </a:gs>
                <a:gs pos="100000">
                  <a:srgbClr val="F4376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621318" y="1041690"/>
            <a:ext cx="356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用户体验设计五要素</a:t>
            </a:r>
            <a:endParaRPr lang="zh-CN" altLang="en-US" sz="32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35093" y="5597051"/>
            <a:ext cx="1137246" cy="1016196"/>
          </a:xfrm>
          <a:prstGeom prst="round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35093" y="5659140"/>
            <a:ext cx="11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</a:t>
            </a:r>
            <a:endParaRPr lang="zh-CN" altLang="en-US" sz="2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9656" y="388881"/>
            <a:ext cx="1424712" cy="469624"/>
          </a:xfrm>
          <a:prstGeom prst="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714769" y="2507607"/>
            <a:ext cx="1177400" cy="418924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战略层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4195750" y="2507607"/>
            <a:ext cx="1177400" cy="418924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范围层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697379" y="2507607"/>
            <a:ext cx="1177400" cy="418924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结构层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7190560" y="2507607"/>
            <a:ext cx="1177400" cy="418924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8686008" y="2507607"/>
            <a:ext cx="1177400" cy="418924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</a:p>
        </p:txBody>
      </p:sp>
    </p:spTree>
    <p:extLst>
      <p:ext uri="{BB962C8B-B14F-4D97-AF65-F5344CB8AC3E}">
        <p14:creationId xmlns:p14="http://schemas.microsoft.com/office/powerpoint/2010/main" val="17072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1360" y="59961"/>
            <a:ext cx="1424712" cy="673807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0">
                  <a:srgbClr val="FB885B"/>
                </a:gs>
                <a:gs pos="50000">
                  <a:srgbClr val="F86065"/>
                </a:gs>
                <a:gs pos="100000">
                  <a:srgbClr val="F4376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318" y="1041690"/>
            <a:ext cx="3560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用户体验设计其他因素</a:t>
            </a:r>
            <a:endParaRPr lang="zh-CN" altLang="en-US" sz="28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093" y="5597051"/>
            <a:ext cx="1137246" cy="1016196"/>
          </a:xfrm>
          <a:prstGeom prst="round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31007" y="1125468"/>
            <a:ext cx="6895765" cy="698089"/>
          </a:xfrm>
          <a:prstGeom prst="roundRect">
            <a:avLst>
              <a:gd name="adj" fmla="val 33740"/>
            </a:avLst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5093" y="5659140"/>
            <a:ext cx="11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用户体验</a:t>
            </a:r>
            <a:endParaRPr lang="zh-CN" altLang="en-US" sz="2800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79678" y="818990"/>
            <a:ext cx="1311047" cy="1311046"/>
          </a:xfrm>
          <a:prstGeom prst="ellipse">
            <a:avLst/>
          </a:prstGeom>
          <a:gradFill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81837" y="921149"/>
            <a:ext cx="1106728" cy="1106727"/>
          </a:xfrm>
          <a:prstGeom prst="ellipse">
            <a:avLst/>
          </a:prstGeom>
          <a:gradFill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19675" y="124368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提供有价值的内容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31007" y="3833453"/>
            <a:ext cx="6895765" cy="698089"/>
          </a:xfrm>
          <a:prstGeom prst="roundRect">
            <a:avLst>
              <a:gd name="adj" fmla="val 41057"/>
            </a:avLst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9678" y="3526975"/>
            <a:ext cx="1311047" cy="1311046"/>
          </a:xfrm>
          <a:prstGeom prst="ellipse">
            <a:avLst/>
          </a:prstGeom>
          <a:gradFill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81837" y="3629134"/>
            <a:ext cx="1106728" cy="1106727"/>
          </a:xfrm>
          <a:prstGeom prst="ellipse">
            <a:avLst/>
          </a:prstGeom>
          <a:gradFill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9675" y="39516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实现好的动态体验设计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14250" y="5452478"/>
            <a:ext cx="8518920" cy="1160769"/>
            <a:chOff x="3014250" y="5591348"/>
            <a:chExt cx="8518920" cy="1160769"/>
          </a:xfrm>
        </p:grpSpPr>
        <p:sp>
          <p:nvSpPr>
            <p:cNvPr id="21" name="任意多边形 20"/>
            <p:cNvSpPr/>
            <p:nvPr/>
          </p:nvSpPr>
          <p:spPr>
            <a:xfrm>
              <a:off x="3014250" y="5591348"/>
              <a:ext cx="8518920" cy="1160769"/>
            </a:xfrm>
            <a:custGeom>
              <a:avLst/>
              <a:gdLst>
                <a:gd name="connsiteX0" fmla="*/ 4243428 w 8518920"/>
                <a:gd name="connsiteY0" fmla="*/ 0 h 1160769"/>
                <a:gd name="connsiteX1" fmla="*/ 4677211 w 8518920"/>
                <a:gd name="connsiteY1" fmla="*/ 378035 h 1160769"/>
                <a:gd name="connsiteX2" fmla="*/ 8388462 w 8518920"/>
                <a:gd name="connsiteY2" fmla="*/ 378035 h 1160769"/>
                <a:gd name="connsiteX3" fmla="*/ 8518920 w 8518920"/>
                <a:gd name="connsiteY3" fmla="*/ 508493 h 1160769"/>
                <a:gd name="connsiteX4" fmla="*/ 8518920 w 8518920"/>
                <a:gd name="connsiteY4" fmla="*/ 1030311 h 1160769"/>
                <a:gd name="connsiteX5" fmla="*/ 8388462 w 8518920"/>
                <a:gd name="connsiteY5" fmla="*/ 1160769 h 1160769"/>
                <a:gd name="connsiteX6" fmla="*/ 130458 w 8518920"/>
                <a:gd name="connsiteY6" fmla="*/ 1160769 h 1160769"/>
                <a:gd name="connsiteX7" fmla="*/ 0 w 8518920"/>
                <a:gd name="connsiteY7" fmla="*/ 1030311 h 1160769"/>
                <a:gd name="connsiteX8" fmla="*/ 0 w 8518920"/>
                <a:gd name="connsiteY8" fmla="*/ 508493 h 1160769"/>
                <a:gd name="connsiteX9" fmla="*/ 130458 w 8518920"/>
                <a:gd name="connsiteY9" fmla="*/ 378035 h 1160769"/>
                <a:gd name="connsiteX10" fmla="*/ 3809646 w 8518920"/>
                <a:gd name="connsiteY10" fmla="*/ 378035 h 11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920" h="1160769">
                  <a:moveTo>
                    <a:pt x="4243428" y="0"/>
                  </a:moveTo>
                  <a:lnTo>
                    <a:pt x="4677211" y="378035"/>
                  </a:lnTo>
                  <a:lnTo>
                    <a:pt x="8388462" y="378035"/>
                  </a:lnTo>
                  <a:cubicBezTo>
                    <a:pt x="8460512" y="378035"/>
                    <a:pt x="8518920" y="436443"/>
                    <a:pt x="8518920" y="508493"/>
                  </a:cubicBezTo>
                  <a:lnTo>
                    <a:pt x="8518920" y="1030311"/>
                  </a:lnTo>
                  <a:cubicBezTo>
                    <a:pt x="8518920" y="1102361"/>
                    <a:pt x="8460512" y="1160769"/>
                    <a:pt x="8388462" y="1160769"/>
                  </a:cubicBezTo>
                  <a:lnTo>
                    <a:pt x="130458" y="1160769"/>
                  </a:lnTo>
                  <a:cubicBezTo>
                    <a:pt x="58408" y="1160769"/>
                    <a:pt x="0" y="1102361"/>
                    <a:pt x="0" y="1030311"/>
                  </a:cubicBezTo>
                  <a:lnTo>
                    <a:pt x="0" y="508493"/>
                  </a:lnTo>
                  <a:cubicBezTo>
                    <a:pt x="0" y="436443"/>
                    <a:pt x="58408" y="378035"/>
                    <a:pt x="130458" y="378035"/>
                  </a:cubicBezTo>
                  <a:lnTo>
                    <a:pt x="3809646" y="37803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53F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19982" y="6167909"/>
              <a:ext cx="80800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为了合理地应用五要素，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内容和技术是基础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1360" y="390244"/>
            <a:ext cx="1424712" cy="469624"/>
          </a:xfrm>
          <a:prstGeom prst="rect">
            <a:avLst/>
          </a:prstGeom>
          <a:gradFill flip="none" rotWithShape="1">
            <a:gsLst>
              <a:gs pos="0">
                <a:srgbClr val="FC9358"/>
              </a:gs>
              <a:gs pos="50000">
                <a:srgbClr val="F86165"/>
              </a:gs>
              <a:gs pos="100000">
                <a:srgbClr val="F32E7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4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a9a5a84b7d94bdcdcda223a832efd4424a0e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842</Words>
  <Application>Microsoft Office PowerPoint</Application>
  <PresentationFormat>自定义</PresentationFormat>
  <Paragraphs>305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微软雅黑</vt:lpstr>
      <vt:lpstr>Calibri</vt:lpstr>
      <vt:lpstr>Calibri Light</vt:lpstr>
      <vt:lpstr>方正粗宋简体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candy</dc:creator>
  <cp:lastModifiedBy>Administrator</cp:lastModifiedBy>
  <cp:revision>160</cp:revision>
  <dcterms:created xsi:type="dcterms:W3CDTF">2015-01-22T13:30:21Z</dcterms:created>
  <dcterms:modified xsi:type="dcterms:W3CDTF">2015-11-10T12:40:45Z</dcterms:modified>
</cp:coreProperties>
</file>