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6" r:id="rId11"/>
    <p:sldId id="269" r:id="rId12"/>
    <p:sldId id="271" r:id="rId13"/>
    <p:sldId id="272" r:id="rId14"/>
    <p:sldId id="273" r:id="rId15"/>
    <p:sldId id="283" r:id="rId16"/>
    <p:sldId id="274" r:id="rId17"/>
    <p:sldId id="275" r:id="rId18"/>
    <p:sldId id="276" r:id="rId19"/>
    <p:sldId id="277" r:id="rId20"/>
    <p:sldId id="278" r:id="rId21"/>
    <p:sldId id="279" r:id="rId22"/>
    <p:sldId id="284" r:id="rId23"/>
    <p:sldId id="282" r:id="rId24"/>
    <p:sldId id="280" r:id="rId25"/>
    <p:sldId id="285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73406" autoAdjust="0"/>
  </p:normalViewPr>
  <p:slideViewPr>
    <p:cSldViewPr>
      <p:cViewPr>
        <p:scale>
          <a:sx n="66" d="100"/>
          <a:sy n="66" d="100"/>
        </p:scale>
        <p:origin x="-1596" y="150"/>
      </p:cViewPr>
      <p:guideLst>
        <p:guide orient="horz" pos="28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04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0E8ECC-7C61-499A-81C8-0B30EBB57189}" type="datetimeFigureOut">
              <a:rPr lang="zh-CN" altLang="en-US"/>
              <a:pPr>
                <a:defRPr/>
              </a:pPr>
              <a:t>2012-01-16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CEF5927-2DF1-40FE-B67B-7EEBBF7AAD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13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dirty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1606AEC-E109-4920-9545-52964C071A19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EAF510-B13D-4B47-B75A-3216A4BD1853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6F37FB-997F-45C9-B178-76BFE78DA67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E59498-3749-424E-8624-B00D9489162E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274333-C8C8-4904-B1AB-0A78DD772182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864B25-535E-4C79-B13B-B386FCC7AB54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A9FEA0-4DC4-40E9-A80F-721FAA81DA03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7FA4F9-12DF-46A5-B685-A690B52A6087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dirty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C72B3E2-D8C9-45AA-87CB-A3BC46ABCDA8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C57C86-8F2E-43D6-9414-A57ED8D0553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55FE41-AA01-4164-9752-2D8DD8D5AB9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C893B5-88EF-4A30-B305-D02CA2F9375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4D66D62-095E-46C9-8B13-3397708B19A6}" type="slidenum">
              <a:rPr lang="zh-CN" alt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7F5FDC-1597-441D-9AEF-AD9A87DF92B3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6499F6-7DDB-4F3B-989A-22466DD36F7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6234D3-34A0-4EA7-898F-EB0679172CC7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7678D-5200-4DC4-829E-A826CA06B357}" type="datetimeFigureOut">
              <a:rPr lang="zh-CN" altLang="en-US"/>
              <a:pPr>
                <a:defRPr/>
              </a:pPr>
              <a:t>2012-01-16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B9F9E-3EF3-4A88-8015-C06F608046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26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6233C-266A-4196-86FE-0AD7DACC9F3E}" type="datetimeFigureOut">
              <a:rPr lang="zh-CN" altLang="en-US"/>
              <a:pPr>
                <a:defRPr/>
              </a:pPr>
              <a:t>2012-01-16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E72C1-5C4B-4AD8-8D77-D166C0C4AF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50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B23BE-6975-4D75-ACCE-324BB1B1B29D}" type="datetimeFigureOut">
              <a:rPr lang="zh-CN" altLang="en-US"/>
              <a:pPr>
                <a:defRPr/>
              </a:pPr>
              <a:t>2012-01-16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B9630-FFD0-4F02-87EC-4994821A37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31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BD339-BBBF-4971-978D-4444EADDB7C3}" type="datetimeFigureOut">
              <a:rPr lang="zh-CN" altLang="en-US"/>
              <a:pPr>
                <a:defRPr/>
              </a:pPr>
              <a:t>2012-01-16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8C4ED-6C44-4216-A26A-810CCC05B0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8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B789-9B65-4BE1-91F0-3EE62A078656}" type="datetimeFigureOut">
              <a:rPr lang="zh-CN" altLang="en-US"/>
              <a:pPr>
                <a:defRPr/>
              </a:pPr>
              <a:t>2012-01-16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9A5EC-E0A9-4DAF-BA44-1C33008FC6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0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D5036-EB85-4472-B04B-88659F630FB2}" type="datetimeFigureOut">
              <a:rPr lang="zh-CN" altLang="en-US"/>
              <a:pPr>
                <a:defRPr/>
              </a:pPr>
              <a:t>2012-01-16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0DFB7-E08A-453F-A74E-DBE4274EA3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2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F3CF6-A542-46A2-A751-7C6B1BC014B1}" type="datetimeFigureOut">
              <a:rPr lang="zh-CN" altLang="en-US"/>
              <a:pPr>
                <a:defRPr/>
              </a:pPr>
              <a:t>2012-01-16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BB1E0-DAB5-48E5-9999-B281597E52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4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641-32F7-4811-BC18-97D3A600B4D4}" type="datetimeFigureOut">
              <a:rPr lang="zh-CN" altLang="en-US"/>
              <a:pPr>
                <a:defRPr/>
              </a:pPr>
              <a:t>2012-01-16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3639-EE6A-41B7-8575-321BE6B6D9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0583E-6430-4520-AB52-E846D0B42653}" type="datetimeFigureOut">
              <a:rPr lang="zh-CN" altLang="en-US"/>
              <a:pPr>
                <a:defRPr/>
              </a:pPr>
              <a:t>2012-01-16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4D1B1-877A-4E4A-BD12-87E16163F8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8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B2E8D-9F60-4745-90DC-84F927C48B70}" type="datetimeFigureOut">
              <a:rPr lang="zh-CN" altLang="en-US"/>
              <a:pPr>
                <a:defRPr/>
              </a:pPr>
              <a:t>2012-01-16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08520-CF72-460B-9F66-70CAE6F0E7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6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D21E1-D96C-4674-95BE-8AD3377ED78C}" type="datetimeFigureOut">
              <a:rPr lang="zh-CN" altLang="en-US"/>
              <a:pPr>
                <a:defRPr/>
              </a:pPr>
              <a:t>2012-01-16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FE8CC-148E-4411-81F1-7E0BC0946E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6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D85BAAF-A7E6-416A-BF6B-F527B7E6D9E9}" type="datetimeFigureOut">
              <a:rPr lang="zh-CN" altLang="en-US"/>
              <a:pPr>
                <a:defRPr/>
              </a:pPr>
              <a:t>2012-01-16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74C0CD-F995-48ED-BD7C-4FE02D79DB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电影院坐席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365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" descr="电影院坐席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2700" y="-36513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组合 5"/>
          <p:cNvGrpSpPr>
            <a:grpSpLocks/>
          </p:cNvGrpSpPr>
          <p:nvPr/>
        </p:nvGrpSpPr>
        <p:grpSpPr bwMode="auto">
          <a:xfrm>
            <a:off x="20638" y="1536700"/>
            <a:ext cx="9144000" cy="5343525"/>
            <a:chOff x="41029" y="1767296"/>
            <a:chExt cx="9144000" cy="5342435"/>
          </a:xfrm>
        </p:grpSpPr>
        <p:sp>
          <p:nvSpPr>
            <p:cNvPr id="5" name="矩形 4"/>
            <p:cNvSpPr/>
            <p:nvPr/>
          </p:nvSpPr>
          <p:spPr>
            <a:xfrm>
              <a:off x="41029" y="5855862"/>
              <a:ext cx="9144000" cy="125386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55" name="TextBox 3"/>
            <p:cNvSpPr txBox="1">
              <a:spLocks noChangeArrowheads="1"/>
            </p:cNvSpPr>
            <p:nvPr/>
          </p:nvSpPr>
          <p:spPr bwMode="auto">
            <a:xfrm>
              <a:off x="521550" y="1767296"/>
              <a:ext cx="4288353" cy="2246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6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XXXX</a:t>
              </a:r>
              <a:r>
                <a:rPr lang="zh-CN" altLang="en-US" sz="6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岗位</a:t>
              </a:r>
              <a:endParaRPr lang="en-US" altLang="zh-CN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/>
              <a:r>
                <a:rPr lang="zh-CN" altLang="en-US" sz="8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竞聘报告</a:t>
              </a:r>
              <a:endParaRPr lang="zh-CN" altLang="en-US" sz="8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37175" y="5229225"/>
            <a:ext cx="2744788" cy="984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竞聘人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2012</a:t>
            </a:r>
            <a:r>
              <a:rPr lang="zh-CN" altLang="en-US" sz="20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年</a:t>
            </a:r>
            <a:r>
              <a:rPr lang="en-US" altLang="zh-CN" sz="20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月</a:t>
            </a:r>
            <a:r>
              <a:rPr lang="en-US" altLang="zh-CN" sz="20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13</a:t>
            </a:r>
            <a:r>
              <a:rPr lang="zh-CN" altLang="en-US" sz="20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1888" y="1498600"/>
            <a:ext cx="1855787" cy="58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机会</a:t>
            </a:r>
          </a:p>
        </p:txBody>
      </p:sp>
      <p:sp>
        <p:nvSpPr>
          <p:cNvPr id="6" name="矩形 5"/>
          <p:cNvSpPr/>
          <p:nvPr/>
        </p:nvSpPr>
        <p:spPr>
          <a:xfrm>
            <a:off x="3562350" y="2308225"/>
            <a:ext cx="54197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Xxxxxxxxxxxxx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019300"/>
            <a:ext cx="3176588" cy="21605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06488" y="2289175"/>
            <a:ext cx="431800" cy="1755775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About the Position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28600" y="2289175"/>
            <a:ext cx="1238250" cy="16430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竞聘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岗位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6" descr="http://pic3.nipic.com/20090624/213291_095144068_2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06600" y="1763713"/>
            <a:ext cx="1555750" cy="278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矩形 11"/>
          <p:cNvSpPr>
            <a:spLocks noChangeArrowheads="1"/>
          </p:cNvSpPr>
          <p:nvPr/>
        </p:nvSpPr>
        <p:spPr bwMode="auto">
          <a:xfrm>
            <a:off x="3683000" y="1003300"/>
            <a:ext cx="8572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9600">
                <a:solidFill>
                  <a:srgbClr val="FFC000"/>
                </a:solidFill>
                <a:latin typeface="Impact" pitchFamily="34" charset="0"/>
                <a:ea typeface="微软雅黑" pitchFamily="34" charset="-122"/>
              </a:rPr>
              <a:t>O</a:t>
            </a:r>
            <a:endParaRPr lang="zh-CN" altLang="en-US" sz="9600">
              <a:solidFill>
                <a:srgbClr val="FFC000"/>
              </a:solidFill>
              <a:latin typeface="Impact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01675" y="4983163"/>
            <a:ext cx="10795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285875" y="4464050"/>
            <a:ext cx="0" cy="10795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46125" y="4238625"/>
            <a:ext cx="504825" cy="831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Impact" pitchFamily="34" charset="0"/>
                <a:ea typeface="微软雅黑" pitchFamily="34" charset="-122"/>
              </a:rPr>
              <a:t>S</a:t>
            </a:r>
            <a:endParaRPr lang="zh-CN" altLang="en-US" sz="4800" dirty="0">
              <a:solidFill>
                <a:schemeClr val="bg1">
                  <a:lumMod val="75000"/>
                </a:schemeClr>
              </a:solidFill>
              <a:latin typeface="Impact" pitchFamily="34" charset="0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85875" y="4256088"/>
            <a:ext cx="687388" cy="831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Impact" pitchFamily="34" charset="0"/>
                <a:ea typeface="微软雅黑" pitchFamily="34" charset="-122"/>
              </a:rPr>
              <a:t>W</a:t>
            </a:r>
            <a:endParaRPr lang="zh-CN" altLang="en-US" sz="4800" dirty="0">
              <a:solidFill>
                <a:schemeClr val="bg1">
                  <a:lumMod val="75000"/>
                </a:schemeClr>
              </a:solidFill>
              <a:latin typeface="Impact" pitchFamily="34" charset="0"/>
              <a:ea typeface="+mn-ea"/>
            </a:endParaRPr>
          </a:p>
        </p:txBody>
      </p:sp>
      <p:sp>
        <p:nvSpPr>
          <p:cNvPr id="11277" name="矩形 17"/>
          <p:cNvSpPr>
            <a:spLocks noChangeArrowheads="1"/>
          </p:cNvSpPr>
          <p:nvPr/>
        </p:nvSpPr>
        <p:spPr bwMode="auto">
          <a:xfrm>
            <a:off x="746125" y="4865688"/>
            <a:ext cx="5222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srgbClr val="FFC000"/>
                </a:solidFill>
                <a:latin typeface="Impact" pitchFamily="34" charset="0"/>
              </a:rPr>
              <a:t>O</a:t>
            </a:r>
            <a:endParaRPr lang="zh-CN" altLang="en-US" sz="4800">
              <a:solidFill>
                <a:srgbClr val="FFC000"/>
              </a:solidFill>
              <a:latin typeface="Impact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03350" y="4892675"/>
            <a:ext cx="468313" cy="831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rgbClr val="FFC000"/>
                </a:solidFill>
                <a:latin typeface="Impact" pitchFamily="34" charset="0"/>
                <a:ea typeface="+mn-ea"/>
              </a:rPr>
              <a:t>T</a:t>
            </a:r>
            <a:endParaRPr lang="zh-CN" altLang="en-US" sz="4800" dirty="0">
              <a:solidFill>
                <a:srgbClr val="FFC000"/>
              </a:solidFill>
              <a:latin typeface="Impact" pitchFamily="34" charset="0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71900" y="4184070"/>
            <a:ext cx="1855787" cy="58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威胁</a:t>
            </a:r>
          </a:p>
        </p:txBody>
      </p:sp>
      <p:sp>
        <p:nvSpPr>
          <p:cNvPr id="20" name="矩形 21"/>
          <p:cNvSpPr>
            <a:spLocks noChangeArrowheads="1"/>
          </p:cNvSpPr>
          <p:nvPr/>
        </p:nvSpPr>
        <p:spPr bwMode="auto">
          <a:xfrm>
            <a:off x="3762387" y="3614157"/>
            <a:ext cx="752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9600">
                <a:solidFill>
                  <a:srgbClr val="FFC000"/>
                </a:solidFill>
                <a:latin typeface="Impact" pitchFamily="34" charset="0"/>
                <a:ea typeface="微软雅黑" pitchFamily="34" charset="-122"/>
              </a:rPr>
              <a:t>T</a:t>
            </a:r>
            <a:endParaRPr lang="zh-CN" altLang="en-US" sz="9600">
              <a:solidFill>
                <a:srgbClr val="FFC000"/>
              </a:solidFill>
              <a:latin typeface="Impact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08425" y="4884738"/>
            <a:ext cx="50736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797425" y="4854337"/>
            <a:ext cx="4046538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anchor="ctr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XXXXXXXX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XXXXXXXX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97425" y="3484325"/>
            <a:ext cx="409575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anchor="ctr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XXXXXX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97425" y="2114312"/>
            <a:ext cx="409575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txBody>
          <a:bodyPr anchor="ctr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XXXXXX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1" name="椭圆 9"/>
          <p:cNvSpPr>
            <a:spLocks noChangeArrowheads="1"/>
          </p:cNvSpPr>
          <p:nvPr/>
        </p:nvSpPr>
        <p:spPr bwMode="auto">
          <a:xfrm>
            <a:off x="3671888" y="1943100"/>
            <a:ext cx="1079500" cy="1081088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XXXXX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2" name="椭圆 10"/>
          <p:cNvSpPr>
            <a:spLocks noChangeArrowheads="1"/>
          </p:cNvSpPr>
          <p:nvPr/>
        </p:nvSpPr>
        <p:spPr bwMode="auto">
          <a:xfrm>
            <a:off x="3671888" y="3313113"/>
            <a:ext cx="1079500" cy="108108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671888" y="4683125"/>
            <a:ext cx="1079500" cy="108108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019300"/>
            <a:ext cx="3176588" cy="21605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06488" y="2289175"/>
            <a:ext cx="431800" cy="1755775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About the Position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228600" y="2289175"/>
            <a:ext cx="1238250" cy="16430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竞聘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岗位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6" descr="http://pic3.nipic.com/20090624/213291_095144068_2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06600" y="1763713"/>
            <a:ext cx="1555750" cy="278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3671888" y="1104900"/>
            <a:ext cx="5172075" cy="5857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业务现状分析</a:t>
            </a:r>
          </a:p>
        </p:txBody>
      </p:sp>
      <p:grpSp>
        <p:nvGrpSpPr>
          <p:cNvPr id="14349" name="组合 12"/>
          <p:cNvGrpSpPr>
            <a:grpSpLocks/>
          </p:cNvGrpSpPr>
          <p:nvPr/>
        </p:nvGrpSpPr>
        <p:grpSpPr bwMode="auto">
          <a:xfrm>
            <a:off x="3792538" y="954088"/>
            <a:ext cx="417512" cy="592137"/>
            <a:chOff x="5320607" y="1126372"/>
            <a:chExt cx="763620" cy="1082480"/>
          </a:xfrm>
        </p:grpSpPr>
        <p:sp>
          <p:nvSpPr>
            <p:cNvPr id="19" name="椭圆 22"/>
            <p:cNvSpPr/>
            <p:nvPr/>
          </p:nvSpPr>
          <p:spPr>
            <a:xfrm>
              <a:off x="5320607" y="1126372"/>
              <a:ext cx="763620" cy="1082480"/>
            </a:xfrm>
            <a:custGeom>
              <a:avLst/>
              <a:gdLst/>
              <a:ahLst/>
              <a:cxnLst/>
              <a:rect l="l" t="t" r="r" b="b"/>
              <a:pathLst>
                <a:path w="763620" h="1082480">
                  <a:moveTo>
                    <a:pt x="381810" y="0"/>
                  </a:moveTo>
                  <a:cubicBezTo>
                    <a:pt x="592678" y="0"/>
                    <a:pt x="763620" y="170942"/>
                    <a:pt x="763620" y="381810"/>
                  </a:cubicBezTo>
                  <a:cubicBezTo>
                    <a:pt x="763620" y="513746"/>
                    <a:pt x="696701" y="630051"/>
                    <a:pt x="594932" y="698604"/>
                  </a:cubicBezTo>
                  <a:lnTo>
                    <a:pt x="372284" y="1082480"/>
                  </a:lnTo>
                  <a:lnTo>
                    <a:pt x="132262" y="668648"/>
                  </a:lnTo>
                  <a:cubicBezTo>
                    <a:pt x="50810" y="599871"/>
                    <a:pt x="0" y="496774"/>
                    <a:pt x="0" y="381810"/>
                  </a:cubicBezTo>
                  <a:cubicBezTo>
                    <a:pt x="0" y="170942"/>
                    <a:pt x="170942" y="0"/>
                    <a:pt x="38181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442554" y="1225043"/>
              <a:ext cx="554568" cy="557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41425" y="0"/>
            <a:ext cx="22352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57650" y="1570038"/>
            <a:ext cx="4860925" cy="15382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2012</a:t>
            </a:r>
            <a:r>
              <a:rPr lang="zh-CN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微软雅黑" pitchFamily="34" charset="-122"/>
              </a:rPr>
              <a:t>年度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工作规划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8" name="Picture 4" descr="新年时钟背景—高清图片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1425" y="1223963"/>
            <a:ext cx="223520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591050" y="3473450"/>
            <a:ext cx="3490913" cy="24018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业务规划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XXXXXX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架构及岗位分工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培训</a:t>
            </a: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人员晋升淘汰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管理举措</a:t>
            </a:r>
          </a:p>
        </p:txBody>
      </p:sp>
      <p:grpSp>
        <p:nvGrpSpPr>
          <p:cNvPr id="16390" name="组合 9"/>
          <p:cNvGrpSpPr>
            <a:grpSpLocks/>
          </p:cNvGrpSpPr>
          <p:nvPr/>
        </p:nvGrpSpPr>
        <p:grpSpPr bwMode="auto">
          <a:xfrm>
            <a:off x="4119563" y="3473450"/>
            <a:ext cx="338137" cy="479425"/>
            <a:chOff x="5320607" y="1126372"/>
            <a:chExt cx="763620" cy="1082480"/>
          </a:xfrm>
        </p:grpSpPr>
        <p:sp>
          <p:nvSpPr>
            <p:cNvPr id="11" name="椭圆 22"/>
            <p:cNvSpPr/>
            <p:nvPr/>
          </p:nvSpPr>
          <p:spPr>
            <a:xfrm>
              <a:off x="5320607" y="1126372"/>
              <a:ext cx="763620" cy="1082480"/>
            </a:xfrm>
            <a:custGeom>
              <a:avLst/>
              <a:gdLst/>
              <a:ahLst/>
              <a:cxnLst/>
              <a:rect l="l" t="t" r="r" b="b"/>
              <a:pathLst>
                <a:path w="763620" h="1082480">
                  <a:moveTo>
                    <a:pt x="381810" y="0"/>
                  </a:moveTo>
                  <a:cubicBezTo>
                    <a:pt x="592678" y="0"/>
                    <a:pt x="763620" y="170942"/>
                    <a:pt x="763620" y="381810"/>
                  </a:cubicBezTo>
                  <a:cubicBezTo>
                    <a:pt x="763620" y="513746"/>
                    <a:pt x="696701" y="630051"/>
                    <a:pt x="594932" y="698604"/>
                  </a:cubicBezTo>
                  <a:lnTo>
                    <a:pt x="372284" y="1082480"/>
                  </a:lnTo>
                  <a:lnTo>
                    <a:pt x="132262" y="668648"/>
                  </a:lnTo>
                  <a:cubicBezTo>
                    <a:pt x="50810" y="599871"/>
                    <a:pt x="0" y="496774"/>
                    <a:pt x="0" y="381810"/>
                  </a:cubicBezTo>
                  <a:cubicBezTo>
                    <a:pt x="0" y="170942"/>
                    <a:pt x="170942" y="0"/>
                    <a:pt x="38181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424573" y="1244657"/>
              <a:ext cx="555688" cy="555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C000"/>
                </a:solidFill>
              </a:endParaRPr>
            </a:p>
          </p:txBody>
        </p:sp>
      </p:grpSp>
      <p:grpSp>
        <p:nvGrpSpPr>
          <p:cNvPr id="16391" name="组合 15"/>
          <p:cNvGrpSpPr>
            <a:grpSpLocks/>
          </p:cNvGrpSpPr>
          <p:nvPr/>
        </p:nvGrpSpPr>
        <p:grpSpPr bwMode="auto">
          <a:xfrm>
            <a:off x="4148138" y="5213350"/>
            <a:ext cx="338137" cy="479425"/>
            <a:chOff x="5320607" y="1126372"/>
            <a:chExt cx="763620" cy="1082480"/>
          </a:xfrm>
        </p:grpSpPr>
        <p:sp>
          <p:nvSpPr>
            <p:cNvPr id="17" name="椭圆 22"/>
            <p:cNvSpPr/>
            <p:nvPr/>
          </p:nvSpPr>
          <p:spPr>
            <a:xfrm>
              <a:off x="5320607" y="1126372"/>
              <a:ext cx="763620" cy="1082480"/>
            </a:xfrm>
            <a:custGeom>
              <a:avLst/>
              <a:gdLst/>
              <a:ahLst/>
              <a:cxnLst/>
              <a:rect l="l" t="t" r="r" b="b"/>
              <a:pathLst>
                <a:path w="763620" h="1082480">
                  <a:moveTo>
                    <a:pt x="381810" y="0"/>
                  </a:moveTo>
                  <a:cubicBezTo>
                    <a:pt x="592678" y="0"/>
                    <a:pt x="763620" y="170942"/>
                    <a:pt x="763620" y="381810"/>
                  </a:cubicBezTo>
                  <a:cubicBezTo>
                    <a:pt x="763620" y="513746"/>
                    <a:pt x="696701" y="630051"/>
                    <a:pt x="594932" y="698604"/>
                  </a:cubicBezTo>
                  <a:lnTo>
                    <a:pt x="372284" y="1082480"/>
                  </a:lnTo>
                  <a:lnTo>
                    <a:pt x="132262" y="668648"/>
                  </a:lnTo>
                  <a:cubicBezTo>
                    <a:pt x="50810" y="599871"/>
                    <a:pt x="0" y="496774"/>
                    <a:pt x="0" y="381810"/>
                  </a:cubicBezTo>
                  <a:cubicBezTo>
                    <a:pt x="0" y="170942"/>
                    <a:pt x="170942" y="0"/>
                    <a:pt x="38181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424573" y="1244657"/>
              <a:ext cx="555688" cy="5555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C000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751388" y="2979738"/>
            <a:ext cx="227488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About the Plan 2012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9050" y="0"/>
            <a:ext cx="9163050" cy="2393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6250" y="503238"/>
            <a:ext cx="4572000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年度工作规划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29025" y="1223963"/>
            <a:ext cx="53591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建设</a:t>
            </a:r>
            <a:r>
              <a:rPr lang="zh-CN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</a:t>
            </a:r>
            <a:r>
              <a:rPr lang="zh-CN" altLang="zh-C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型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r>
              <a:rPr lang="zh-CN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1613" y="1870075"/>
            <a:ext cx="22606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Professional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17415" name="组合 9"/>
          <p:cNvGrpSpPr>
            <a:grpSpLocks/>
          </p:cNvGrpSpPr>
          <p:nvPr/>
        </p:nvGrpSpPr>
        <p:grpSpPr bwMode="auto">
          <a:xfrm>
            <a:off x="3716338" y="728663"/>
            <a:ext cx="354012" cy="501650"/>
            <a:chOff x="5320607" y="1126372"/>
            <a:chExt cx="763620" cy="1082480"/>
          </a:xfrm>
        </p:grpSpPr>
        <p:sp>
          <p:nvSpPr>
            <p:cNvPr id="11" name="椭圆 22"/>
            <p:cNvSpPr/>
            <p:nvPr/>
          </p:nvSpPr>
          <p:spPr>
            <a:xfrm>
              <a:off x="5320607" y="1126372"/>
              <a:ext cx="763620" cy="1082480"/>
            </a:xfrm>
            <a:custGeom>
              <a:avLst/>
              <a:gdLst/>
              <a:ahLst/>
              <a:cxnLst/>
              <a:rect l="l" t="t" r="r" b="b"/>
              <a:pathLst>
                <a:path w="763620" h="1082480">
                  <a:moveTo>
                    <a:pt x="381810" y="0"/>
                  </a:moveTo>
                  <a:cubicBezTo>
                    <a:pt x="592678" y="0"/>
                    <a:pt x="763620" y="170942"/>
                    <a:pt x="763620" y="381810"/>
                  </a:cubicBezTo>
                  <a:cubicBezTo>
                    <a:pt x="763620" y="513746"/>
                    <a:pt x="696701" y="630051"/>
                    <a:pt x="594932" y="698604"/>
                  </a:cubicBezTo>
                  <a:lnTo>
                    <a:pt x="372284" y="1082480"/>
                  </a:lnTo>
                  <a:lnTo>
                    <a:pt x="132262" y="668648"/>
                  </a:lnTo>
                  <a:cubicBezTo>
                    <a:pt x="50810" y="599871"/>
                    <a:pt x="0" y="496774"/>
                    <a:pt x="0" y="381810"/>
                  </a:cubicBezTo>
                  <a:cubicBezTo>
                    <a:pt x="0" y="170942"/>
                    <a:pt x="170942" y="0"/>
                    <a:pt x="3818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423336" y="1242841"/>
              <a:ext cx="558161" cy="55836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776538" y="1258888"/>
            <a:ext cx="2540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 rot="2428575">
            <a:off x="5861050" y="2232025"/>
            <a:ext cx="431800" cy="324643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 rot="16200000">
            <a:off x="3546476" y="3373437"/>
            <a:ext cx="431800" cy="313372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9" name="矩形 16"/>
          <p:cNvSpPr>
            <a:spLocks noChangeArrowheads="1"/>
          </p:cNvSpPr>
          <p:nvPr/>
        </p:nvSpPr>
        <p:spPr bwMode="auto">
          <a:xfrm>
            <a:off x="296863" y="4760913"/>
            <a:ext cx="134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>
                <a:latin typeface="微软雅黑" pitchFamily="34" charset="-122"/>
                <a:ea typeface="微软雅黑" pitchFamily="34" charset="-122"/>
              </a:rPr>
              <a:t>过程专业性</a:t>
            </a:r>
            <a:endParaRPr lang="zh-CN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 rot="5400000">
            <a:off x="4165601" y="1322387"/>
            <a:ext cx="431800" cy="437197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161088" y="3379788"/>
            <a:ext cx="314325" cy="3159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557463" y="3348038"/>
            <a:ext cx="315912" cy="3159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35438" y="3348038"/>
            <a:ext cx="314325" cy="3159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4" name="矩形 21"/>
          <p:cNvSpPr>
            <a:spLocks noChangeArrowheads="1"/>
          </p:cNvSpPr>
          <p:nvPr/>
        </p:nvSpPr>
        <p:spPr bwMode="auto">
          <a:xfrm>
            <a:off x="296863" y="3322638"/>
            <a:ext cx="134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b="1">
                <a:latin typeface="微软雅黑" pitchFamily="34" charset="-122"/>
                <a:ea typeface="微软雅黑" pitchFamily="34" charset="-122"/>
              </a:rPr>
              <a:t>结果专业性</a:t>
            </a:r>
            <a:endParaRPr lang="zh-CN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594350" y="4014788"/>
            <a:ext cx="314325" cy="314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975225" y="4756150"/>
            <a:ext cx="315913" cy="314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7" name="矩形 27"/>
          <p:cNvSpPr>
            <a:spLocks noChangeArrowheads="1"/>
          </p:cNvSpPr>
          <p:nvPr/>
        </p:nvSpPr>
        <p:spPr bwMode="auto">
          <a:xfrm>
            <a:off x="2157413" y="5251450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及时性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8" name="矩形 28"/>
          <p:cNvSpPr>
            <a:spLocks noChangeArrowheads="1"/>
          </p:cNvSpPr>
          <p:nvPr/>
        </p:nvSpPr>
        <p:spPr bwMode="auto">
          <a:xfrm>
            <a:off x="3536950" y="5251450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准确性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9" name="矩形 29"/>
          <p:cNvSpPr>
            <a:spLocks noChangeArrowheads="1"/>
          </p:cNvSpPr>
          <p:nvPr/>
        </p:nvSpPr>
        <p:spPr bwMode="auto">
          <a:xfrm>
            <a:off x="4929188" y="5251450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建设性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2557463" y="4743450"/>
            <a:ext cx="315912" cy="314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790950" y="4787900"/>
            <a:ext cx="315913" cy="315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32" name="矩形 32"/>
          <p:cNvSpPr>
            <a:spLocks noChangeArrowheads="1"/>
          </p:cNvSpPr>
          <p:nvPr/>
        </p:nvSpPr>
        <p:spPr bwMode="auto">
          <a:xfrm>
            <a:off x="2354263" y="3751263"/>
            <a:ext cx="1004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高效地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解决问题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33" name="矩形 33"/>
          <p:cNvSpPr>
            <a:spLocks noChangeArrowheads="1"/>
          </p:cNvSpPr>
          <p:nvPr/>
        </p:nvSpPr>
        <p:spPr bwMode="auto">
          <a:xfrm>
            <a:off x="4011613" y="3751263"/>
            <a:ext cx="1209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达到并超过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同行水平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 rot="18610525">
            <a:off x="6663351" y="2782890"/>
            <a:ext cx="415348" cy="231273"/>
            <a:chOff x="4515977" y="5055817"/>
            <a:chExt cx="415348" cy="231273"/>
          </a:xfrm>
          <a:solidFill>
            <a:schemeClr val="bg1"/>
          </a:solidFill>
        </p:grpSpPr>
        <p:sp>
          <p:nvSpPr>
            <p:cNvPr id="37" name="等腰三角形 36"/>
            <p:cNvSpPr/>
            <p:nvPr/>
          </p:nvSpPr>
          <p:spPr>
            <a:xfrm rot="5400000">
              <a:off x="4500027" y="5071767"/>
              <a:ext cx="231273" cy="199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5400000">
              <a:off x="4716002" y="5071767"/>
              <a:ext cx="231273" cy="199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742122" y="4839633"/>
            <a:ext cx="415348" cy="231273"/>
            <a:chOff x="4515977" y="5055817"/>
            <a:chExt cx="415348" cy="231273"/>
          </a:xfrm>
          <a:solidFill>
            <a:srgbClr val="FFC000"/>
          </a:solidFill>
        </p:grpSpPr>
        <p:sp>
          <p:nvSpPr>
            <p:cNvPr id="40" name="等腰三角形 39"/>
            <p:cNvSpPr/>
            <p:nvPr/>
          </p:nvSpPr>
          <p:spPr>
            <a:xfrm rot="5400000">
              <a:off x="4500027" y="5071767"/>
              <a:ext cx="231273" cy="199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4716002" y="5071767"/>
              <a:ext cx="231273" cy="199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757044" y="3432219"/>
            <a:ext cx="415348" cy="231273"/>
            <a:chOff x="4515977" y="5055817"/>
            <a:chExt cx="415348" cy="231273"/>
          </a:xfrm>
          <a:solidFill>
            <a:srgbClr val="FFC000"/>
          </a:solidFill>
        </p:grpSpPr>
        <p:sp>
          <p:nvSpPr>
            <p:cNvPr id="43" name="等腰三角形 42"/>
            <p:cNvSpPr/>
            <p:nvPr/>
          </p:nvSpPr>
          <p:spPr>
            <a:xfrm rot="5400000">
              <a:off x="4500027" y="5071767"/>
              <a:ext cx="231273" cy="199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等腰三角形 43"/>
            <p:cNvSpPr/>
            <p:nvPr/>
          </p:nvSpPr>
          <p:spPr>
            <a:xfrm rot="5400000">
              <a:off x="4716002" y="5071767"/>
              <a:ext cx="231273" cy="199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4032250" y="827088"/>
            <a:ext cx="1108075" cy="458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业务规划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2393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6250" y="503238"/>
            <a:ext cx="4572000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年度工作规划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1388" y="1309688"/>
            <a:ext cx="4135437" cy="769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架构及岗位分工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5088" y="1960563"/>
            <a:ext cx="24780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The Structure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18439" name="组合 30"/>
          <p:cNvGrpSpPr>
            <a:grpSpLocks/>
          </p:cNvGrpSpPr>
          <p:nvPr/>
        </p:nvGrpSpPr>
        <p:grpSpPr bwMode="auto">
          <a:xfrm>
            <a:off x="657225" y="2754313"/>
            <a:ext cx="7964488" cy="1149351"/>
            <a:chOff x="1436424" y="3268668"/>
            <a:chExt cx="6380440" cy="1149594"/>
          </a:xfrm>
        </p:grpSpPr>
        <p:sp>
          <p:nvSpPr>
            <p:cNvPr id="12" name="圆角矩形 11"/>
            <p:cNvSpPr/>
            <p:nvPr/>
          </p:nvSpPr>
          <p:spPr>
            <a:xfrm rot="16200000">
              <a:off x="4333121" y="604705"/>
              <a:ext cx="431891" cy="5759818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889748" y="3308364"/>
              <a:ext cx="288691" cy="360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648022" y="3308364"/>
              <a:ext cx="288690" cy="360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095198" y="3308364"/>
              <a:ext cx="287419" cy="360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211019" y="3308364"/>
              <a:ext cx="287419" cy="360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10800000">
              <a:off x="2123177" y="3789479"/>
              <a:ext cx="231461" cy="198479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3677272" y="3789479"/>
              <a:ext cx="230190" cy="198479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0800000">
              <a:off x="5238998" y="3789479"/>
              <a:ext cx="231461" cy="198479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10800000">
              <a:off x="6918999" y="3789479"/>
              <a:ext cx="231461" cy="198479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436424" y="4048296"/>
              <a:ext cx="1604966" cy="3694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XXXXX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238514" y="4048296"/>
              <a:ext cx="1107706" cy="36996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XXXX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707401" y="4048296"/>
              <a:ext cx="1295928" cy="3694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XXXXX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251322" y="4048296"/>
              <a:ext cx="1565542" cy="3694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XXXXXXX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440" name="矩形 26"/>
          <p:cNvSpPr>
            <a:spLocks noChangeArrowheads="1"/>
          </p:cNvSpPr>
          <p:nvPr/>
        </p:nvSpPr>
        <p:spPr bwMode="auto">
          <a:xfrm>
            <a:off x="916200" y="4014065"/>
            <a:ext cx="1552576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77800" indent="-1778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XXXXX</a:t>
            </a:r>
          </a:p>
          <a:p>
            <a:pPr marL="177800" indent="-1778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XXXXX</a:t>
            </a:r>
          </a:p>
          <a:p>
            <a:pPr marL="177800" indent="-1778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XXXXX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444" name="组合 31"/>
          <p:cNvGrpSpPr>
            <a:grpSpLocks/>
          </p:cNvGrpSpPr>
          <p:nvPr/>
        </p:nvGrpSpPr>
        <p:grpSpPr bwMode="auto">
          <a:xfrm>
            <a:off x="4797425" y="755650"/>
            <a:ext cx="352425" cy="501650"/>
            <a:chOff x="5320607" y="1126372"/>
            <a:chExt cx="763620" cy="1082480"/>
          </a:xfrm>
        </p:grpSpPr>
        <p:sp>
          <p:nvSpPr>
            <p:cNvPr id="33" name="椭圆 22"/>
            <p:cNvSpPr/>
            <p:nvPr/>
          </p:nvSpPr>
          <p:spPr>
            <a:xfrm>
              <a:off x="5320607" y="1126372"/>
              <a:ext cx="763620" cy="1082480"/>
            </a:xfrm>
            <a:custGeom>
              <a:avLst/>
              <a:gdLst/>
              <a:ahLst/>
              <a:cxnLst/>
              <a:rect l="l" t="t" r="r" b="b"/>
              <a:pathLst>
                <a:path w="763620" h="1082480">
                  <a:moveTo>
                    <a:pt x="381810" y="0"/>
                  </a:moveTo>
                  <a:cubicBezTo>
                    <a:pt x="592678" y="0"/>
                    <a:pt x="763620" y="170942"/>
                    <a:pt x="763620" y="381810"/>
                  </a:cubicBezTo>
                  <a:cubicBezTo>
                    <a:pt x="763620" y="513746"/>
                    <a:pt x="696701" y="630051"/>
                    <a:pt x="594932" y="698604"/>
                  </a:cubicBezTo>
                  <a:lnTo>
                    <a:pt x="372284" y="1082480"/>
                  </a:lnTo>
                  <a:lnTo>
                    <a:pt x="132262" y="668648"/>
                  </a:lnTo>
                  <a:cubicBezTo>
                    <a:pt x="50810" y="599871"/>
                    <a:pt x="0" y="496774"/>
                    <a:pt x="0" y="381810"/>
                  </a:cubicBezTo>
                  <a:cubicBezTo>
                    <a:pt x="0" y="170942"/>
                    <a:pt x="170942" y="0"/>
                    <a:pt x="3818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423799" y="1242841"/>
              <a:ext cx="557236" cy="5583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5111750" y="854075"/>
            <a:ext cx="11080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业务规划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6"/>
          <p:cNvSpPr>
            <a:spLocks noChangeArrowheads="1"/>
          </p:cNvSpPr>
          <p:nvPr/>
        </p:nvSpPr>
        <p:spPr bwMode="auto">
          <a:xfrm>
            <a:off x="2952423" y="4014065"/>
            <a:ext cx="1552576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77800" indent="-1778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XXXXX</a:t>
            </a:r>
          </a:p>
          <a:p>
            <a:pPr marL="177800" indent="-1778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XXXXX</a:t>
            </a:r>
          </a:p>
          <a:p>
            <a:pPr marL="177800" indent="-1778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XXXXX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6"/>
          <p:cNvSpPr>
            <a:spLocks noChangeArrowheads="1"/>
          </p:cNvSpPr>
          <p:nvPr/>
        </p:nvSpPr>
        <p:spPr bwMode="auto">
          <a:xfrm>
            <a:off x="4988646" y="4014065"/>
            <a:ext cx="1552576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77800" indent="-1778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XXXXX</a:t>
            </a:r>
          </a:p>
          <a:p>
            <a:pPr marL="177800" indent="-1778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XXXXX</a:t>
            </a:r>
          </a:p>
          <a:p>
            <a:pPr marL="177800" indent="-1778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XXXXX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26"/>
          <p:cNvSpPr>
            <a:spLocks noChangeArrowheads="1"/>
          </p:cNvSpPr>
          <p:nvPr/>
        </p:nvSpPr>
        <p:spPr bwMode="auto">
          <a:xfrm>
            <a:off x="7024869" y="4014065"/>
            <a:ext cx="1552576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77800" indent="-1778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XXXXX</a:t>
            </a:r>
          </a:p>
          <a:p>
            <a:pPr marL="177800" indent="-1778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XXXXX</a:t>
            </a:r>
          </a:p>
          <a:p>
            <a:pPr marL="177800" indent="-1778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XXXXX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2393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6250" y="503238"/>
            <a:ext cx="4572000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年度工作规划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1388" y="1309688"/>
            <a:ext cx="4133850" cy="769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培训及团队建设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5088" y="1960563"/>
            <a:ext cx="193198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Teamwork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grpSp>
        <p:nvGrpSpPr>
          <p:cNvPr id="19462" name="组合 31"/>
          <p:cNvGrpSpPr>
            <a:grpSpLocks/>
          </p:cNvGrpSpPr>
          <p:nvPr/>
        </p:nvGrpSpPr>
        <p:grpSpPr bwMode="auto">
          <a:xfrm>
            <a:off x="4797425" y="755650"/>
            <a:ext cx="352425" cy="501650"/>
            <a:chOff x="5320607" y="1126372"/>
            <a:chExt cx="763620" cy="1082480"/>
          </a:xfrm>
        </p:grpSpPr>
        <p:sp>
          <p:nvSpPr>
            <p:cNvPr id="9" name="椭圆 22"/>
            <p:cNvSpPr/>
            <p:nvPr/>
          </p:nvSpPr>
          <p:spPr>
            <a:xfrm>
              <a:off x="5320607" y="1126372"/>
              <a:ext cx="763620" cy="1082480"/>
            </a:xfrm>
            <a:custGeom>
              <a:avLst/>
              <a:gdLst/>
              <a:ahLst/>
              <a:cxnLst/>
              <a:rect l="l" t="t" r="r" b="b"/>
              <a:pathLst>
                <a:path w="763620" h="1082480">
                  <a:moveTo>
                    <a:pt x="381810" y="0"/>
                  </a:moveTo>
                  <a:cubicBezTo>
                    <a:pt x="592678" y="0"/>
                    <a:pt x="763620" y="170942"/>
                    <a:pt x="763620" y="381810"/>
                  </a:cubicBezTo>
                  <a:cubicBezTo>
                    <a:pt x="763620" y="513746"/>
                    <a:pt x="696701" y="630051"/>
                    <a:pt x="594932" y="698604"/>
                  </a:cubicBezTo>
                  <a:lnTo>
                    <a:pt x="372284" y="1082480"/>
                  </a:lnTo>
                  <a:lnTo>
                    <a:pt x="132262" y="668648"/>
                  </a:lnTo>
                  <a:cubicBezTo>
                    <a:pt x="50810" y="599871"/>
                    <a:pt x="0" y="496774"/>
                    <a:pt x="0" y="381810"/>
                  </a:cubicBezTo>
                  <a:cubicBezTo>
                    <a:pt x="0" y="170942"/>
                    <a:pt x="170942" y="0"/>
                    <a:pt x="3818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423799" y="1242841"/>
              <a:ext cx="557236" cy="5583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111750" y="854075"/>
            <a:ext cx="11080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业务规划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4" name="矩形 12"/>
          <p:cNvSpPr>
            <a:spLocks noChangeArrowheads="1"/>
          </p:cNvSpPr>
          <p:nvPr/>
        </p:nvSpPr>
        <p:spPr bwMode="auto">
          <a:xfrm>
            <a:off x="1376363" y="2874963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latin typeface="微软雅黑" pitchFamily="34" charset="-122"/>
                <a:ea typeface="微软雅黑" pitchFamily="34" charset="-122"/>
              </a:rPr>
              <a:t>培训</a:t>
            </a:r>
            <a:endParaRPr lang="zh-CN" altLang="zh-CN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5" name="矩形 13"/>
          <p:cNvSpPr>
            <a:spLocks noChangeArrowheads="1"/>
          </p:cNvSpPr>
          <p:nvPr/>
        </p:nvSpPr>
        <p:spPr bwMode="auto">
          <a:xfrm>
            <a:off x="5408613" y="2787650"/>
            <a:ext cx="162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b="1">
                <a:latin typeface="微软雅黑" pitchFamily="34" charset="-122"/>
                <a:ea typeface="微软雅黑" pitchFamily="34" charset="-122"/>
              </a:rPr>
              <a:t>团队建设</a:t>
            </a:r>
            <a:endParaRPr lang="zh-CN" altLang="zh-CN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01713" y="923925"/>
            <a:ext cx="360362" cy="576103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49338" y="4238625"/>
            <a:ext cx="252412" cy="252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49338" y="3608388"/>
            <a:ext cx="252412" cy="252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049338" y="5607050"/>
            <a:ext cx="252412" cy="252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49338" y="5111750"/>
            <a:ext cx="252412" cy="252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71" name="矩形 20"/>
          <p:cNvSpPr>
            <a:spLocks noChangeArrowheads="1"/>
          </p:cNvSpPr>
          <p:nvPr/>
        </p:nvSpPr>
        <p:spPr bwMode="auto">
          <a:xfrm>
            <a:off x="1511300" y="360838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项目管理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72" name="矩形 21"/>
          <p:cNvSpPr>
            <a:spLocks noChangeArrowheads="1"/>
          </p:cNvSpPr>
          <p:nvPr/>
        </p:nvSpPr>
        <p:spPr bwMode="auto">
          <a:xfrm>
            <a:off x="1511300" y="4183063"/>
            <a:ext cx="30337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>
                <a:latin typeface="微软雅黑" pitchFamily="34" charset="-122"/>
                <a:ea typeface="微软雅黑" pitchFamily="34" charset="-122"/>
              </a:rPr>
              <a:t>商业项目可行性研究（商业计划书）方法</a:t>
            </a:r>
            <a:endParaRPr lang="zh-CN" altLang="en-US"/>
          </a:p>
        </p:txBody>
      </p:sp>
      <p:sp>
        <p:nvSpPr>
          <p:cNvPr id="19473" name="矩形 22"/>
          <p:cNvSpPr>
            <a:spLocks noChangeArrowheads="1"/>
          </p:cNvSpPr>
          <p:nvPr/>
        </p:nvSpPr>
        <p:spPr bwMode="auto">
          <a:xfrm>
            <a:off x="1511300" y="5033963"/>
            <a:ext cx="1377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XXXXXXXX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74" name="矩形 23"/>
          <p:cNvSpPr>
            <a:spLocks noChangeArrowheads="1"/>
          </p:cNvSpPr>
          <p:nvPr/>
        </p:nvSpPr>
        <p:spPr bwMode="auto">
          <a:xfrm>
            <a:off x="1511300" y="560705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微软雅黑" pitchFamily="34" charset="-122"/>
                <a:ea typeface="微软雅黑" pitchFamily="34" charset="-122"/>
              </a:rPr>
              <a:t>商务谈判</a:t>
            </a:r>
            <a:endParaRPr lang="zh-CN" altLang="zh-CN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841875" y="3805238"/>
            <a:ext cx="412750" cy="349408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76" name="矩形 25"/>
          <p:cNvSpPr>
            <a:spLocks noChangeArrowheads="1"/>
          </p:cNvSpPr>
          <p:nvPr/>
        </p:nvSpPr>
        <p:spPr bwMode="auto">
          <a:xfrm>
            <a:off x="5381625" y="4329113"/>
            <a:ext cx="350361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培养快乐、融洽、上进、互助的团队，既有单兵作战能力，又有团队协作能力；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每月一次团队活动，打造凝聚力</a:t>
            </a:r>
          </a:p>
        </p:txBody>
      </p:sp>
      <p:grpSp>
        <p:nvGrpSpPr>
          <p:cNvPr id="19477" name="组合 31"/>
          <p:cNvGrpSpPr>
            <a:grpSpLocks/>
          </p:cNvGrpSpPr>
          <p:nvPr/>
        </p:nvGrpSpPr>
        <p:grpSpPr bwMode="auto">
          <a:xfrm>
            <a:off x="4800600" y="2722563"/>
            <a:ext cx="511175" cy="727075"/>
            <a:chOff x="5320607" y="1126372"/>
            <a:chExt cx="763620" cy="1082480"/>
          </a:xfrm>
        </p:grpSpPr>
        <p:sp>
          <p:nvSpPr>
            <p:cNvPr id="28" name="椭圆 22"/>
            <p:cNvSpPr/>
            <p:nvPr/>
          </p:nvSpPr>
          <p:spPr>
            <a:xfrm>
              <a:off x="5320607" y="1126372"/>
              <a:ext cx="763620" cy="1082480"/>
            </a:xfrm>
            <a:custGeom>
              <a:avLst/>
              <a:gdLst/>
              <a:ahLst/>
              <a:cxnLst/>
              <a:rect l="l" t="t" r="r" b="b"/>
              <a:pathLst>
                <a:path w="763620" h="1082480">
                  <a:moveTo>
                    <a:pt x="381810" y="0"/>
                  </a:moveTo>
                  <a:cubicBezTo>
                    <a:pt x="592678" y="0"/>
                    <a:pt x="763620" y="170942"/>
                    <a:pt x="763620" y="381810"/>
                  </a:cubicBezTo>
                  <a:cubicBezTo>
                    <a:pt x="763620" y="513746"/>
                    <a:pt x="696701" y="630051"/>
                    <a:pt x="594932" y="698604"/>
                  </a:cubicBezTo>
                  <a:lnTo>
                    <a:pt x="372284" y="1082480"/>
                  </a:lnTo>
                  <a:lnTo>
                    <a:pt x="132262" y="668648"/>
                  </a:lnTo>
                  <a:cubicBezTo>
                    <a:pt x="50810" y="599871"/>
                    <a:pt x="0" y="496774"/>
                    <a:pt x="0" y="381810"/>
                  </a:cubicBezTo>
                  <a:cubicBezTo>
                    <a:pt x="0" y="170942"/>
                    <a:pt x="170942" y="0"/>
                    <a:pt x="3818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424953" y="1242182"/>
              <a:ext cx="554929" cy="56014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rot="5400000">
            <a:off x="4853534" y="3402815"/>
            <a:ext cx="415348" cy="231273"/>
            <a:chOff x="4515977" y="5055817"/>
            <a:chExt cx="415348" cy="231273"/>
          </a:xfrm>
          <a:solidFill>
            <a:srgbClr val="FFC000"/>
          </a:solidFill>
        </p:grpSpPr>
        <p:sp>
          <p:nvSpPr>
            <p:cNvPr id="31" name="等腰三角形 30"/>
            <p:cNvSpPr/>
            <p:nvPr/>
          </p:nvSpPr>
          <p:spPr>
            <a:xfrm rot="5400000">
              <a:off x="4500027" y="5071767"/>
              <a:ext cx="231273" cy="199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5400000">
              <a:off x="4716002" y="5071767"/>
              <a:ext cx="231273" cy="199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3" name="椭圆 32"/>
          <p:cNvSpPr/>
          <p:nvPr/>
        </p:nvSpPr>
        <p:spPr>
          <a:xfrm>
            <a:off x="4932363" y="5724525"/>
            <a:ext cx="252412" cy="252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932363" y="4495800"/>
            <a:ext cx="252412" cy="2524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2393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6250" y="503238"/>
            <a:ext cx="4572000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年度工作规划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62525" y="1223963"/>
            <a:ext cx="3570288" cy="769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人员晋升淘汰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5463" y="1870075"/>
            <a:ext cx="283686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The Preferment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 rot="2428575">
            <a:off x="4305300" y="2730500"/>
            <a:ext cx="433388" cy="324643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754438" y="3473450"/>
            <a:ext cx="1665287" cy="1665288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67150" y="3946525"/>
            <a:ext cx="1439863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+mn-ea"/>
              </a:rPr>
              <a:t>KPI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Impact" pitchFamily="34" charset="0"/>
              <a:ea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 rot="16200000">
            <a:off x="6165851" y="2136775"/>
            <a:ext cx="431800" cy="223202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6200000">
            <a:off x="2357438" y="4311650"/>
            <a:ext cx="431800" cy="223202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41988" y="3692525"/>
            <a:ext cx="272573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结合述职对人员进行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晋升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03338" y="5729288"/>
            <a:ext cx="2493962" cy="458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结果进行人员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淘汰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566988" y="5270500"/>
            <a:ext cx="315912" cy="314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224588" y="3097213"/>
            <a:ext cx="314325" cy="3159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888778" y="3136626"/>
            <a:ext cx="415348" cy="231273"/>
            <a:chOff x="4515977" y="5055817"/>
            <a:chExt cx="415348" cy="231273"/>
          </a:xfrm>
          <a:solidFill>
            <a:schemeClr val="bg1"/>
          </a:solidFill>
        </p:grpSpPr>
        <p:sp>
          <p:nvSpPr>
            <p:cNvPr id="21" name="等腰三角形 20"/>
            <p:cNvSpPr/>
            <p:nvPr/>
          </p:nvSpPr>
          <p:spPr>
            <a:xfrm rot="5400000">
              <a:off x="4500027" y="5071767"/>
              <a:ext cx="231273" cy="199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716002" y="5071767"/>
              <a:ext cx="231273" cy="199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 flipH="1">
            <a:off x="1728793" y="5291208"/>
            <a:ext cx="415348" cy="231273"/>
            <a:chOff x="4515977" y="5055817"/>
            <a:chExt cx="415348" cy="231273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5400000">
              <a:off x="4500027" y="5071767"/>
              <a:ext cx="231273" cy="199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4716002" y="5071767"/>
              <a:ext cx="231273" cy="199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7624763" y="2979738"/>
            <a:ext cx="903287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晋升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7225" y="5094288"/>
            <a:ext cx="800100" cy="581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淘汰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500" name="组合 27"/>
          <p:cNvGrpSpPr>
            <a:grpSpLocks/>
          </p:cNvGrpSpPr>
          <p:nvPr/>
        </p:nvGrpSpPr>
        <p:grpSpPr bwMode="auto">
          <a:xfrm>
            <a:off x="5084763" y="728663"/>
            <a:ext cx="352425" cy="501650"/>
            <a:chOff x="5320607" y="1126372"/>
            <a:chExt cx="763620" cy="1082480"/>
          </a:xfrm>
        </p:grpSpPr>
        <p:sp>
          <p:nvSpPr>
            <p:cNvPr id="29" name="椭圆 22"/>
            <p:cNvSpPr/>
            <p:nvPr/>
          </p:nvSpPr>
          <p:spPr>
            <a:xfrm>
              <a:off x="5320607" y="1126372"/>
              <a:ext cx="763620" cy="1082480"/>
            </a:xfrm>
            <a:custGeom>
              <a:avLst/>
              <a:gdLst/>
              <a:ahLst/>
              <a:cxnLst/>
              <a:rect l="l" t="t" r="r" b="b"/>
              <a:pathLst>
                <a:path w="763620" h="1082480">
                  <a:moveTo>
                    <a:pt x="381810" y="0"/>
                  </a:moveTo>
                  <a:cubicBezTo>
                    <a:pt x="592678" y="0"/>
                    <a:pt x="763620" y="170942"/>
                    <a:pt x="763620" y="381810"/>
                  </a:cubicBezTo>
                  <a:cubicBezTo>
                    <a:pt x="763620" y="513746"/>
                    <a:pt x="696701" y="630051"/>
                    <a:pt x="594932" y="698604"/>
                  </a:cubicBezTo>
                  <a:lnTo>
                    <a:pt x="372284" y="1082480"/>
                  </a:lnTo>
                  <a:lnTo>
                    <a:pt x="132262" y="668648"/>
                  </a:lnTo>
                  <a:cubicBezTo>
                    <a:pt x="50810" y="599871"/>
                    <a:pt x="0" y="496774"/>
                    <a:pt x="0" y="381810"/>
                  </a:cubicBezTo>
                  <a:cubicBezTo>
                    <a:pt x="0" y="170942"/>
                    <a:pt x="170942" y="0"/>
                    <a:pt x="3818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423799" y="1242841"/>
              <a:ext cx="557236" cy="55836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399088" y="827088"/>
            <a:ext cx="1108075" cy="458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业务规划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</a:t>
            </a:r>
            <a:endParaRPr lang="zh-CN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2393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6250" y="503238"/>
            <a:ext cx="4572000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年度工作规划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0400" y="1341438"/>
            <a:ext cx="2441575" cy="769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管理举措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7538" y="819150"/>
            <a:ext cx="3217862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The Management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3211513" y="3203575"/>
            <a:ext cx="2655887" cy="2655888"/>
          </a:xfrm>
          <a:prstGeom prst="donut">
            <a:avLst>
              <a:gd name="adj" fmla="val 169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509963" y="3649663"/>
            <a:ext cx="315912" cy="314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218113" y="3649663"/>
            <a:ext cx="314325" cy="314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9963" y="5138738"/>
            <a:ext cx="315912" cy="3159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218113" y="5138738"/>
            <a:ext cx="314325" cy="3159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36647" y="2895441"/>
            <a:ext cx="2700338" cy="45890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57900" y="2834890"/>
            <a:ext cx="2698750" cy="45890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46800" y="5345113"/>
            <a:ext cx="1079142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36647" y="5400362"/>
            <a:ext cx="2700338" cy="45890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 rot="18900000" flipV="1">
            <a:off x="5649913" y="5516563"/>
            <a:ext cx="231775" cy="2000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9" name="等腰三角形 18"/>
          <p:cNvSpPr/>
          <p:nvPr/>
        </p:nvSpPr>
        <p:spPr>
          <a:xfrm rot="2700000">
            <a:off x="5649913" y="3346450"/>
            <a:ext cx="231775" cy="2000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0" name="等腰三角形 19"/>
          <p:cNvSpPr/>
          <p:nvPr/>
        </p:nvSpPr>
        <p:spPr>
          <a:xfrm rot="2700000" flipH="1" flipV="1">
            <a:off x="3213100" y="5516563"/>
            <a:ext cx="231775" cy="2000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18900000" flipH="1">
            <a:off x="3213100" y="3346450"/>
            <a:ext cx="231775" cy="2000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90975" y="4149725"/>
            <a:ext cx="1211263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举措</a:t>
            </a:r>
          </a:p>
        </p:txBody>
      </p:sp>
      <p:grpSp>
        <p:nvGrpSpPr>
          <p:cNvPr id="21525" name="组合 22"/>
          <p:cNvGrpSpPr>
            <a:grpSpLocks/>
          </p:cNvGrpSpPr>
          <p:nvPr/>
        </p:nvGrpSpPr>
        <p:grpSpPr bwMode="auto">
          <a:xfrm>
            <a:off x="4864100" y="917575"/>
            <a:ext cx="708025" cy="1001713"/>
            <a:chOff x="5320607" y="1126372"/>
            <a:chExt cx="763620" cy="1082480"/>
          </a:xfrm>
        </p:grpSpPr>
        <p:sp>
          <p:nvSpPr>
            <p:cNvPr id="24" name="椭圆 22"/>
            <p:cNvSpPr/>
            <p:nvPr/>
          </p:nvSpPr>
          <p:spPr>
            <a:xfrm>
              <a:off x="5320607" y="1126372"/>
              <a:ext cx="763620" cy="1082480"/>
            </a:xfrm>
            <a:custGeom>
              <a:avLst/>
              <a:gdLst/>
              <a:ahLst/>
              <a:cxnLst/>
              <a:rect l="l" t="t" r="r" b="b"/>
              <a:pathLst>
                <a:path w="763620" h="1082480">
                  <a:moveTo>
                    <a:pt x="381810" y="0"/>
                  </a:moveTo>
                  <a:cubicBezTo>
                    <a:pt x="592678" y="0"/>
                    <a:pt x="763620" y="170942"/>
                    <a:pt x="763620" y="381810"/>
                  </a:cubicBezTo>
                  <a:cubicBezTo>
                    <a:pt x="763620" y="513746"/>
                    <a:pt x="696701" y="630051"/>
                    <a:pt x="594932" y="698604"/>
                  </a:cubicBezTo>
                  <a:lnTo>
                    <a:pt x="372284" y="1082480"/>
                  </a:lnTo>
                  <a:lnTo>
                    <a:pt x="132262" y="668648"/>
                  </a:lnTo>
                  <a:cubicBezTo>
                    <a:pt x="50810" y="599871"/>
                    <a:pt x="0" y="496774"/>
                    <a:pt x="0" y="381810"/>
                  </a:cubicBezTo>
                  <a:cubicBezTo>
                    <a:pt x="0" y="170942"/>
                    <a:pt x="170942" y="0"/>
                    <a:pt x="3818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423336" y="1243026"/>
              <a:ext cx="558162" cy="55753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800" y="1493838"/>
            <a:ext cx="4949825" cy="2393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1988" y="2690813"/>
            <a:ext cx="4135437" cy="769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个人优劣势综述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2" name="Picture 4" descr="放大镜观察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7788" y="2232025"/>
            <a:ext cx="3613150" cy="50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661988" y="2135188"/>
            <a:ext cx="3876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Summary of Personal</a:t>
            </a:r>
            <a:endParaRPr lang="zh-CN" altLang="en-US" sz="2800">
              <a:solidFill>
                <a:srgbClr val="F2F2F2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6125" y="4103688"/>
            <a:ext cx="145415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过往绩效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7713" y="4699000"/>
            <a:ext cx="260985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自我问题剖析和改善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61238" y="4035425"/>
            <a:ext cx="1782762" cy="2393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6713" y="684213"/>
            <a:ext cx="5915025" cy="2932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33450" y="900113"/>
            <a:ext cx="2197100" cy="5857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学习能力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6925" y="1570038"/>
            <a:ext cx="5303838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XXXXXXXXX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558" name="Picture 4" descr="木头人学习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6813" y="3863975"/>
            <a:ext cx="3033712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225800" y="5824538"/>
            <a:ext cx="1211263" cy="40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过往绩效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3225" y="4973638"/>
            <a:ext cx="4135438" cy="769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个人优劣势综述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225" y="4419600"/>
            <a:ext cx="3876675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Summary of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Personal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3562" name="组合 11"/>
          <p:cNvGrpSpPr>
            <a:grpSpLocks/>
          </p:cNvGrpSpPr>
          <p:nvPr/>
        </p:nvGrpSpPr>
        <p:grpSpPr bwMode="auto">
          <a:xfrm>
            <a:off x="2881313" y="5815013"/>
            <a:ext cx="304800" cy="433387"/>
            <a:chOff x="5320607" y="1126372"/>
            <a:chExt cx="763620" cy="1082480"/>
          </a:xfrm>
        </p:grpSpPr>
        <p:sp>
          <p:nvSpPr>
            <p:cNvPr id="13" name="椭圆 22"/>
            <p:cNvSpPr/>
            <p:nvPr/>
          </p:nvSpPr>
          <p:spPr>
            <a:xfrm>
              <a:off x="5320607" y="1126372"/>
              <a:ext cx="763620" cy="1082480"/>
            </a:xfrm>
            <a:custGeom>
              <a:avLst/>
              <a:gdLst/>
              <a:ahLst/>
              <a:cxnLst/>
              <a:rect l="l" t="t" r="r" b="b"/>
              <a:pathLst>
                <a:path w="763620" h="1082480">
                  <a:moveTo>
                    <a:pt x="381810" y="0"/>
                  </a:moveTo>
                  <a:cubicBezTo>
                    <a:pt x="592678" y="0"/>
                    <a:pt x="763620" y="170942"/>
                    <a:pt x="763620" y="381810"/>
                  </a:cubicBezTo>
                  <a:cubicBezTo>
                    <a:pt x="763620" y="513746"/>
                    <a:pt x="696701" y="630051"/>
                    <a:pt x="594932" y="698604"/>
                  </a:cubicBezTo>
                  <a:lnTo>
                    <a:pt x="372284" y="1082480"/>
                  </a:lnTo>
                  <a:lnTo>
                    <a:pt x="132262" y="668648"/>
                  </a:lnTo>
                  <a:cubicBezTo>
                    <a:pt x="50810" y="599871"/>
                    <a:pt x="0" y="496774"/>
                    <a:pt x="0" y="381810"/>
                  </a:cubicBezTo>
                  <a:cubicBezTo>
                    <a:pt x="0" y="170942"/>
                    <a:pt x="170942" y="0"/>
                    <a:pt x="38181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424014" y="1245326"/>
              <a:ext cx="556806" cy="555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627313" y="1116013"/>
            <a:ext cx="1989137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Learning ability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36725" y="1838325"/>
            <a:ext cx="1724025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About Me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863" y="846138"/>
            <a:ext cx="8229600" cy="11430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自我简介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480050" y="2214563"/>
            <a:ext cx="431800" cy="39592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7200" y="2814638"/>
            <a:ext cx="315913" cy="3143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37200" y="4732338"/>
            <a:ext cx="315913" cy="3143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5933281" y="2872582"/>
            <a:ext cx="231775" cy="1984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5985669" y="4790282"/>
            <a:ext cx="231775" cy="1984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256338" y="2741613"/>
            <a:ext cx="1274762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1997/2001</a:t>
            </a:r>
            <a:endParaRPr lang="zh-CN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56338" y="3130550"/>
            <a:ext cx="906017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11713" y="2681288"/>
            <a:ext cx="646112" cy="458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本科</a:t>
            </a:r>
            <a:endParaRPr lang="zh-CN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56338" y="4614863"/>
            <a:ext cx="1274763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2003/2006</a:t>
            </a:r>
            <a:endParaRPr lang="zh-CN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68763" y="4614863"/>
            <a:ext cx="1338262" cy="463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在职研究生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56338" y="5019675"/>
            <a:ext cx="1050288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书本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50938" y="2767013"/>
            <a:ext cx="2200275" cy="4119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8" name="组合 24"/>
          <p:cNvGrpSpPr>
            <a:grpSpLocks/>
          </p:cNvGrpSpPr>
          <p:nvPr/>
        </p:nvGrpSpPr>
        <p:grpSpPr bwMode="auto">
          <a:xfrm>
            <a:off x="5424488" y="1287463"/>
            <a:ext cx="533400" cy="754062"/>
            <a:chOff x="5320607" y="1126372"/>
            <a:chExt cx="763620" cy="1082480"/>
          </a:xfrm>
        </p:grpSpPr>
        <p:sp>
          <p:nvSpPr>
            <p:cNvPr id="23" name="椭圆 22"/>
            <p:cNvSpPr/>
            <p:nvPr/>
          </p:nvSpPr>
          <p:spPr>
            <a:xfrm>
              <a:off x="5320607" y="1126372"/>
              <a:ext cx="763620" cy="1082480"/>
            </a:xfrm>
            <a:custGeom>
              <a:avLst/>
              <a:gdLst/>
              <a:ahLst/>
              <a:cxnLst/>
              <a:rect l="l" t="t" r="r" b="b"/>
              <a:pathLst>
                <a:path w="763620" h="1082480">
                  <a:moveTo>
                    <a:pt x="381810" y="0"/>
                  </a:moveTo>
                  <a:cubicBezTo>
                    <a:pt x="592678" y="0"/>
                    <a:pt x="763620" y="170942"/>
                    <a:pt x="763620" y="381810"/>
                  </a:cubicBezTo>
                  <a:cubicBezTo>
                    <a:pt x="763620" y="513746"/>
                    <a:pt x="696701" y="630051"/>
                    <a:pt x="594932" y="698604"/>
                  </a:cubicBezTo>
                  <a:lnTo>
                    <a:pt x="372284" y="1082480"/>
                  </a:lnTo>
                  <a:lnTo>
                    <a:pt x="132262" y="668648"/>
                  </a:lnTo>
                  <a:cubicBezTo>
                    <a:pt x="50810" y="599871"/>
                    <a:pt x="0" y="496774"/>
                    <a:pt x="0" y="381810"/>
                  </a:cubicBezTo>
                  <a:cubicBezTo>
                    <a:pt x="0" y="170942"/>
                    <a:pt x="170942" y="0"/>
                    <a:pt x="3818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425150" y="1244875"/>
              <a:ext cx="554534" cy="55605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89" name="TextBox 26"/>
          <p:cNvSpPr txBox="1">
            <a:spLocks noChangeArrowheads="1"/>
          </p:cNvSpPr>
          <p:nvPr/>
        </p:nvSpPr>
        <p:spPr bwMode="auto">
          <a:xfrm>
            <a:off x="6094413" y="1330325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学习经历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66713" y="414338"/>
            <a:ext cx="7885112" cy="32019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361238" y="4035425"/>
            <a:ext cx="1782762" cy="2393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5800" y="5824538"/>
            <a:ext cx="1211263" cy="40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过往绩效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3225" y="4973638"/>
            <a:ext cx="4135438" cy="769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个人优劣势综述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225" y="4419600"/>
            <a:ext cx="3876675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Summary of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Personal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4583" name="组合 8"/>
          <p:cNvGrpSpPr>
            <a:grpSpLocks/>
          </p:cNvGrpSpPr>
          <p:nvPr/>
        </p:nvGrpSpPr>
        <p:grpSpPr bwMode="auto">
          <a:xfrm>
            <a:off x="2881313" y="5815013"/>
            <a:ext cx="304800" cy="433387"/>
            <a:chOff x="5320607" y="1126372"/>
            <a:chExt cx="763620" cy="1082480"/>
          </a:xfrm>
        </p:grpSpPr>
        <p:sp>
          <p:nvSpPr>
            <p:cNvPr id="10" name="椭圆 22"/>
            <p:cNvSpPr/>
            <p:nvPr/>
          </p:nvSpPr>
          <p:spPr>
            <a:xfrm>
              <a:off x="5320607" y="1126372"/>
              <a:ext cx="763620" cy="1082480"/>
            </a:xfrm>
            <a:custGeom>
              <a:avLst/>
              <a:gdLst/>
              <a:ahLst/>
              <a:cxnLst/>
              <a:rect l="l" t="t" r="r" b="b"/>
              <a:pathLst>
                <a:path w="763620" h="1082480">
                  <a:moveTo>
                    <a:pt x="381810" y="0"/>
                  </a:moveTo>
                  <a:cubicBezTo>
                    <a:pt x="592678" y="0"/>
                    <a:pt x="763620" y="170942"/>
                    <a:pt x="763620" y="381810"/>
                  </a:cubicBezTo>
                  <a:cubicBezTo>
                    <a:pt x="763620" y="513746"/>
                    <a:pt x="696701" y="630051"/>
                    <a:pt x="594932" y="698604"/>
                  </a:cubicBezTo>
                  <a:lnTo>
                    <a:pt x="372284" y="1082480"/>
                  </a:lnTo>
                  <a:lnTo>
                    <a:pt x="132262" y="668648"/>
                  </a:lnTo>
                  <a:cubicBezTo>
                    <a:pt x="50810" y="599871"/>
                    <a:pt x="0" y="496774"/>
                    <a:pt x="0" y="381810"/>
                  </a:cubicBezTo>
                  <a:cubicBezTo>
                    <a:pt x="0" y="170942"/>
                    <a:pt x="170942" y="0"/>
                    <a:pt x="38181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424014" y="1245326"/>
              <a:ext cx="556806" cy="555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90550" y="576263"/>
            <a:ext cx="43434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营销及项目运营管理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92725" y="1138238"/>
            <a:ext cx="2913063" cy="1249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</a:p>
        </p:txBody>
      </p:sp>
      <p:sp>
        <p:nvSpPr>
          <p:cNvPr id="15" name="矩形 14"/>
          <p:cNvSpPr/>
          <p:nvPr/>
        </p:nvSpPr>
        <p:spPr>
          <a:xfrm>
            <a:off x="657225" y="1138238"/>
            <a:ext cx="2341563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14675" y="1138238"/>
            <a:ext cx="2179638" cy="12491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</a:p>
          <a:p>
            <a:pPr marL="285750" indent="-2857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</a:p>
        </p:txBody>
      </p:sp>
      <p:grpSp>
        <p:nvGrpSpPr>
          <p:cNvPr id="24588" name="组合 26"/>
          <p:cNvGrpSpPr>
            <a:grpSpLocks/>
          </p:cNvGrpSpPr>
          <p:nvPr/>
        </p:nvGrpSpPr>
        <p:grpSpPr bwMode="auto">
          <a:xfrm>
            <a:off x="473075" y="2979738"/>
            <a:ext cx="7429500" cy="388937"/>
            <a:chOff x="473487" y="3052550"/>
            <a:chExt cx="8224925" cy="432000"/>
          </a:xfrm>
        </p:grpSpPr>
        <p:sp>
          <p:nvSpPr>
            <p:cNvPr id="26" name="圆角矩形 25"/>
            <p:cNvSpPr/>
            <p:nvPr/>
          </p:nvSpPr>
          <p:spPr>
            <a:xfrm>
              <a:off x="995454" y="3052550"/>
              <a:ext cx="770295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853096" y="3112501"/>
              <a:ext cx="314585" cy="3156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346935" y="3112501"/>
              <a:ext cx="314586" cy="3156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7186994" y="3108975"/>
              <a:ext cx="316343" cy="3156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73487" y="3151372"/>
              <a:ext cx="415348" cy="231273"/>
              <a:chOff x="4515977" y="5055817"/>
              <a:chExt cx="415348" cy="231273"/>
            </a:xfrm>
            <a:solidFill>
              <a:schemeClr val="bg1"/>
            </a:solidFill>
          </p:grpSpPr>
          <p:sp>
            <p:nvSpPr>
              <p:cNvPr id="21" name="等腰三角形 20"/>
              <p:cNvSpPr/>
              <p:nvPr/>
            </p:nvSpPr>
            <p:spPr>
              <a:xfrm rot="5400000">
                <a:off x="4500027" y="5071767"/>
                <a:ext cx="231273" cy="19937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5400000">
                <a:off x="4716002" y="5071767"/>
                <a:ext cx="231273" cy="19937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24589" name="Picture 2" descr="齿轮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3705225"/>
            <a:ext cx="2960688" cy="33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832225" y="2873375"/>
            <a:ext cx="4778375" cy="10048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3713" y="515938"/>
            <a:ext cx="6553200" cy="20097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361238" y="4035425"/>
            <a:ext cx="1782762" cy="2393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25800" y="5824538"/>
            <a:ext cx="1211263" cy="40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过往绩效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3225" y="4973638"/>
            <a:ext cx="4135438" cy="769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个人优劣势综述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225" y="4419600"/>
            <a:ext cx="3876675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Summary of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Personal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5608" name="组合 7"/>
          <p:cNvGrpSpPr>
            <a:grpSpLocks/>
          </p:cNvGrpSpPr>
          <p:nvPr/>
        </p:nvGrpSpPr>
        <p:grpSpPr bwMode="auto">
          <a:xfrm>
            <a:off x="2881313" y="5815013"/>
            <a:ext cx="304800" cy="433387"/>
            <a:chOff x="5320607" y="1126372"/>
            <a:chExt cx="763620" cy="1082480"/>
          </a:xfrm>
        </p:grpSpPr>
        <p:sp>
          <p:nvSpPr>
            <p:cNvPr id="9" name="椭圆 22"/>
            <p:cNvSpPr/>
            <p:nvPr/>
          </p:nvSpPr>
          <p:spPr>
            <a:xfrm>
              <a:off x="5320607" y="1126372"/>
              <a:ext cx="763620" cy="1082480"/>
            </a:xfrm>
            <a:custGeom>
              <a:avLst/>
              <a:gdLst/>
              <a:ahLst/>
              <a:cxnLst/>
              <a:rect l="l" t="t" r="r" b="b"/>
              <a:pathLst>
                <a:path w="763620" h="1082480">
                  <a:moveTo>
                    <a:pt x="381810" y="0"/>
                  </a:moveTo>
                  <a:cubicBezTo>
                    <a:pt x="592678" y="0"/>
                    <a:pt x="763620" y="170942"/>
                    <a:pt x="763620" y="381810"/>
                  </a:cubicBezTo>
                  <a:cubicBezTo>
                    <a:pt x="763620" y="513746"/>
                    <a:pt x="696701" y="630051"/>
                    <a:pt x="594932" y="698604"/>
                  </a:cubicBezTo>
                  <a:lnTo>
                    <a:pt x="372284" y="1082480"/>
                  </a:lnTo>
                  <a:lnTo>
                    <a:pt x="132262" y="668648"/>
                  </a:lnTo>
                  <a:cubicBezTo>
                    <a:pt x="50810" y="599871"/>
                    <a:pt x="0" y="496774"/>
                    <a:pt x="0" y="381810"/>
                  </a:cubicBezTo>
                  <a:cubicBezTo>
                    <a:pt x="0" y="170942"/>
                    <a:pt x="170942" y="0"/>
                    <a:pt x="38181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424014" y="1245326"/>
              <a:ext cx="556806" cy="555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62013" y="677863"/>
            <a:ext cx="28194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2013" y="1179513"/>
            <a:ext cx="574675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4437063" y="3000375"/>
            <a:ext cx="434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XXXXXXXXX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同侧圆角矩形 15"/>
          <p:cNvSpPr/>
          <p:nvPr/>
        </p:nvSpPr>
        <p:spPr>
          <a:xfrm rot="5400000">
            <a:off x="3557588" y="3130550"/>
            <a:ext cx="514350" cy="55562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同侧圆角矩形 16"/>
          <p:cNvSpPr/>
          <p:nvPr/>
        </p:nvSpPr>
        <p:spPr>
          <a:xfrm>
            <a:off x="893763" y="2319338"/>
            <a:ext cx="514350" cy="55403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90600" y="2663825"/>
            <a:ext cx="314325" cy="3159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248025" y="3241675"/>
            <a:ext cx="315913" cy="3159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497138" y="3241675"/>
            <a:ext cx="315912" cy="3159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95363" y="3241675"/>
            <a:ext cx="314325" cy="3159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746250" y="3257550"/>
            <a:ext cx="314325" cy="3159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19" name="AutoShape 2" descr="俯视握手的商务人物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148" name="Picture 4" descr="俯视握手的商务人物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4844768">
            <a:off x="6443663" y="4356100"/>
            <a:ext cx="1835150" cy="200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61238" y="4035425"/>
            <a:ext cx="1782762" cy="2393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46275" y="5824538"/>
            <a:ext cx="24923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自我问题剖析和改善</a:t>
            </a:r>
          </a:p>
        </p:txBody>
      </p:sp>
      <p:sp>
        <p:nvSpPr>
          <p:cNvPr id="6" name="矩形 5"/>
          <p:cNvSpPr/>
          <p:nvPr/>
        </p:nvSpPr>
        <p:spPr>
          <a:xfrm>
            <a:off x="403225" y="4973638"/>
            <a:ext cx="4135438" cy="769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个人优劣势综述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225" y="4419600"/>
            <a:ext cx="3876675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Summary of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Personal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6630" name="组合 7"/>
          <p:cNvGrpSpPr>
            <a:grpSpLocks/>
          </p:cNvGrpSpPr>
          <p:nvPr/>
        </p:nvGrpSpPr>
        <p:grpSpPr bwMode="auto">
          <a:xfrm>
            <a:off x="1601788" y="5815013"/>
            <a:ext cx="304800" cy="433387"/>
            <a:chOff x="5320607" y="1126372"/>
            <a:chExt cx="763620" cy="1082480"/>
          </a:xfrm>
        </p:grpSpPr>
        <p:sp>
          <p:nvSpPr>
            <p:cNvPr id="9" name="椭圆 22"/>
            <p:cNvSpPr/>
            <p:nvPr/>
          </p:nvSpPr>
          <p:spPr>
            <a:xfrm>
              <a:off x="5320607" y="1126372"/>
              <a:ext cx="763620" cy="1082480"/>
            </a:xfrm>
            <a:custGeom>
              <a:avLst/>
              <a:gdLst/>
              <a:ahLst/>
              <a:cxnLst/>
              <a:rect l="l" t="t" r="r" b="b"/>
              <a:pathLst>
                <a:path w="763620" h="1082480">
                  <a:moveTo>
                    <a:pt x="381810" y="0"/>
                  </a:moveTo>
                  <a:cubicBezTo>
                    <a:pt x="592678" y="0"/>
                    <a:pt x="763620" y="170942"/>
                    <a:pt x="763620" y="381810"/>
                  </a:cubicBezTo>
                  <a:cubicBezTo>
                    <a:pt x="763620" y="513746"/>
                    <a:pt x="696701" y="630051"/>
                    <a:pt x="594932" y="698604"/>
                  </a:cubicBezTo>
                  <a:lnTo>
                    <a:pt x="372284" y="1082480"/>
                  </a:lnTo>
                  <a:lnTo>
                    <a:pt x="132262" y="668648"/>
                  </a:lnTo>
                  <a:cubicBezTo>
                    <a:pt x="50810" y="599871"/>
                    <a:pt x="0" y="496774"/>
                    <a:pt x="0" y="381810"/>
                  </a:cubicBezTo>
                  <a:cubicBezTo>
                    <a:pt x="0" y="170942"/>
                    <a:pt x="170942" y="0"/>
                    <a:pt x="38181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424014" y="1245326"/>
              <a:ext cx="556806" cy="555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66713" y="414338"/>
            <a:ext cx="7885112" cy="32019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6632" name="组合 26"/>
          <p:cNvGrpSpPr>
            <a:grpSpLocks/>
          </p:cNvGrpSpPr>
          <p:nvPr/>
        </p:nvGrpSpPr>
        <p:grpSpPr bwMode="auto">
          <a:xfrm rot="5400000">
            <a:off x="-561975" y="1400175"/>
            <a:ext cx="3938588" cy="388938"/>
            <a:chOff x="473488" y="3052551"/>
            <a:chExt cx="4361230" cy="432001"/>
          </a:xfrm>
        </p:grpSpPr>
        <p:sp>
          <p:nvSpPr>
            <p:cNvPr id="14" name="圆角矩形 13"/>
            <p:cNvSpPr/>
            <p:nvPr/>
          </p:nvSpPr>
          <p:spPr>
            <a:xfrm>
              <a:off x="1197723" y="3052551"/>
              <a:ext cx="3636995" cy="4320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853402" y="3110739"/>
              <a:ext cx="314655" cy="31562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075108" y="3112502"/>
              <a:ext cx="314656" cy="3156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788795" y="3108975"/>
              <a:ext cx="316413" cy="3156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5400000">
              <a:off x="453796" y="3167470"/>
              <a:ext cx="230989" cy="1986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6633" name="矩形 20"/>
          <p:cNvSpPr>
            <a:spLocks noChangeArrowheads="1"/>
          </p:cNvSpPr>
          <p:nvPr/>
        </p:nvSpPr>
        <p:spPr bwMode="auto">
          <a:xfrm>
            <a:off x="1754188" y="693738"/>
            <a:ext cx="6148387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XXXXXXX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34" name="矩形 21"/>
          <p:cNvSpPr>
            <a:spLocks noChangeArrowheads="1"/>
          </p:cNvSpPr>
          <p:nvPr/>
        </p:nvSpPr>
        <p:spPr bwMode="auto">
          <a:xfrm>
            <a:off x="1754188" y="1911350"/>
            <a:ext cx="6148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35" name="矩形 22"/>
          <p:cNvSpPr>
            <a:spLocks noChangeArrowheads="1"/>
          </p:cNvSpPr>
          <p:nvPr/>
        </p:nvSpPr>
        <p:spPr bwMode="auto">
          <a:xfrm>
            <a:off x="1754188" y="2573338"/>
            <a:ext cx="6148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36" name="Control 1"/>
          <p:cNvSpPr>
            <a:spLocks noChangeArrowheads="1" noChangeShapeType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6637" name="Picture 3" descr="放大镜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-647086">
            <a:off x="6237288" y="4300538"/>
            <a:ext cx="22479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团队精神大图 点击还原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/>
          <p:cNvSpPr/>
          <p:nvPr/>
        </p:nvSpPr>
        <p:spPr>
          <a:xfrm>
            <a:off x="2366963" y="4149725"/>
            <a:ext cx="4275137" cy="1068388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66963" y="1449388"/>
            <a:ext cx="4275137" cy="270033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02013" y="1471613"/>
            <a:ext cx="1800493" cy="28069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</a:p>
          <a:p>
            <a:pPr>
              <a:lnSpc>
                <a:spcPct val="150000"/>
              </a:lnSpc>
              <a:defRPr/>
            </a:pP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470150" y="4249738"/>
            <a:ext cx="889000" cy="889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4071938" y="4249738"/>
            <a:ext cx="889000" cy="889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672138" y="4249738"/>
            <a:ext cx="893762" cy="889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3527976" y="4590640"/>
            <a:ext cx="375180" cy="208219"/>
            <a:chOff x="4515977" y="5055817"/>
            <a:chExt cx="415348" cy="231273"/>
          </a:xfrm>
          <a:solidFill>
            <a:schemeClr val="bg1"/>
          </a:solidFill>
        </p:grpSpPr>
        <p:sp>
          <p:nvSpPr>
            <p:cNvPr id="12" name="等腰三角形 11"/>
            <p:cNvSpPr/>
            <p:nvPr/>
          </p:nvSpPr>
          <p:spPr>
            <a:xfrm rot="5400000">
              <a:off x="4500027" y="5071767"/>
              <a:ext cx="231273" cy="199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4716002" y="5071767"/>
              <a:ext cx="231273" cy="199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C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470150" y="4435475"/>
            <a:ext cx="939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7175" y="4435475"/>
            <a:ext cx="688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75313" y="4435475"/>
            <a:ext cx="688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 bwMode="auto">
          <a:xfrm>
            <a:off x="5128881" y="4590640"/>
            <a:ext cx="375180" cy="208219"/>
            <a:chOff x="4515977" y="5055817"/>
            <a:chExt cx="415348" cy="231273"/>
          </a:xfrm>
          <a:solidFill>
            <a:schemeClr val="bg1"/>
          </a:solidFill>
        </p:grpSpPr>
        <p:sp>
          <p:nvSpPr>
            <p:cNvPr id="20" name="等腰三角形 19"/>
            <p:cNvSpPr/>
            <p:nvPr/>
          </p:nvSpPr>
          <p:spPr>
            <a:xfrm rot="5400000">
              <a:off x="4500027" y="5071767"/>
              <a:ext cx="231273" cy="199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4716002" y="5071767"/>
              <a:ext cx="231273" cy="1993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2225" y="4103688"/>
            <a:ext cx="9166225" cy="21605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3988" y="4105275"/>
            <a:ext cx="4703762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7388" y="1268413"/>
            <a:ext cx="4608512" cy="1862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5400000" flipV="1">
            <a:off x="3852120" y="1504729"/>
            <a:ext cx="1296144" cy="3600000"/>
          </a:xfrm>
          <a:prstGeom prst="roundRect">
            <a:avLst>
              <a:gd name="adj" fmla="val 26484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r">
              <a:buFont typeface="Arial" pitchFamily="34" charset="0"/>
              <a:buChar char="•"/>
            </a:pPr>
            <a:endParaRPr lang="zh-CN" altLang="en-US" sz="12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5545" y="2754156"/>
            <a:ext cx="166744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  <a:latin typeface="Haettenschweiler" pitchFamily="34" charset="0"/>
              </a:rPr>
              <a:t>BREAD PPT</a:t>
            </a:r>
            <a:endParaRPr lang="zh-CN" altLang="en-US" sz="3600" dirty="0">
              <a:solidFill>
                <a:srgbClr val="FFC000"/>
              </a:solidFill>
              <a:latin typeface="Haettenschweiler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2240" y="3304729"/>
            <a:ext cx="110959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QQ:956545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17337" y="3520753"/>
            <a:ext cx="2441694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http://t.sina.com.cn/breadppt</a:t>
            </a:r>
            <a:endParaRPr lang="zh-CN" altLang="en-US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同侧圆角矩形 10"/>
          <p:cNvSpPr/>
          <p:nvPr/>
        </p:nvSpPr>
        <p:spPr>
          <a:xfrm>
            <a:off x="4860432" y="2907089"/>
            <a:ext cx="812385" cy="406193"/>
          </a:xfrm>
          <a:custGeom>
            <a:avLst/>
            <a:gdLst/>
            <a:ahLst/>
            <a:cxnLst/>
            <a:rect l="l" t="t" r="r" b="b"/>
            <a:pathLst>
              <a:path w="1008112" h="504056">
                <a:moveTo>
                  <a:pt x="297916" y="0"/>
                </a:moveTo>
                <a:lnTo>
                  <a:pt x="413473" y="0"/>
                </a:lnTo>
                <a:cubicBezTo>
                  <a:pt x="395124" y="19992"/>
                  <a:pt x="380823" y="47352"/>
                  <a:pt x="371503" y="78619"/>
                </a:cubicBezTo>
                <a:cubicBezTo>
                  <a:pt x="346705" y="161807"/>
                  <a:pt x="366554" y="241155"/>
                  <a:pt x="415835" y="255845"/>
                </a:cubicBezTo>
                <a:cubicBezTo>
                  <a:pt x="398348" y="211914"/>
                  <a:pt x="398453" y="151182"/>
                  <a:pt x="416119" y="91918"/>
                </a:cubicBezTo>
                <a:cubicBezTo>
                  <a:pt x="426458" y="57231"/>
                  <a:pt x="442107" y="25417"/>
                  <a:pt x="461688" y="0"/>
                </a:cubicBezTo>
                <a:lnTo>
                  <a:pt x="551488" y="0"/>
                </a:lnTo>
                <a:cubicBezTo>
                  <a:pt x="533139" y="19992"/>
                  <a:pt x="518838" y="47352"/>
                  <a:pt x="509518" y="78619"/>
                </a:cubicBezTo>
                <a:cubicBezTo>
                  <a:pt x="484720" y="161807"/>
                  <a:pt x="504569" y="241155"/>
                  <a:pt x="553850" y="255845"/>
                </a:cubicBezTo>
                <a:cubicBezTo>
                  <a:pt x="536363" y="211914"/>
                  <a:pt x="536468" y="151182"/>
                  <a:pt x="554134" y="91918"/>
                </a:cubicBezTo>
                <a:cubicBezTo>
                  <a:pt x="564473" y="57231"/>
                  <a:pt x="580122" y="25417"/>
                  <a:pt x="599703" y="0"/>
                </a:cubicBezTo>
                <a:lnTo>
                  <a:pt x="671045" y="0"/>
                </a:lnTo>
                <a:cubicBezTo>
                  <a:pt x="656870" y="18370"/>
                  <a:pt x="645856" y="41413"/>
                  <a:pt x="638202" y="67092"/>
                </a:cubicBezTo>
                <a:cubicBezTo>
                  <a:pt x="613404" y="150280"/>
                  <a:pt x="633253" y="229628"/>
                  <a:pt x="682534" y="244318"/>
                </a:cubicBezTo>
                <a:cubicBezTo>
                  <a:pt x="665047" y="200387"/>
                  <a:pt x="665152" y="139655"/>
                  <a:pt x="682818" y="80391"/>
                </a:cubicBezTo>
                <a:cubicBezTo>
                  <a:pt x="691616" y="50875"/>
                  <a:pt x="704259" y="23438"/>
                  <a:pt x="719555" y="0"/>
                </a:cubicBezTo>
                <a:lnTo>
                  <a:pt x="756084" y="0"/>
                </a:lnTo>
                <a:cubicBezTo>
                  <a:pt x="780542" y="0"/>
                  <a:pt x="804185" y="3484"/>
                  <a:pt x="826214" y="11123"/>
                </a:cubicBezTo>
                <a:lnTo>
                  <a:pt x="801973" y="67092"/>
                </a:lnTo>
                <a:cubicBezTo>
                  <a:pt x="777175" y="150280"/>
                  <a:pt x="797024" y="229628"/>
                  <a:pt x="846305" y="244318"/>
                </a:cubicBezTo>
                <a:cubicBezTo>
                  <a:pt x="828818" y="200387"/>
                  <a:pt x="828923" y="139655"/>
                  <a:pt x="846589" y="80391"/>
                </a:cubicBezTo>
                <a:cubicBezTo>
                  <a:pt x="852169" y="61669"/>
                  <a:pt x="859297" y="43784"/>
                  <a:pt x="870282" y="28543"/>
                </a:cubicBezTo>
                <a:cubicBezTo>
                  <a:pt x="952313" y="69297"/>
                  <a:pt x="1008112" y="154146"/>
                  <a:pt x="1008112" y="252028"/>
                </a:cubicBezTo>
                <a:lnTo>
                  <a:pt x="1008112" y="504056"/>
                </a:lnTo>
                <a:lnTo>
                  <a:pt x="0" y="504056"/>
                </a:lnTo>
                <a:lnTo>
                  <a:pt x="0" y="252028"/>
                </a:lnTo>
                <a:cubicBezTo>
                  <a:pt x="0" y="113682"/>
                  <a:pt x="111472" y="1371"/>
                  <a:pt x="249499" y="255"/>
                </a:cubicBezTo>
                <a:cubicBezTo>
                  <a:pt x="231237" y="20213"/>
                  <a:pt x="217014" y="47478"/>
                  <a:pt x="207731" y="78619"/>
                </a:cubicBezTo>
                <a:cubicBezTo>
                  <a:pt x="182934" y="161807"/>
                  <a:pt x="202782" y="241155"/>
                  <a:pt x="252063" y="255845"/>
                </a:cubicBezTo>
                <a:cubicBezTo>
                  <a:pt x="234576" y="211914"/>
                  <a:pt x="234681" y="151182"/>
                  <a:pt x="252347" y="91918"/>
                </a:cubicBezTo>
                <a:cubicBezTo>
                  <a:pt x="262687" y="57231"/>
                  <a:pt x="278336" y="25417"/>
                  <a:pt x="297916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99789" y="2776572"/>
            <a:ext cx="3914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C000"/>
                </a:solidFill>
              </a:rPr>
              <a:t>TM</a:t>
            </a:r>
            <a:endParaRPr lang="zh-CN" altLang="en-US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7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记事本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950" y="1909763"/>
            <a:ext cx="2441575" cy="16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圆角矩形 30"/>
          <p:cNvSpPr/>
          <p:nvPr/>
        </p:nvSpPr>
        <p:spPr>
          <a:xfrm>
            <a:off x="5367338" y="908050"/>
            <a:ext cx="431800" cy="37163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rot="16200000">
            <a:off x="3814763" y="2662238"/>
            <a:ext cx="431800" cy="34925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810000" y="4251325"/>
            <a:ext cx="314325" cy="3143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2028825" y="4329113"/>
            <a:ext cx="231775" cy="2000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4656138" y="4787900"/>
            <a:ext cx="230187" cy="2000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 rot="16200000">
            <a:off x="526142" y="4108124"/>
            <a:ext cx="453114" cy="642318"/>
            <a:chOff x="5320607" y="1126372"/>
            <a:chExt cx="763620" cy="1082480"/>
          </a:xfrm>
          <a:solidFill>
            <a:schemeClr val="accent6">
              <a:lumMod val="75000"/>
            </a:schemeClr>
          </a:solidFill>
        </p:grpSpPr>
        <p:sp>
          <p:nvSpPr>
            <p:cNvPr id="23" name="椭圆 22"/>
            <p:cNvSpPr/>
            <p:nvPr/>
          </p:nvSpPr>
          <p:spPr>
            <a:xfrm>
              <a:off x="5320607" y="1126372"/>
              <a:ext cx="763620" cy="1082480"/>
            </a:xfrm>
            <a:custGeom>
              <a:avLst/>
              <a:gdLst/>
              <a:ahLst/>
              <a:cxnLst/>
              <a:rect l="l" t="t" r="r" b="b"/>
              <a:pathLst>
                <a:path w="763620" h="1082480">
                  <a:moveTo>
                    <a:pt x="381810" y="0"/>
                  </a:moveTo>
                  <a:cubicBezTo>
                    <a:pt x="592678" y="0"/>
                    <a:pt x="763620" y="170942"/>
                    <a:pt x="763620" y="381810"/>
                  </a:cubicBezTo>
                  <a:cubicBezTo>
                    <a:pt x="763620" y="513746"/>
                    <a:pt x="696701" y="630051"/>
                    <a:pt x="594932" y="698604"/>
                  </a:cubicBezTo>
                  <a:lnTo>
                    <a:pt x="372284" y="1082480"/>
                  </a:lnTo>
                  <a:lnTo>
                    <a:pt x="132262" y="668648"/>
                  </a:lnTo>
                  <a:cubicBezTo>
                    <a:pt x="50810" y="599871"/>
                    <a:pt x="0" y="496774"/>
                    <a:pt x="0" y="381810"/>
                  </a:cubicBezTo>
                  <a:cubicBezTo>
                    <a:pt x="0" y="170942"/>
                    <a:pt x="170942" y="0"/>
                    <a:pt x="3818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424061" y="1218052"/>
              <a:ext cx="556711" cy="55671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4105" name="TextBox 26"/>
          <p:cNvSpPr txBox="1">
            <a:spLocks noChangeArrowheads="1"/>
          </p:cNvSpPr>
          <p:nvPr/>
        </p:nvSpPr>
        <p:spPr bwMode="auto">
          <a:xfrm>
            <a:off x="369888" y="3462338"/>
            <a:ext cx="182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工作经历</a:t>
            </a:r>
          </a:p>
        </p:txBody>
      </p:sp>
      <p:sp>
        <p:nvSpPr>
          <p:cNvPr id="28" name="椭圆 27"/>
          <p:cNvSpPr/>
          <p:nvPr/>
        </p:nvSpPr>
        <p:spPr>
          <a:xfrm>
            <a:off x="5426075" y="4251325"/>
            <a:ext cx="314325" cy="3143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 rot="5400000">
            <a:off x="1397794" y="4012407"/>
            <a:ext cx="431800" cy="79216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5025" y="4854575"/>
            <a:ext cx="16764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2001/2003</a:t>
            </a:r>
            <a:r>
              <a:rPr lang="zh-CN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年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zh-CN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月</a:t>
            </a:r>
          </a:p>
        </p:txBody>
      </p:sp>
      <p:sp>
        <p:nvSpPr>
          <p:cNvPr id="5" name="矩形 4"/>
          <p:cNvSpPr/>
          <p:nvPr/>
        </p:nvSpPr>
        <p:spPr>
          <a:xfrm>
            <a:off x="792163" y="5273675"/>
            <a:ext cx="24542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0" name="矩形 9"/>
          <p:cNvSpPr>
            <a:spLocks noChangeArrowheads="1"/>
          </p:cNvSpPr>
          <p:nvPr/>
        </p:nvSpPr>
        <p:spPr bwMode="auto">
          <a:xfrm>
            <a:off x="3565525" y="3189288"/>
            <a:ext cx="8715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2003</a:t>
            </a:r>
            <a:r>
              <a:rPr lang="zh-CN" altLang="zh-CN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</a:p>
        </p:txBody>
      </p:sp>
      <p:sp>
        <p:nvSpPr>
          <p:cNvPr id="4111" name="矩形 12"/>
          <p:cNvSpPr>
            <a:spLocks noChangeArrowheads="1"/>
          </p:cNvSpPr>
          <p:nvPr/>
        </p:nvSpPr>
        <p:spPr bwMode="auto">
          <a:xfrm>
            <a:off x="3647591" y="3506788"/>
            <a:ext cx="5597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618038" y="4251325"/>
            <a:ext cx="314325" cy="3143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41763" y="4854575"/>
            <a:ext cx="13589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2004/2006</a:t>
            </a:r>
            <a:r>
              <a:rPr lang="zh-CN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年</a:t>
            </a:r>
          </a:p>
        </p:txBody>
      </p:sp>
      <p:sp>
        <p:nvSpPr>
          <p:cNvPr id="16" name="矩形 15"/>
          <p:cNvSpPr/>
          <p:nvPr/>
        </p:nvSpPr>
        <p:spPr>
          <a:xfrm>
            <a:off x="3382963" y="5273675"/>
            <a:ext cx="2549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XXXXXXXX</a:t>
            </a: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 rot="10800000" flipV="1">
            <a:off x="3851275" y="3922713"/>
            <a:ext cx="231775" cy="2000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455738" y="4251325"/>
            <a:ext cx="314325" cy="3159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等腰三角形 35"/>
          <p:cNvSpPr/>
          <p:nvPr/>
        </p:nvSpPr>
        <p:spPr>
          <a:xfrm rot="10800000">
            <a:off x="1497013" y="4687888"/>
            <a:ext cx="231775" cy="2000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8900000" flipV="1">
            <a:off x="5733256" y="4606132"/>
            <a:ext cx="231775" cy="19843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" name="矩形 2047"/>
          <p:cNvSpPr/>
          <p:nvPr/>
        </p:nvSpPr>
        <p:spPr>
          <a:xfrm>
            <a:off x="6057900" y="4854575"/>
            <a:ext cx="8445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2007</a:t>
            </a:r>
            <a:r>
              <a:rPr lang="zh-CN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年</a:t>
            </a:r>
          </a:p>
        </p:txBody>
      </p:sp>
      <p:sp>
        <p:nvSpPr>
          <p:cNvPr id="2049" name="矩形 2048"/>
          <p:cNvSpPr/>
          <p:nvPr/>
        </p:nvSpPr>
        <p:spPr>
          <a:xfrm>
            <a:off x="6057900" y="5273675"/>
            <a:ext cx="2744788" cy="32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r>
              <a:rPr lang="zh-CN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426075" y="3022600"/>
            <a:ext cx="314325" cy="3159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6057900" y="2903538"/>
            <a:ext cx="135731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2008/2010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年</a:t>
            </a:r>
            <a:endParaRPr lang="zh-CN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6057900" y="3338513"/>
            <a:ext cx="2744788" cy="3127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等腰三角形 43"/>
          <p:cNvSpPr/>
          <p:nvPr/>
        </p:nvSpPr>
        <p:spPr>
          <a:xfrm rot="16200000" flipV="1">
            <a:off x="5861050" y="3038475"/>
            <a:ext cx="231775" cy="2000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426075" y="1514475"/>
            <a:ext cx="314325" cy="3143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54" name="矩形 2053"/>
          <p:cNvSpPr/>
          <p:nvPr/>
        </p:nvSpPr>
        <p:spPr>
          <a:xfrm>
            <a:off x="6057900" y="1447800"/>
            <a:ext cx="844550" cy="41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2011</a:t>
            </a:r>
            <a:r>
              <a:rPr lang="zh-CN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年</a:t>
            </a:r>
          </a:p>
        </p:txBody>
      </p:sp>
      <p:sp>
        <p:nvSpPr>
          <p:cNvPr id="2055" name="矩形 2054"/>
          <p:cNvSpPr/>
          <p:nvPr/>
        </p:nvSpPr>
        <p:spPr>
          <a:xfrm>
            <a:off x="6057900" y="1909763"/>
            <a:ext cx="2894013" cy="3127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 rot="16200000" flipV="1">
            <a:off x="5887244" y="1572419"/>
            <a:ext cx="230187" cy="2000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29" name="矩形 2055"/>
          <p:cNvSpPr>
            <a:spLocks noChangeArrowheads="1"/>
          </p:cNvSpPr>
          <p:nvPr/>
        </p:nvSpPr>
        <p:spPr bwMode="auto">
          <a:xfrm>
            <a:off x="2390775" y="422275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公司名称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057" name="TextBox 2056"/>
          <p:cNvSpPr txBox="1"/>
          <p:nvPr/>
        </p:nvSpPr>
        <p:spPr>
          <a:xfrm>
            <a:off x="5334000" y="1031875"/>
            <a:ext cx="739775" cy="411163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…</a:t>
            </a:r>
            <a:endParaRPr lang="zh-CN" altLang="en-US" sz="360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63800" y="1838325"/>
            <a:ext cx="1722438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About Me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" name="标题 1"/>
          <p:cNvSpPr>
            <a:spLocks noGrp="1"/>
          </p:cNvSpPr>
          <p:nvPr>
            <p:ph type="title"/>
          </p:nvPr>
        </p:nvSpPr>
        <p:spPr>
          <a:xfrm>
            <a:off x="1022350" y="846138"/>
            <a:ext cx="8229600" cy="11430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自我简介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5"/>
          <p:cNvGrpSpPr>
            <a:grpSpLocks/>
          </p:cNvGrpSpPr>
          <p:nvPr/>
        </p:nvGrpSpPr>
        <p:grpSpPr bwMode="auto">
          <a:xfrm>
            <a:off x="752475" y="2713038"/>
            <a:ext cx="533400" cy="755650"/>
            <a:chOff x="5320607" y="1126372"/>
            <a:chExt cx="763620" cy="1082480"/>
          </a:xfrm>
        </p:grpSpPr>
        <p:sp>
          <p:nvSpPr>
            <p:cNvPr id="7" name="椭圆 22"/>
            <p:cNvSpPr/>
            <p:nvPr/>
          </p:nvSpPr>
          <p:spPr>
            <a:xfrm>
              <a:off x="5320607" y="1126372"/>
              <a:ext cx="763620" cy="1082480"/>
            </a:xfrm>
            <a:custGeom>
              <a:avLst/>
              <a:gdLst/>
              <a:ahLst/>
              <a:cxnLst/>
              <a:rect l="l" t="t" r="r" b="b"/>
              <a:pathLst>
                <a:path w="763620" h="1082480">
                  <a:moveTo>
                    <a:pt x="381810" y="0"/>
                  </a:moveTo>
                  <a:cubicBezTo>
                    <a:pt x="592678" y="0"/>
                    <a:pt x="763620" y="170942"/>
                    <a:pt x="763620" y="381810"/>
                  </a:cubicBezTo>
                  <a:cubicBezTo>
                    <a:pt x="763620" y="513746"/>
                    <a:pt x="696701" y="630051"/>
                    <a:pt x="594932" y="698604"/>
                  </a:cubicBezTo>
                  <a:lnTo>
                    <a:pt x="372284" y="1082480"/>
                  </a:lnTo>
                  <a:lnTo>
                    <a:pt x="132262" y="668648"/>
                  </a:lnTo>
                  <a:cubicBezTo>
                    <a:pt x="50810" y="599871"/>
                    <a:pt x="0" y="496774"/>
                    <a:pt x="0" y="381810"/>
                  </a:cubicBezTo>
                  <a:cubicBezTo>
                    <a:pt x="0" y="170942"/>
                    <a:pt x="170942" y="0"/>
                    <a:pt x="3818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425150" y="1244626"/>
              <a:ext cx="554534" cy="55488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C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22400" y="3011488"/>
            <a:ext cx="1827213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培训经历</a:t>
            </a:r>
          </a:p>
        </p:txBody>
      </p:sp>
      <p:sp>
        <p:nvSpPr>
          <p:cNvPr id="10" name="矩形 9"/>
          <p:cNvSpPr/>
          <p:nvPr/>
        </p:nvSpPr>
        <p:spPr>
          <a:xfrm>
            <a:off x="1379538" y="3638550"/>
            <a:ext cx="436245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Xxxxxxxxx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Xxxxxxxxx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xxxxxxxxx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5" name="Picture 6" descr="投影幕布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8938" y="2306638"/>
            <a:ext cx="3697287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36725" y="1838325"/>
            <a:ext cx="1724025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About Me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296863" y="846138"/>
            <a:ext cx="8229600" cy="11430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自我简介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74161">
              <a:schemeClr val="bg1"/>
            </a:gs>
            <a:gs pos="19000">
              <a:schemeClr val="bg1"/>
            </a:gs>
            <a:gs pos="100000">
              <a:schemeClr val="bg1">
                <a:lumMod val="9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1673225"/>
            <a:ext cx="9144000" cy="15509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86413" y="2700338"/>
            <a:ext cx="32004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About  the Position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535238" y="1709738"/>
            <a:ext cx="61785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竞聘岗位理解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6" name="Picture 6" descr="http://pic3.nipic.com/20090624/213291_095144068_2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95413" y="1089025"/>
            <a:ext cx="1555750" cy="2782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3738563" y="5173663"/>
            <a:ext cx="2562225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SWOT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3738563" y="3698875"/>
            <a:ext cx="281305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38563" y="4191000"/>
            <a:ext cx="2492375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38563" y="4683125"/>
            <a:ext cx="2238375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38563" y="5665788"/>
            <a:ext cx="2562225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业务现状分析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019300"/>
            <a:ext cx="3176588" cy="21605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71" name="矩形 4"/>
          <p:cNvSpPr>
            <a:spLocks noChangeArrowheads="1"/>
          </p:cNvSpPr>
          <p:nvPr/>
        </p:nvSpPr>
        <p:spPr bwMode="auto">
          <a:xfrm>
            <a:off x="3798888" y="2860675"/>
            <a:ext cx="4770437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85738" lvl="1" indent="-185738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xxxxxxxxxxx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6" descr="http://pic3.nipic.com/20090624/213291_095144068_2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06600" y="1763713"/>
            <a:ext cx="1555750" cy="278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851275" y="2082800"/>
            <a:ext cx="4546600" cy="58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488" y="2289175"/>
            <a:ext cx="431800" cy="1755775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About the Position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228600" y="2289175"/>
            <a:ext cx="1238250" cy="16430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竞聘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岗位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6" name="矩形 1"/>
          <p:cNvSpPr>
            <a:spLocks noChangeArrowheads="1"/>
          </p:cNvSpPr>
          <p:nvPr/>
        </p:nvSpPr>
        <p:spPr bwMode="auto">
          <a:xfrm>
            <a:off x="2776538" y="4678363"/>
            <a:ext cx="1209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 b="1">
                <a:latin typeface="微软雅黑" pitchFamily="34" charset="-122"/>
                <a:ea typeface="微软雅黑" pitchFamily="34" charset="-122"/>
              </a:rPr>
              <a:t>现状及优势</a:t>
            </a:r>
            <a:endParaRPr lang="zh-CN" altLang="en-US" sz="1600" b="1"/>
          </a:p>
        </p:txBody>
      </p:sp>
      <p:sp>
        <p:nvSpPr>
          <p:cNvPr id="7177" name="矩形 2"/>
          <p:cNvSpPr>
            <a:spLocks noChangeArrowheads="1"/>
          </p:cNvSpPr>
          <p:nvPr/>
        </p:nvSpPr>
        <p:spPr bwMode="auto">
          <a:xfrm>
            <a:off x="7251700" y="4678363"/>
            <a:ext cx="1416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600" b="1">
                <a:latin typeface="微软雅黑" pitchFamily="34" charset="-122"/>
                <a:ea typeface="微软雅黑" pitchFamily="34" charset="-122"/>
              </a:rPr>
              <a:t>综合运营能力</a:t>
            </a:r>
            <a:endParaRPr lang="zh-CN" altLang="en-US" sz="1600" b="1"/>
          </a:p>
        </p:txBody>
      </p:sp>
      <p:sp>
        <p:nvSpPr>
          <p:cNvPr id="24" name="圆角矩形 23"/>
          <p:cNvSpPr/>
          <p:nvPr/>
        </p:nvSpPr>
        <p:spPr>
          <a:xfrm>
            <a:off x="4354513" y="4616450"/>
            <a:ext cx="2881312" cy="46196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5400000">
            <a:off x="6605588" y="4748213"/>
            <a:ext cx="231775" cy="2000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6856413" y="4748213"/>
            <a:ext cx="231775" cy="2000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5400000">
            <a:off x="4042569" y="4749007"/>
            <a:ext cx="231775" cy="19843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82" name="矩形 22"/>
          <p:cNvSpPr>
            <a:spLocks noChangeArrowheads="1"/>
          </p:cNvSpPr>
          <p:nvPr/>
        </p:nvSpPr>
        <p:spPr bwMode="auto">
          <a:xfrm>
            <a:off x="4616450" y="463232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合作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7183" name="组合 14"/>
          <p:cNvGrpSpPr>
            <a:grpSpLocks/>
          </p:cNvGrpSpPr>
          <p:nvPr/>
        </p:nvGrpSpPr>
        <p:grpSpPr bwMode="auto">
          <a:xfrm>
            <a:off x="4002088" y="1943100"/>
            <a:ext cx="417512" cy="593725"/>
            <a:chOff x="5320607" y="1126372"/>
            <a:chExt cx="763620" cy="1082480"/>
          </a:xfrm>
        </p:grpSpPr>
        <p:sp>
          <p:nvSpPr>
            <p:cNvPr id="16" name="椭圆 22"/>
            <p:cNvSpPr/>
            <p:nvPr/>
          </p:nvSpPr>
          <p:spPr>
            <a:xfrm>
              <a:off x="5320607" y="1126372"/>
              <a:ext cx="763620" cy="1082480"/>
            </a:xfrm>
            <a:custGeom>
              <a:avLst/>
              <a:gdLst/>
              <a:ahLst/>
              <a:cxnLst/>
              <a:rect l="l" t="t" r="r" b="b"/>
              <a:pathLst>
                <a:path w="763620" h="1082480">
                  <a:moveTo>
                    <a:pt x="381810" y="0"/>
                  </a:moveTo>
                  <a:cubicBezTo>
                    <a:pt x="592678" y="0"/>
                    <a:pt x="763620" y="170942"/>
                    <a:pt x="763620" y="381810"/>
                  </a:cubicBezTo>
                  <a:cubicBezTo>
                    <a:pt x="763620" y="513746"/>
                    <a:pt x="696701" y="630051"/>
                    <a:pt x="594932" y="698604"/>
                  </a:cubicBezTo>
                  <a:lnTo>
                    <a:pt x="372284" y="1082480"/>
                  </a:lnTo>
                  <a:lnTo>
                    <a:pt x="132262" y="668648"/>
                  </a:lnTo>
                  <a:cubicBezTo>
                    <a:pt x="50810" y="599871"/>
                    <a:pt x="0" y="496774"/>
                    <a:pt x="0" y="381810"/>
                  </a:cubicBezTo>
                  <a:cubicBezTo>
                    <a:pt x="0" y="170942"/>
                    <a:pt x="170942" y="0"/>
                    <a:pt x="38181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442554" y="1227675"/>
              <a:ext cx="554568" cy="555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4694238" y="4589463"/>
            <a:ext cx="1077912" cy="10779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195" name="矩形 5"/>
          <p:cNvSpPr>
            <a:spLocks noChangeArrowheads="1"/>
          </p:cNvSpPr>
          <p:nvPr/>
        </p:nvSpPr>
        <p:spPr bwMode="auto">
          <a:xfrm>
            <a:off x="3743325" y="2798763"/>
            <a:ext cx="4743450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85738" lvl="1" indent="-185738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xxxxxxxxxxxxxxxxxxxxxxx</a:t>
            </a:r>
            <a:endParaRPr lang="zh-CN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81450" y="2079625"/>
            <a:ext cx="3335338" cy="58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019300"/>
            <a:ext cx="3176588" cy="21605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" name="Picture 6" descr="http://pic3.nipic.com/20090624/213291_095144068_2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06600" y="1763713"/>
            <a:ext cx="1555750" cy="278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06488" y="2289175"/>
            <a:ext cx="431800" cy="1755775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About the Position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28600" y="2289175"/>
            <a:ext cx="1238250" cy="16430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竞聘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岗位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41888" y="4799013"/>
            <a:ext cx="646112" cy="646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竞争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对手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3" name="等腰三角形 22"/>
          <p:cNvSpPr/>
          <p:nvPr/>
        </p:nvSpPr>
        <p:spPr>
          <a:xfrm rot="5400000">
            <a:off x="5867400" y="5019675"/>
            <a:ext cx="231775" cy="2000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700000">
            <a:off x="5693569" y="4569619"/>
            <a:ext cx="231775" cy="198437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80113" y="4383088"/>
            <a:ext cx="646112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战略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45213" y="4984750"/>
            <a:ext cx="11080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市场策略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等腰三角形 26"/>
          <p:cNvSpPr/>
          <p:nvPr/>
        </p:nvSpPr>
        <p:spPr>
          <a:xfrm rot="8100000">
            <a:off x="5694363" y="5500688"/>
            <a:ext cx="230187" cy="20002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961063" y="5567363"/>
            <a:ext cx="6477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</a:p>
        </p:txBody>
      </p:sp>
      <p:grpSp>
        <p:nvGrpSpPr>
          <p:cNvPr id="8208" name="组合 17"/>
          <p:cNvGrpSpPr>
            <a:grpSpLocks/>
          </p:cNvGrpSpPr>
          <p:nvPr/>
        </p:nvGrpSpPr>
        <p:grpSpPr bwMode="auto">
          <a:xfrm>
            <a:off x="4002088" y="1943100"/>
            <a:ext cx="417512" cy="593725"/>
            <a:chOff x="5320607" y="1126372"/>
            <a:chExt cx="763620" cy="1082480"/>
          </a:xfrm>
        </p:grpSpPr>
        <p:sp>
          <p:nvSpPr>
            <p:cNvPr id="19" name="椭圆 22"/>
            <p:cNvSpPr/>
            <p:nvPr/>
          </p:nvSpPr>
          <p:spPr>
            <a:xfrm>
              <a:off x="5320607" y="1126372"/>
              <a:ext cx="763620" cy="1082480"/>
            </a:xfrm>
            <a:custGeom>
              <a:avLst/>
              <a:gdLst/>
              <a:ahLst/>
              <a:cxnLst/>
              <a:rect l="l" t="t" r="r" b="b"/>
              <a:pathLst>
                <a:path w="763620" h="1082480">
                  <a:moveTo>
                    <a:pt x="381810" y="0"/>
                  </a:moveTo>
                  <a:cubicBezTo>
                    <a:pt x="592678" y="0"/>
                    <a:pt x="763620" y="170942"/>
                    <a:pt x="763620" y="381810"/>
                  </a:cubicBezTo>
                  <a:cubicBezTo>
                    <a:pt x="763620" y="513746"/>
                    <a:pt x="696701" y="630051"/>
                    <a:pt x="594932" y="698604"/>
                  </a:cubicBezTo>
                  <a:lnTo>
                    <a:pt x="372284" y="1082480"/>
                  </a:lnTo>
                  <a:lnTo>
                    <a:pt x="132262" y="668648"/>
                  </a:lnTo>
                  <a:cubicBezTo>
                    <a:pt x="50810" y="599871"/>
                    <a:pt x="0" y="496774"/>
                    <a:pt x="0" y="381810"/>
                  </a:cubicBezTo>
                  <a:cubicBezTo>
                    <a:pt x="0" y="170942"/>
                    <a:pt x="170942" y="0"/>
                    <a:pt x="38181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442554" y="1227675"/>
              <a:ext cx="554568" cy="555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5"/>
          <p:cNvSpPr>
            <a:spLocks noChangeArrowheads="1"/>
          </p:cNvSpPr>
          <p:nvPr/>
        </p:nvSpPr>
        <p:spPr bwMode="auto">
          <a:xfrm>
            <a:off x="3652838" y="2903538"/>
            <a:ext cx="5284787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85738" lvl="1" indent="-185738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xxxxxxxxx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；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46513" y="2124075"/>
            <a:ext cx="3200400" cy="58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竞争对手分析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019300"/>
            <a:ext cx="3176588" cy="21605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" name="Picture 6" descr="http://pic3.nipic.com/20090624/213291_095144068_2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06600" y="1763713"/>
            <a:ext cx="1555750" cy="278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06488" y="2289175"/>
            <a:ext cx="431800" cy="1755775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About the Position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28600" y="2289175"/>
            <a:ext cx="1238250" cy="16430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竞聘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岗位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 rot="16200000">
            <a:off x="5841207" y="2897981"/>
            <a:ext cx="431800" cy="423068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192838" y="4856163"/>
            <a:ext cx="314325" cy="314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5021263" y="4856163"/>
            <a:ext cx="315912" cy="314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542213" y="4856163"/>
            <a:ext cx="315912" cy="314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228" name="矩形 1"/>
          <p:cNvSpPr>
            <a:spLocks noChangeArrowheads="1"/>
          </p:cNvSpPr>
          <p:nvPr/>
        </p:nvSpPr>
        <p:spPr bwMode="auto">
          <a:xfrm>
            <a:off x="1865313" y="4859338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特定的行业或区域</a:t>
            </a:r>
            <a:endParaRPr lang="zh-CN" altLang="en-US" b="1"/>
          </a:p>
        </p:txBody>
      </p:sp>
      <p:sp>
        <p:nvSpPr>
          <p:cNvPr id="9229" name="矩形 2"/>
          <p:cNvSpPr>
            <a:spLocks noChangeArrowheads="1"/>
          </p:cNvSpPr>
          <p:nvPr/>
        </p:nvSpPr>
        <p:spPr bwMode="auto">
          <a:xfrm>
            <a:off x="4832350" y="5295900"/>
            <a:ext cx="5953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调研</a:t>
            </a:r>
            <a:endParaRPr lang="zh-CN" altLang="en-US" sz="1600" b="1"/>
          </a:p>
        </p:txBody>
      </p:sp>
      <p:sp>
        <p:nvSpPr>
          <p:cNvPr id="9230" name="矩形 3"/>
          <p:cNvSpPr>
            <a:spLocks noChangeArrowheads="1"/>
          </p:cNvSpPr>
          <p:nvPr/>
        </p:nvSpPr>
        <p:spPr bwMode="auto">
          <a:xfrm>
            <a:off x="5630863" y="5295900"/>
            <a:ext cx="1416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制定市场策略</a:t>
            </a:r>
            <a:endParaRPr lang="zh-CN" altLang="en-US" sz="1600" b="1"/>
          </a:p>
        </p:txBody>
      </p:sp>
      <p:sp>
        <p:nvSpPr>
          <p:cNvPr id="9231" name="矩形 4"/>
          <p:cNvSpPr>
            <a:spLocks noChangeArrowheads="1"/>
          </p:cNvSpPr>
          <p:nvPr/>
        </p:nvSpPr>
        <p:spPr bwMode="auto">
          <a:xfrm>
            <a:off x="7116763" y="5295900"/>
            <a:ext cx="1416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>
                <a:latin typeface="微软雅黑" pitchFamily="34" charset="-122"/>
                <a:ea typeface="微软雅黑" pitchFamily="34" charset="-122"/>
              </a:rPr>
              <a:t>保持领先优势</a:t>
            </a:r>
            <a:endParaRPr lang="zh-CN" altLang="en-US" sz="1600" b="1"/>
          </a:p>
        </p:txBody>
      </p:sp>
      <p:sp>
        <p:nvSpPr>
          <p:cNvPr id="33" name="等腰三角形 32"/>
          <p:cNvSpPr/>
          <p:nvPr/>
        </p:nvSpPr>
        <p:spPr>
          <a:xfrm rot="5400000">
            <a:off x="4131469" y="4914107"/>
            <a:ext cx="231775" cy="19843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5400000">
            <a:off x="4330700" y="4913313"/>
            <a:ext cx="231775" cy="20002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234" name="组合 19"/>
          <p:cNvGrpSpPr>
            <a:grpSpLocks/>
          </p:cNvGrpSpPr>
          <p:nvPr/>
        </p:nvGrpSpPr>
        <p:grpSpPr bwMode="auto">
          <a:xfrm>
            <a:off x="4002088" y="1943100"/>
            <a:ext cx="417512" cy="593725"/>
            <a:chOff x="5320607" y="1126372"/>
            <a:chExt cx="763620" cy="1082480"/>
          </a:xfrm>
        </p:grpSpPr>
        <p:sp>
          <p:nvSpPr>
            <p:cNvPr id="21" name="椭圆 22"/>
            <p:cNvSpPr/>
            <p:nvPr/>
          </p:nvSpPr>
          <p:spPr>
            <a:xfrm>
              <a:off x="5320607" y="1126372"/>
              <a:ext cx="763620" cy="1082480"/>
            </a:xfrm>
            <a:custGeom>
              <a:avLst/>
              <a:gdLst/>
              <a:ahLst/>
              <a:cxnLst/>
              <a:rect l="l" t="t" r="r" b="b"/>
              <a:pathLst>
                <a:path w="763620" h="1082480">
                  <a:moveTo>
                    <a:pt x="381810" y="0"/>
                  </a:moveTo>
                  <a:cubicBezTo>
                    <a:pt x="592678" y="0"/>
                    <a:pt x="763620" y="170942"/>
                    <a:pt x="763620" y="381810"/>
                  </a:cubicBezTo>
                  <a:cubicBezTo>
                    <a:pt x="763620" y="513746"/>
                    <a:pt x="696701" y="630051"/>
                    <a:pt x="594932" y="698604"/>
                  </a:cubicBezTo>
                  <a:lnTo>
                    <a:pt x="372284" y="1082480"/>
                  </a:lnTo>
                  <a:lnTo>
                    <a:pt x="132262" y="668648"/>
                  </a:lnTo>
                  <a:cubicBezTo>
                    <a:pt x="50810" y="599871"/>
                    <a:pt x="0" y="496774"/>
                    <a:pt x="0" y="381810"/>
                  </a:cubicBezTo>
                  <a:cubicBezTo>
                    <a:pt x="0" y="170942"/>
                    <a:pt x="170942" y="0"/>
                    <a:pt x="38181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442554" y="1227675"/>
              <a:ext cx="554568" cy="555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5588" y="1133475"/>
            <a:ext cx="1855787" cy="5857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优势</a:t>
            </a:r>
          </a:p>
        </p:txBody>
      </p:sp>
      <p:sp>
        <p:nvSpPr>
          <p:cNvPr id="6" name="矩形 5"/>
          <p:cNvSpPr/>
          <p:nvPr/>
        </p:nvSpPr>
        <p:spPr>
          <a:xfrm>
            <a:off x="3910013" y="1993900"/>
            <a:ext cx="5072062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08425" y="4884738"/>
            <a:ext cx="50736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xxxxxxx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019300"/>
            <a:ext cx="3176588" cy="21605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06488" y="2289175"/>
            <a:ext cx="431800" cy="1755775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About the Position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28600" y="2289175"/>
            <a:ext cx="1238250" cy="1643063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竞聘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岗位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6" descr="http://pic3.nipic.com/20090624/213291_095144068_2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06600" y="1763713"/>
            <a:ext cx="1555750" cy="278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9" name="矩形 11"/>
          <p:cNvSpPr>
            <a:spLocks noChangeArrowheads="1"/>
          </p:cNvSpPr>
          <p:nvPr/>
        </p:nvSpPr>
        <p:spPr bwMode="auto">
          <a:xfrm>
            <a:off x="4122738" y="641350"/>
            <a:ext cx="8207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9600">
                <a:solidFill>
                  <a:srgbClr val="FFC000"/>
                </a:solidFill>
                <a:latin typeface="Impact" pitchFamily="34" charset="0"/>
                <a:ea typeface="微软雅黑" pitchFamily="34" charset="-122"/>
              </a:rPr>
              <a:t>S</a:t>
            </a:r>
            <a:endParaRPr lang="zh-CN" altLang="en-US" sz="9600">
              <a:solidFill>
                <a:srgbClr val="FFC000"/>
              </a:solidFill>
              <a:latin typeface="Impac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7188" y="4090988"/>
            <a:ext cx="1855787" cy="585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劣</a:t>
            </a:r>
            <a:r>
              <a:rPr lang="zh-CN" altLang="en-US" dirty="0" smtClean="0"/>
              <a:t>势</a:t>
            </a:r>
            <a:endParaRPr lang="zh-CN" altLang="en-US" dirty="0"/>
          </a:p>
        </p:txBody>
      </p:sp>
      <p:sp>
        <p:nvSpPr>
          <p:cNvPr id="10251" name="矩形 13"/>
          <p:cNvSpPr>
            <a:spLocks noChangeArrowheads="1"/>
          </p:cNvSpPr>
          <p:nvPr/>
        </p:nvSpPr>
        <p:spPr bwMode="auto">
          <a:xfrm>
            <a:off x="4148138" y="3506788"/>
            <a:ext cx="10096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9600">
                <a:solidFill>
                  <a:srgbClr val="FFC000"/>
                </a:solidFill>
                <a:latin typeface="Impact" pitchFamily="34" charset="0"/>
                <a:ea typeface="微软雅黑" pitchFamily="34" charset="-122"/>
              </a:rPr>
              <a:t>w</a:t>
            </a:r>
            <a:endParaRPr lang="zh-CN" altLang="en-US" sz="9600">
              <a:solidFill>
                <a:srgbClr val="FFC000"/>
              </a:solidFill>
              <a:latin typeface="Impact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01675" y="4983163"/>
            <a:ext cx="10795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285875" y="4464050"/>
            <a:ext cx="0" cy="10795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4" name="矩形 15"/>
          <p:cNvSpPr>
            <a:spLocks noChangeArrowheads="1"/>
          </p:cNvSpPr>
          <p:nvPr/>
        </p:nvSpPr>
        <p:spPr bwMode="auto">
          <a:xfrm>
            <a:off x="746125" y="4238625"/>
            <a:ext cx="5048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srgbClr val="FFC000"/>
                </a:solidFill>
                <a:latin typeface="Impact" pitchFamily="34" charset="0"/>
                <a:ea typeface="微软雅黑" pitchFamily="34" charset="-122"/>
              </a:rPr>
              <a:t>S</a:t>
            </a:r>
            <a:endParaRPr lang="zh-CN" altLang="en-US" sz="4800">
              <a:solidFill>
                <a:srgbClr val="FFC000"/>
              </a:solidFill>
              <a:latin typeface="Impact" pitchFamily="34" charset="0"/>
            </a:endParaRPr>
          </a:p>
        </p:txBody>
      </p:sp>
      <p:sp>
        <p:nvSpPr>
          <p:cNvPr id="10255" name="矩形 16"/>
          <p:cNvSpPr>
            <a:spLocks noChangeArrowheads="1"/>
          </p:cNvSpPr>
          <p:nvPr/>
        </p:nvSpPr>
        <p:spPr bwMode="auto">
          <a:xfrm>
            <a:off x="1285875" y="4256088"/>
            <a:ext cx="6873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800">
                <a:solidFill>
                  <a:srgbClr val="FFC000"/>
                </a:solidFill>
                <a:latin typeface="Impact" pitchFamily="34" charset="0"/>
                <a:ea typeface="微软雅黑" pitchFamily="34" charset="-122"/>
              </a:rPr>
              <a:t>W</a:t>
            </a:r>
            <a:endParaRPr lang="zh-CN" altLang="en-US" sz="4800">
              <a:solidFill>
                <a:srgbClr val="FFC000"/>
              </a:solidFill>
              <a:latin typeface="Impact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6125" y="4865688"/>
            <a:ext cx="522288" cy="830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Impact" pitchFamily="34" charset="0"/>
                <a:ea typeface="+mn-ea"/>
              </a:rPr>
              <a:t>O</a:t>
            </a:r>
            <a:endParaRPr lang="zh-CN" altLang="en-US" sz="4800" dirty="0">
              <a:solidFill>
                <a:schemeClr val="bg1">
                  <a:lumMod val="75000"/>
                </a:schemeClr>
              </a:solidFill>
              <a:latin typeface="Impact" pitchFamily="34" charset="0"/>
              <a:ea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03350" y="4892675"/>
            <a:ext cx="468313" cy="831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Impact" pitchFamily="34" charset="0"/>
                <a:ea typeface="+mn-ea"/>
              </a:rPr>
              <a:t>T</a:t>
            </a:r>
            <a:endParaRPr lang="zh-CN" altLang="en-US" sz="4800" dirty="0">
              <a:solidFill>
                <a:schemeClr val="bg1">
                  <a:lumMod val="75000"/>
                </a:schemeClr>
              </a:solidFill>
              <a:latin typeface="Impact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全屏显示(4:3)</PresentationFormat>
  <Paragraphs>260</Paragraphs>
  <Slides>25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PowerPoint 演示文稿</vt:lpstr>
      <vt:lpstr>自我简介</vt:lpstr>
      <vt:lpstr>自我简介</vt:lpstr>
      <vt:lpstr>自我简介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2012-01-16T02:54:32Z</dcterms:created>
  <dcterms:modified xsi:type="dcterms:W3CDTF">2012-01-16T12:03:45Z</dcterms:modified>
</cp:coreProperties>
</file>