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7" r:id="rId3"/>
    <p:sldId id="274" r:id="rId4"/>
    <p:sldId id="277" r:id="rId5"/>
    <p:sldId id="320" r:id="rId6"/>
    <p:sldId id="353" r:id="rId7"/>
    <p:sldId id="331" r:id="rId8"/>
    <p:sldId id="278" r:id="rId9"/>
    <p:sldId id="282" r:id="rId10"/>
    <p:sldId id="316" r:id="rId11"/>
    <p:sldId id="332" r:id="rId12"/>
    <p:sldId id="358" r:id="rId13"/>
    <p:sldId id="355" r:id="rId14"/>
    <p:sldId id="356" r:id="rId15"/>
    <p:sldId id="283" r:id="rId16"/>
    <p:sldId id="357" r:id="rId17"/>
    <p:sldId id="351" r:id="rId18"/>
    <p:sldId id="335" r:id="rId19"/>
    <p:sldId id="334" r:id="rId20"/>
    <p:sldId id="352" r:id="rId21"/>
    <p:sldId id="27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1"/>
    <a:srgbClr val="7ABF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115" d="100"/>
          <a:sy n="115" d="100"/>
        </p:scale>
        <p:origin x="4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673E603-3B05-4E37-BCD4-5A12DA440369}"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CB232-9FE1-4BA3-BC78-518E99D31B9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73E603-3B05-4E37-BCD4-5A12DA440369}"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p>
        </p:txBody>
      </p:sp>
      <p:sp>
        <p:nvSpPr>
          <p:cNvPr id="6" name="灯片编号占位符 5"/>
          <p:cNvSpPr>
            <a:spLocks noGrp="1"/>
          </p:cNvSpPr>
          <p:nvPr>
            <p:ph type="sldNum" sz="quarter" idx="12"/>
          </p:nvPr>
        </p:nvSpPr>
        <p:spPr/>
        <p:txBody>
          <a:bodyPr/>
          <a:lstStyle/>
          <a:p>
            <a:fld id="{941CB232-9FE1-4BA3-BC78-518E99D31B9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73E603-3B05-4E37-BCD4-5A12DA440369}"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p>
        </p:txBody>
      </p:sp>
      <p:sp>
        <p:nvSpPr>
          <p:cNvPr id="6" name="灯片编号占位符 5"/>
          <p:cNvSpPr>
            <a:spLocks noGrp="1"/>
          </p:cNvSpPr>
          <p:nvPr>
            <p:ph type="sldNum" sz="quarter" idx="12"/>
          </p:nvPr>
        </p:nvSpPr>
        <p:spPr/>
        <p:txBody>
          <a:bodyPr/>
          <a:lstStyle/>
          <a:p>
            <a:fld id="{941CB232-9FE1-4BA3-BC78-518E99D31B9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t>2017/12/13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p>
        </p:txBody>
      </p:sp>
      <p:sp>
        <p:nvSpPr>
          <p:cNvPr id="6" name="灯片编号占位符 5"/>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t>2017/12/13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p>
        </p:txBody>
      </p:sp>
      <p:sp>
        <p:nvSpPr>
          <p:cNvPr id="6" name="灯片编号占位符 5"/>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t>2017/12/13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p>
        </p:txBody>
      </p:sp>
      <p:sp>
        <p:nvSpPr>
          <p:cNvPr id="6" name="灯片编号占位符 5"/>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t>2017/12/13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dirty="0"/>
              <a:t>基于网络编码的信息中心网络中的访问控制研究</a:t>
            </a:r>
          </a:p>
        </p:txBody>
      </p:sp>
      <p:sp>
        <p:nvSpPr>
          <p:cNvPr id="7" name="灯片编号占位符 6"/>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t>2017/12/13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r>
              <a:rPr lang="zh-CN" altLang="en-US" dirty="0"/>
              <a:t>基于网络编码的信息中心网络中的访问控制研究</a:t>
            </a:r>
          </a:p>
        </p:txBody>
      </p:sp>
      <p:sp>
        <p:nvSpPr>
          <p:cNvPr id="9" name="灯片编号占位符 8"/>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t>2017/12/13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r>
              <a:rPr lang="zh-CN" altLang="en-US" dirty="0"/>
              <a:t>基于网络编码的信息中心网络中的访问控制研究</a:t>
            </a:r>
          </a:p>
        </p:txBody>
      </p:sp>
      <p:sp>
        <p:nvSpPr>
          <p:cNvPr id="5" name="灯片编号占位符 4"/>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t>2017/12/13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r>
              <a:rPr lang="zh-CN" altLang="en-US" dirty="0"/>
              <a:t>基于网络编码的信息中心网络中的访问控制研究</a:t>
            </a:r>
          </a:p>
        </p:txBody>
      </p:sp>
      <p:sp>
        <p:nvSpPr>
          <p:cNvPr id="4" name="灯片编号占位符 3"/>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t>2017/12/13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dirty="0"/>
              <a:t>基于网络编码的信息中心网络中的访问控制研究</a:t>
            </a:r>
          </a:p>
        </p:txBody>
      </p:sp>
      <p:sp>
        <p:nvSpPr>
          <p:cNvPr id="7" name="灯片编号占位符 6"/>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alphaModFix amt="41000"/>
            <a:lum/>
          </a:blip>
          <a:srcRect/>
          <a:stretch>
            <a:fillRect t="-40000" b="-40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r>
              <a:rPr lang="en-US" altLang="zh-CN" dirty="0"/>
              <a:t>2017/6</a:t>
            </a:r>
            <a:endParaRPr lang="zh-CN" altLang="en-US" dirty="0"/>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p>
        </p:txBody>
      </p:sp>
      <p:sp>
        <p:nvSpPr>
          <p:cNvPr id="6" name="灯片编号占位符 5"/>
          <p:cNvSpPr>
            <a:spLocks noGrp="1"/>
          </p:cNvSpPr>
          <p:nvPr>
            <p:ph type="sldNum" sz="quarter" idx="12"/>
          </p:nvPr>
        </p:nvSpPr>
        <p:spPr/>
        <p:txBody>
          <a:bodyPr/>
          <a:lstStyle/>
          <a:p>
            <a:fld id="{941CB232-9FE1-4BA3-BC78-518E99D31B9E}" type="slidenum">
              <a:rPr lang="zh-CN" altLang="en-US" smtClean="0"/>
              <a:t>‹#›</a:t>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t>2017/12/13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dirty="0"/>
              <a:t>基于网络编码的信息中心网络中的访问控制研究</a:t>
            </a:r>
          </a:p>
        </p:txBody>
      </p:sp>
      <p:sp>
        <p:nvSpPr>
          <p:cNvPr id="7" name="灯片编号占位符 6"/>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t>2017/12/13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p>
        </p:txBody>
      </p:sp>
      <p:sp>
        <p:nvSpPr>
          <p:cNvPr id="6" name="灯片编号占位符 5"/>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9"/>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3" y="365129"/>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t>2017/12/13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p>
        </p:txBody>
      </p:sp>
      <p:sp>
        <p:nvSpPr>
          <p:cNvPr id="6" name="灯片编号占位符 5"/>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r>
              <a:rPr lang="en-US" altLang="zh-CN" dirty="0"/>
              <a:t>2017/6</a:t>
            </a:r>
            <a:endParaRPr lang="zh-CN" altLang="en-US" dirty="0"/>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p>
        </p:txBody>
      </p:sp>
      <p:sp>
        <p:nvSpPr>
          <p:cNvPr id="6" name="灯片编号占位符 5"/>
          <p:cNvSpPr>
            <a:spLocks noGrp="1"/>
          </p:cNvSpPr>
          <p:nvPr>
            <p:ph type="sldNum" sz="quarter" idx="12"/>
          </p:nvPr>
        </p:nvSpPr>
        <p:spPr/>
        <p:txBody>
          <a:bodyPr/>
          <a:lstStyle/>
          <a:p>
            <a:fld id="{941CB232-9FE1-4BA3-BC78-518E99D31B9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673E603-3B05-4E37-BCD4-5A12DA440369}" type="datetimeFigureOut">
              <a:rPr lang="zh-CN" altLang="en-US" smtClean="0"/>
              <a:t>2017/12/13</a:t>
            </a:fld>
            <a:endParaRPr lang="zh-CN" altLang="en-US"/>
          </a:p>
        </p:txBody>
      </p:sp>
      <p:sp>
        <p:nvSpPr>
          <p:cNvPr id="6" name="页脚占位符 5"/>
          <p:cNvSpPr>
            <a:spLocks noGrp="1"/>
          </p:cNvSpPr>
          <p:nvPr>
            <p:ph type="ftr" sz="quarter" idx="11"/>
          </p:nvPr>
        </p:nvSpPr>
        <p:spPr/>
        <p:txBody>
          <a:bodyPr/>
          <a:lstStyle/>
          <a:p>
            <a:r>
              <a:rPr lang="zh-CN" altLang="en-US" dirty="0"/>
              <a:t>基于网络编码的信息中心网络中的访问控制研究</a:t>
            </a:r>
          </a:p>
        </p:txBody>
      </p:sp>
      <p:sp>
        <p:nvSpPr>
          <p:cNvPr id="7" name="灯片编号占位符 6"/>
          <p:cNvSpPr>
            <a:spLocks noGrp="1"/>
          </p:cNvSpPr>
          <p:nvPr>
            <p:ph type="sldNum" sz="quarter" idx="12"/>
          </p:nvPr>
        </p:nvSpPr>
        <p:spPr/>
        <p:txBody>
          <a:bodyPr/>
          <a:lstStyle/>
          <a:p>
            <a:fld id="{941CB232-9FE1-4BA3-BC78-518E99D31B9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 name="日期占位符 12"/>
          <p:cNvSpPr>
            <a:spLocks noGrp="1"/>
          </p:cNvSpPr>
          <p:nvPr>
            <p:ph type="dt" sz="half" idx="10"/>
          </p:nvPr>
        </p:nvSpPr>
        <p:spPr/>
        <p:txBody>
          <a:bodyPr/>
          <a:lstStyle/>
          <a:p>
            <a:fld id="{1673E603-3B05-4E37-BCD4-5A12DA440369}" type="datetimeFigureOut">
              <a:rPr lang="zh-CN" altLang="en-US" smtClean="0"/>
              <a:t>2017/12/13</a:t>
            </a:fld>
            <a:endParaRPr lang="zh-CN" altLang="en-US"/>
          </a:p>
        </p:txBody>
      </p:sp>
      <p:sp>
        <p:nvSpPr>
          <p:cNvPr id="14" name="页脚占位符 13"/>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p:txBody>
          <a:bodyPr/>
          <a:lstStyle/>
          <a:p>
            <a:fld id="{941CB232-9FE1-4BA3-BC78-518E99D31B9E}" type="slidenum">
              <a:rPr lang="zh-CN" altLang="en-US" smtClean="0"/>
              <a:t>‹#›</a:t>
            </a:fld>
            <a:endParaRPr lang="zh-CN" altLang="en-US"/>
          </a:p>
        </p:txBody>
      </p:sp>
      <p:sp>
        <p:nvSpPr>
          <p:cNvPr id="16" name="标题 15"/>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73E603-3B05-4E37-BCD4-5A12DA440369}" type="datetimeFigureOut">
              <a:rPr lang="zh-CN" altLang="en-US" smtClean="0"/>
              <a:t>2017/12/13</a:t>
            </a:fld>
            <a:endParaRPr lang="zh-CN" altLang="en-US"/>
          </a:p>
        </p:txBody>
      </p:sp>
      <p:sp>
        <p:nvSpPr>
          <p:cNvPr id="4" name="页脚占位符 3"/>
          <p:cNvSpPr>
            <a:spLocks noGrp="1"/>
          </p:cNvSpPr>
          <p:nvPr>
            <p:ph type="ftr" sz="quarter" idx="11"/>
          </p:nvPr>
        </p:nvSpPr>
        <p:spPr/>
        <p:txBody>
          <a:bodyPr/>
          <a:lstStyle/>
          <a:p>
            <a:r>
              <a:rPr lang="zh-CN" altLang="en-US" dirty="0"/>
              <a:t>基于网络编码的信息中心网络中的访问控制研究</a:t>
            </a:r>
          </a:p>
        </p:txBody>
      </p:sp>
      <p:sp>
        <p:nvSpPr>
          <p:cNvPr id="5" name="灯片编号占位符 4"/>
          <p:cNvSpPr>
            <a:spLocks noGrp="1"/>
          </p:cNvSpPr>
          <p:nvPr>
            <p:ph type="sldNum" sz="quarter" idx="12"/>
          </p:nvPr>
        </p:nvSpPr>
        <p:spPr/>
        <p:txBody>
          <a:bodyPr/>
          <a:lstStyle/>
          <a:p>
            <a:fld id="{941CB232-9FE1-4BA3-BC78-518E99D31B9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73E603-3B05-4E37-BCD4-5A12DA440369}" type="datetimeFigureOut">
              <a:rPr lang="zh-CN" altLang="en-US" smtClean="0"/>
              <a:t>2017/12/13</a:t>
            </a:fld>
            <a:endParaRPr lang="zh-CN" altLang="en-US"/>
          </a:p>
        </p:txBody>
      </p:sp>
      <p:sp>
        <p:nvSpPr>
          <p:cNvPr id="3" name="页脚占位符 2"/>
          <p:cNvSpPr>
            <a:spLocks noGrp="1"/>
          </p:cNvSpPr>
          <p:nvPr>
            <p:ph type="ftr" sz="quarter" idx="11"/>
          </p:nvPr>
        </p:nvSpPr>
        <p:spPr/>
        <p:txBody>
          <a:bodyPr/>
          <a:lstStyle/>
          <a:p>
            <a:r>
              <a:rPr lang="zh-CN" altLang="en-US" dirty="0"/>
              <a:t>基于网络编码的信息中心网络中的访问控制研究</a:t>
            </a:r>
          </a:p>
        </p:txBody>
      </p:sp>
      <p:sp>
        <p:nvSpPr>
          <p:cNvPr id="4" name="灯片编号占位符 3"/>
          <p:cNvSpPr>
            <a:spLocks noGrp="1"/>
          </p:cNvSpPr>
          <p:nvPr>
            <p:ph type="sldNum" sz="quarter" idx="12"/>
          </p:nvPr>
        </p:nvSpPr>
        <p:spPr/>
        <p:txBody>
          <a:bodyPr/>
          <a:lstStyle/>
          <a:p>
            <a:fld id="{941CB232-9FE1-4BA3-BC78-518E99D31B9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73E603-3B05-4E37-BCD4-5A12DA440369}" type="datetimeFigureOut">
              <a:rPr lang="zh-CN" altLang="en-US" smtClean="0"/>
              <a:t>2017/12/13</a:t>
            </a:fld>
            <a:endParaRPr lang="zh-CN" altLang="en-US"/>
          </a:p>
        </p:txBody>
      </p:sp>
      <p:sp>
        <p:nvSpPr>
          <p:cNvPr id="6" name="页脚占位符 5"/>
          <p:cNvSpPr>
            <a:spLocks noGrp="1"/>
          </p:cNvSpPr>
          <p:nvPr>
            <p:ph type="ftr" sz="quarter" idx="11"/>
          </p:nvPr>
        </p:nvSpPr>
        <p:spPr/>
        <p:txBody>
          <a:bodyPr/>
          <a:lstStyle/>
          <a:p>
            <a:r>
              <a:rPr lang="zh-CN" altLang="en-US" dirty="0"/>
              <a:t>基于网络编码的信息中心网络中的访问控制研究</a:t>
            </a:r>
          </a:p>
        </p:txBody>
      </p:sp>
      <p:sp>
        <p:nvSpPr>
          <p:cNvPr id="7" name="灯片编号占位符 6"/>
          <p:cNvSpPr>
            <a:spLocks noGrp="1"/>
          </p:cNvSpPr>
          <p:nvPr>
            <p:ph type="sldNum" sz="quarter" idx="12"/>
          </p:nvPr>
        </p:nvSpPr>
        <p:spPr/>
        <p:txBody>
          <a:bodyPr/>
          <a:lstStyle/>
          <a:p>
            <a:fld id="{941CB232-9FE1-4BA3-BC78-518E99D31B9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73E603-3B05-4E37-BCD4-5A12DA440369}" type="datetimeFigureOut">
              <a:rPr lang="zh-CN" altLang="en-US" smtClean="0"/>
              <a:t>2017/12/13</a:t>
            </a:fld>
            <a:endParaRPr lang="zh-CN" altLang="en-US"/>
          </a:p>
        </p:txBody>
      </p:sp>
      <p:sp>
        <p:nvSpPr>
          <p:cNvPr id="6" name="页脚占位符 5"/>
          <p:cNvSpPr>
            <a:spLocks noGrp="1"/>
          </p:cNvSpPr>
          <p:nvPr>
            <p:ph type="ftr" sz="quarter" idx="11"/>
          </p:nvPr>
        </p:nvSpPr>
        <p:spPr/>
        <p:txBody>
          <a:bodyPr/>
          <a:lstStyle/>
          <a:p>
            <a:r>
              <a:rPr lang="zh-CN" altLang="en-US" dirty="0"/>
              <a:t>基于网络编码的信息中心网络中的访问控制研究</a:t>
            </a:r>
          </a:p>
        </p:txBody>
      </p:sp>
      <p:sp>
        <p:nvSpPr>
          <p:cNvPr id="7" name="灯片编号占位符 6"/>
          <p:cNvSpPr>
            <a:spLocks noGrp="1"/>
          </p:cNvSpPr>
          <p:nvPr>
            <p:ph type="sldNum" sz="quarter" idx="12"/>
          </p:nvPr>
        </p:nvSpPr>
        <p:spPr/>
        <p:txBody>
          <a:bodyPr/>
          <a:lstStyle/>
          <a:p>
            <a:fld id="{941CB232-9FE1-4BA3-BC78-518E99D31B9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t="-40000" b="-4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3E603-3B05-4E37-BCD4-5A12DA440369}" type="datetimeFigureOut">
              <a:rPr lang="zh-CN" altLang="en-US" smtClean="0"/>
              <a:t>2017/12/13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CB232-9FE1-4BA3-BC78-518E99D31B9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t="-40000" b="-4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36" tIns="45718" rIns="91436" bIns="45718"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36" tIns="45718" rIns="91436" bIns="45718" rtlCol="0" anchor="ctr"/>
          <a:lstStyle>
            <a:lvl1pPr algn="l">
              <a:defRPr sz="1200">
                <a:solidFill>
                  <a:schemeClr val="tx1">
                    <a:tint val="75000"/>
                  </a:schemeClr>
                </a:solidFill>
                <a:latin typeface="Arial" panose="020B0604020202020204" pitchFamily="34" charset="0"/>
                <a:ea typeface="Adobe 黑体 Std R" panose="020B0400000000000000" pitchFamily="34" charset="-122"/>
              </a:defRPr>
            </a:lvl1pPr>
          </a:lstStyle>
          <a:p>
            <a:pPr defTabSz="913765"/>
            <a:fld id="{F2EAC639-8067-4FC7-9A1A-8A14B8E85D8F}" type="datetimeFigureOut">
              <a:rPr lang="zh-CN" altLang="en-US" smtClean="0">
                <a:solidFill>
                  <a:prstClr val="black">
                    <a:tint val="75000"/>
                  </a:prstClr>
                </a:solidFill>
              </a:rPr>
              <a:t>2017/12/13</a:t>
            </a:fld>
            <a:endParaRPr lang="zh-CN" altLang="en-US" dirty="0">
              <a:solidFill>
                <a:prstClr val="black">
                  <a:tint val="75000"/>
                </a:prstClr>
              </a:solidFill>
            </a:endParaRPr>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36" tIns="45718" rIns="91436" bIns="45718" rtlCol="0" anchor="ctr"/>
          <a:lstStyle>
            <a:lvl1pPr algn="ctr">
              <a:defRPr sz="1200">
                <a:solidFill>
                  <a:schemeClr val="tx1">
                    <a:tint val="75000"/>
                  </a:schemeClr>
                </a:solidFill>
                <a:latin typeface="Arial" panose="020B0604020202020204" pitchFamily="34" charset="0"/>
                <a:ea typeface="Adobe 黑体 Std R" panose="020B0400000000000000" pitchFamily="34" charset="-122"/>
              </a:defRPr>
            </a:lvl1pPr>
          </a:lstStyle>
          <a:p>
            <a:pPr defTabSz="913765"/>
            <a:r>
              <a:rPr lang="zh-CN" altLang="en-US" dirty="0"/>
              <a:t>基于网络编码的信息中心网络中的访问控制研究</a:t>
            </a:r>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36" tIns="45718" rIns="91436" bIns="45718" rtlCol="0" anchor="ctr"/>
          <a:lstStyle>
            <a:lvl1pPr algn="r">
              <a:defRPr sz="1200">
                <a:solidFill>
                  <a:schemeClr val="tx1">
                    <a:tint val="75000"/>
                  </a:schemeClr>
                </a:solidFill>
                <a:latin typeface="Arial" panose="020B0604020202020204" pitchFamily="34" charset="0"/>
                <a:ea typeface="Adobe 黑体 Std R" panose="020B0400000000000000" pitchFamily="34" charset="-122"/>
              </a:defRPr>
            </a:lvl1pPr>
          </a:lstStyle>
          <a:p>
            <a:pPr defTabSz="913765"/>
            <a:fld id="{80074AF9-133E-4CE5-8288-E1F9ACE86204}" type="slidenum">
              <a:rPr lang="zh-CN" altLang="en-US" smtClean="0">
                <a:solidFill>
                  <a:prstClr val="black">
                    <a:tint val="75000"/>
                  </a:prstClr>
                </a:solidFill>
              </a:rPr>
              <a:t>‹#›</a:t>
            </a:fld>
            <a:endParaRPr lang="zh-CN" alt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Adobe 黑体 Std R" panose="020B0400000000000000"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dobe 黑体 Std R" panose="020B0400000000000000"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dobe 黑体 Std R" panose="020B0400000000000000" pitchFamily="34" charset="-122"/>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dobe 黑体 Std R" panose="020B0400000000000000" pitchFamily="34" charset="-122"/>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Adobe 黑体 Std R" panose="020B0400000000000000" pitchFamily="34" charset="-122"/>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Adobe 黑体 Std R" panose="020B0400000000000000" pitchFamily="34" charset="-122"/>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t="-40000" b="-40000"/>
          </a:stretch>
        </a:blipFill>
        <a:effectLst/>
      </p:bgPr>
    </p:bg>
    <p:spTree>
      <p:nvGrpSpPr>
        <p:cNvPr id="1" name=""/>
        <p:cNvGrpSpPr/>
        <p:nvPr/>
      </p:nvGrpSpPr>
      <p:grpSpPr>
        <a:xfrm>
          <a:off x="0" y="0"/>
          <a:ext cx="0" cy="0"/>
          <a:chOff x="0" y="0"/>
          <a:chExt cx="0" cy="0"/>
        </a:xfrm>
      </p:grpSpPr>
      <p:sp>
        <p:nvSpPr>
          <p:cNvPr id="35" name="文本框 34"/>
          <p:cNvSpPr txBox="1"/>
          <p:nvPr/>
        </p:nvSpPr>
        <p:spPr>
          <a:xfrm>
            <a:off x="2820474" y="2193353"/>
            <a:ext cx="8628845" cy="768350"/>
          </a:xfrm>
          <a:prstGeom prst="rect">
            <a:avLst/>
          </a:prstGeom>
          <a:noFill/>
        </p:spPr>
        <p:txBody>
          <a:bodyPr wrap="square" rtlCol="0">
            <a:spAutoFit/>
          </a:bodyPr>
          <a:lstStyle/>
          <a:p>
            <a:pPr algn="ctr"/>
            <a:r>
              <a:rPr sz="4400" b="1" dirty="0">
                <a:solidFill>
                  <a:srgbClr val="0071C1"/>
                </a:solidFill>
                <a:latin typeface="微软雅黑" panose="020B0503020204020204" pitchFamily="34" charset="-122"/>
                <a:ea typeface="微软雅黑" panose="020B0503020204020204" pitchFamily="34" charset="-122"/>
              </a:rPr>
              <a:t>基于影视量化的票房分析</a:t>
            </a:r>
          </a:p>
        </p:txBody>
      </p:sp>
      <p:grpSp>
        <p:nvGrpSpPr>
          <p:cNvPr id="42" name="组合 41"/>
          <p:cNvGrpSpPr/>
          <p:nvPr/>
        </p:nvGrpSpPr>
        <p:grpSpPr>
          <a:xfrm>
            <a:off x="2898775" y="3623945"/>
            <a:ext cx="8759825" cy="511175"/>
            <a:chOff x="4559710" y="3533936"/>
            <a:chExt cx="5095257" cy="484742"/>
          </a:xfrm>
        </p:grpSpPr>
        <p:sp>
          <p:nvSpPr>
            <p:cNvPr id="36" name="矩形 35"/>
            <p:cNvSpPr/>
            <p:nvPr/>
          </p:nvSpPr>
          <p:spPr>
            <a:xfrm>
              <a:off x="4640209" y="3533936"/>
              <a:ext cx="4888791" cy="484742"/>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4559710" y="3576252"/>
              <a:ext cx="5095257" cy="378159"/>
            </a:xfrm>
            <a:prstGeom prst="rect">
              <a:avLst/>
            </a:prstGeom>
            <a:noFill/>
          </p:spPr>
          <p:txBody>
            <a:bodyPr wrap="square" rtlCol="0">
              <a:spAutoFit/>
            </a:bodyPr>
            <a:lstStyle/>
            <a:p>
              <a:pPr algn="ctr"/>
              <a:r>
                <a:rPr lang="en-US" altLang="zh-CN" sz="2000" b="1" spc="3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Box Office Analysis Based on Film Quantization</a:t>
              </a:r>
            </a:p>
          </p:txBody>
        </p:sp>
      </p:grpSp>
      <p:pic>
        <p:nvPicPr>
          <p:cNvPr id="46" name="图片 45"/>
          <p:cNvPicPr>
            <a:picLocks noChangeAspect="1"/>
          </p:cNvPicPr>
          <p:nvPr/>
        </p:nvPicPr>
        <p:blipFill>
          <a:blip r:embed="rId3" cstate="email"/>
          <a:stretch>
            <a:fillRect/>
          </a:stretch>
        </p:blipFill>
        <p:spPr>
          <a:xfrm>
            <a:off x="625510" y="2411103"/>
            <a:ext cx="2054453" cy="1887311"/>
          </a:xfrm>
          <a:prstGeom prst="rect">
            <a:avLst/>
          </a:prstGeom>
        </p:spPr>
      </p:pic>
      <p:grpSp>
        <p:nvGrpSpPr>
          <p:cNvPr id="2" name="组合 1"/>
          <p:cNvGrpSpPr/>
          <p:nvPr/>
        </p:nvGrpSpPr>
        <p:grpSpPr>
          <a:xfrm>
            <a:off x="5780307" y="4729728"/>
            <a:ext cx="3208244" cy="922020"/>
            <a:chOff x="5677275" y="3879726"/>
            <a:chExt cx="3208244" cy="922020"/>
          </a:xfrm>
        </p:grpSpPr>
        <p:sp>
          <p:nvSpPr>
            <p:cNvPr id="44" name="文本框 43"/>
            <p:cNvSpPr txBox="1"/>
            <p:nvPr/>
          </p:nvSpPr>
          <p:spPr>
            <a:xfrm>
              <a:off x="5871268" y="3879726"/>
              <a:ext cx="3014251" cy="922020"/>
            </a:xfrm>
            <a:prstGeom prst="rect">
              <a:avLst/>
            </a:prstGeom>
            <a:noFill/>
          </p:spPr>
          <p:txBody>
            <a:bodyPr wrap="square" rtlCol="0">
              <a:spAutoFit/>
            </a:bodyPr>
            <a:lstStyle/>
            <a:p>
              <a:r>
                <a:rPr lang="zh-CN" altLang="en-US" b="1" dirty="0">
                  <a:solidFill>
                    <a:srgbClr val="0071C1"/>
                  </a:solidFill>
                  <a:latin typeface="微软雅黑" panose="020B0503020204020204" pitchFamily="34" charset="-122"/>
                  <a:ea typeface="微软雅黑" panose="020B0503020204020204" pitchFamily="34" charset="-122"/>
                </a:rPr>
                <a:t>赵天祥   </a:t>
              </a:r>
              <a:r>
                <a:rPr lang="en-US" altLang="zh-CN" b="1" dirty="0">
                  <a:solidFill>
                    <a:srgbClr val="0071C1"/>
                  </a:solidFill>
                  <a:latin typeface="微软雅黑" panose="020B0503020204020204" pitchFamily="34" charset="-122"/>
                  <a:ea typeface="微软雅黑" panose="020B0503020204020204" pitchFamily="34" charset="-122"/>
                </a:rPr>
                <a:t>SA17225521</a:t>
              </a:r>
            </a:p>
            <a:p>
              <a:r>
                <a:rPr lang="zh-CN" altLang="en-US" b="1" dirty="0">
                  <a:solidFill>
                    <a:srgbClr val="0071C1"/>
                  </a:solidFill>
                  <a:latin typeface="微软雅黑" panose="020B0503020204020204" pitchFamily="34" charset="-122"/>
                  <a:ea typeface="微软雅黑" panose="020B0503020204020204" pitchFamily="34" charset="-122"/>
                </a:rPr>
                <a:t>葛琦峰</a:t>
              </a:r>
              <a:r>
                <a:rPr lang="en-US" altLang="zh-CN" b="1" dirty="0">
                  <a:solidFill>
                    <a:srgbClr val="0071C1"/>
                  </a:solidFill>
                  <a:latin typeface="微软雅黑" panose="020B0503020204020204" pitchFamily="34" charset="-122"/>
                  <a:ea typeface="微软雅黑" panose="020B0503020204020204" pitchFamily="34" charset="-122"/>
                </a:rPr>
                <a:t> 	SA17225088</a:t>
              </a:r>
            </a:p>
            <a:p>
              <a:r>
                <a:rPr lang="zh-CN" altLang="en-US" b="1" dirty="0">
                  <a:solidFill>
                    <a:srgbClr val="0071C1"/>
                  </a:solidFill>
                  <a:latin typeface="微软雅黑" panose="020B0503020204020204" pitchFamily="34" charset="-122"/>
                  <a:ea typeface="微软雅黑" panose="020B0503020204020204" pitchFamily="34" charset="-122"/>
                </a:rPr>
                <a:t>俞徐烽</a:t>
              </a:r>
              <a:r>
                <a:rPr lang="en-US" altLang="zh-CN" b="1" dirty="0">
                  <a:solidFill>
                    <a:srgbClr val="0071C1"/>
                  </a:solidFill>
                  <a:latin typeface="微软雅黑" panose="020B0503020204020204" pitchFamily="34" charset="-122"/>
                  <a:ea typeface="微软雅黑" panose="020B0503020204020204" pitchFamily="34" charset="-122"/>
                </a:rPr>
                <a:t>	SA17225476</a:t>
              </a:r>
              <a:r>
                <a:rPr lang="zh-CN" altLang="en-US" b="1" dirty="0">
                  <a:solidFill>
                    <a:srgbClr val="0071C1"/>
                  </a:solidFill>
                  <a:latin typeface="微软雅黑" panose="020B0503020204020204" pitchFamily="34" charset="-122"/>
                  <a:ea typeface="微软雅黑" panose="020B0503020204020204" pitchFamily="34" charset="-122"/>
                </a:rPr>
                <a:t> </a:t>
              </a:r>
            </a:p>
          </p:txBody>
        </p:sp>
        <p:pic>
          <p:nvPicPr>
            <p:cNvPr id="50" name="图片 49"/>
            <p:cNvPicPr>
              <a:picLocks noChangeAspect="1"/>
            </p:cNvPicPr>
            <p:nvPr/>
          </p:nvPicPr>
          <p:blipFill>
            <a:blip r:embed="rId4" cstate="email"/>
            <a:stretch>
              <a:fillRect/>
            </a:stretch>
          </p:blipFill>
          <p:spPr>
            <a:xfrm flipH="1">
              <a:off x="5677275" y="3947324"/>
              <a:ext cx="161655" cy="234136"/>
            </a:xfrm>
            <a:prstGeom prst="rect">
              <a:avLst/>
            </a:prstGeom>
          </p:spPr>
        </p:pic>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anim calcmode="lin" valueType="num">
                                      <p:cBhvr>
                                        <p:cTn id="16" dur="500" fill="hold"/>
                                        <p:tgtEl>
                                          <p:spTgt spid="2"/>
                                        </p:tgtEl>
                                        <p:attrNameLst>
                                          <p:attrName>ppt_x</p:attrName>
                                        </p:attrNameLst>
                                      </p:cBhvr>
                                      <p:tavLst>
                                        <p:tav tm="0">
                                          <p:val>
                                            <p:strVal val="#ppt_x"/>
                                          </p:val>
                                        </p:tav>
                                        <p:tav tm="100000">
                                          <p:val>
                                            <p:strVal val="#ppt_x"/>
                                          </p:val>
                                        </p:tav>
                                      </p:tavLst>
                                    </p:anim>
                                    <p:anim calcmode="lin" valueType="num">
                                      <p:cBhvr>
                                        <p:cTn id="17"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989820" y="283210"/>
            <a:ext cx="204406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研究方法</a:t>
            </a:r>
          </a:p>
        </p:txBody>
      </p:sp>
      <p:grpSp>
        <p:nvGrpSpPr>
          <p:cNvPr id="4" name="组合 3"/>
          <p:cNvGrpSpPr/>
          <p:nvPr/>
        </p:nvGrpSpPr>
        <p:grpSpPr>
          <a:xfrm>
            <a:off x="347980" y="738505"/>
            <a:ext cx="11297920" cy="4061460"/>
            <a:chOff x="548" y="1163"/>
            <a:chExt cx="17792" cy="6396"/>
          </a:xfrm>
        </p:grpSpPr>
        <p:sp>
          <p:nvSpPr>
            <p:cNvPr id="8" name="文本框 8"/>
            <p:cNvSpPr txBox="1">
              <a:spLocks noChangeArrowheads="1"/>
            </p:cNvSpPr>
            <p:nvPr/>
          </p:nvSpPr>
          <p:spPr bwMode="auto">
            <a:xfrm>
              <a:off x="548" y="2179"/>
              <a:ext cx="16959" cy="538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1043305" lvl="3" indent="-285750">
                <a:lnSpc>
                  <a:spcPct val="150000"/>
                </a:lnSpc>
                <a:spcBef>
                  <a:spcPct val="0"/>
                </a:spcBef>
                <a:buClr>
                  <a:srgbClr val="0071C1"/>
                </a:buClr>
                <a:buFont typeface="Wingdings" panose="05000000000000000000" pitchFamily="2" charset="2"/>
                <a:buChar char="n"/>
                <a:defRPr/>
              </a:pPr>
              <a:r>
                <a:rPr lang="zh-CN" altLang="en-US" sz="2400" dirty="0">
                  <a:latin typeface="Times New Roman" panose="02020603050405020304" pitchFamily="18" charset="0"/>
                  <a:ea typeface="华文细黑" panose="02010600040101010101" pitchFamily="2" charset="-122"/>
                </a:rPr>
                <a:t>电影的档期</a:t>
              </a:r>
              <a:endParaRPr lang="en-US" altLang="zh-CN" sz="2400" dirty="0">
                <a:latin typeface="Times New Roman" panose="02020603050405020304" pitchFamily="18" charset="0"/>
                <a:ea typeface="华文细黑" panose="02010600040101010101" pitchFamily="2" charset="-122"/>
              </a:endParaRPr>
            </a:p>
            <a:p>
              <a:pPr marL="757555" lvl="3" indent="0">
                <a:lnSpc>
                  <a:spcPct val="150000"/>
                </a:lnSpc>
                <a:spcBef>
                  <a:spcPct val="0"/>
                </a:spcBef>
                <a:buClr>
                  <a:srgbClr val="0071C1"/>
                </a:buClr>
                <a:buNone/>
                <a:defRPr/>
              </a:pPr>
              <a:r>
                <a:rPr lang="zh-CN" altLang="en-US" sz="2400" dirty="0">
                  <a:latin typeface="Times New Roman" panose="02020603050405020304" pitchFamily="18" charset="0"/>
                  <a:ea typeface="华文细黑" panose="02010600040101010101" pitchFamily="2" charset="-122"/>
                </a:rPr>
                <a:t>根据电影的发行日期可以对电影的档期进行分类，结合我国的实际情况和已收集到的数据分析，拟选取以下档期：贺岁档、春节档、情人节档、妇女节档、清明节档、端午节档、儿童节档、暑假档、中秋档、国庆档、圣诞档和其他档期。</a:t>
              </a:r>
              <a:endParaRPr lang="en-US" alt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defRPr/>
              </a:pPr>
              <a:endParaRPr lang="en-US" altLang="zh-CN" sz="2400" dirty="0">
                <a:latin typeface="Times New Roman" panose="02020603050405020304" pitchFamily="18" charset="0"/>
                <a:ea typeface="华文细黑" panose="02010600040101010101" pitchFamily="2" charset="-122"/>
              </a:endParaRPr>
            </a:p>
          </p:txBody>
        </p:sp>
        <p:sp>
          <p:nvSpPr>
            <p:cNvPr id="3" name="文本框 8"/>
            <p:cNvSpPr txBox="1">
              <a:spLocks noChangeArrowheads="1"/>
            </p:cNvSpPr>
            <p:nvPr/>
          </p:nvSpPr>
          <p:spPr bwMode="auto">
            <a:xfrm>
              <a:off x="860" y="1163"/>
              <a:ext cx="17480" cy="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57150" indent="-342900">
                <a:lnSpc>
                  <a:spcPct val="150000"/>
                </a:lnSpc>
                <a:spcBef>
                  <a:spcPct val="0"/>
                </a:spcBef>
                <a:buClr>
                  <a:srgbClr val="0071C1"/>
                </a:buClr>
                <a:buFont typeface="Wingdings" panose="05000000000000000000" pitchFamily="2" charset="2"/>
                <a:buChar char="p"/>
              </a:pPr>
              <a:r>
                <a:rPr lang="zh-CN" altLang="en-US" sz="3500" dirty="0">
                  <a:latin typeface="华文细黑" panose="02010600040101010101" pitchFamily="2" charset="-122"/>
                  <a:ea typeface="华文细黑" panose="02010600040101010101" pitchFamily="2" charset="-122"/>
                </a:rPr>
                <a:t>指标选取</a:t>
              </a:r>
            </a:p>
          </p:txBody>
        </p:sp>
      </p:grpSp>
      <p:pic>
        <p:nvPicPr>
          <p:cNvPr id="5" name="图片 4">
            <a:extLst>
              <a:ext uri="{FF2B5EF4-FFF2-40B4-BE49-F238E27FC236}">
                <a16:creationId xmlns:a16="http://schemas.microsoft.com/office/drawing/2014/main" id="{08DA8078-5223-4C98-94E9-BBC3BDA010B6}"/>
              </a:ext>
            </a:extLst>
          </p:cNvPr>
          <p:cNvPicPr>
            <a:picLocks noChangeAspect="1"/>
          </p:cNvPicPr>
          <p:nvPr/>
        </p:nvPicPr>
        <p:blipFill rotWithShape="1">
          <a:blip r:embed="rId2"/>
          <a:srcRect l="1687"/>
          <a:stretch/>
        </p:blipFill>
        <p:spPr>
          <a:xfrm>
            <a:off x="2786474" y="4183361"/>
            <a:ext cx="6619052" cy="2581948"/>
          </a:xfrm>
          <a:prstGeom prst="rect">
            <a:avLst/>
          </a:prstGeom>
        </p:spPr>
      </p:pic>
    </p:spTree>
  </p:cSld>
  <p:clrMapOvr>
    <a:masterClrMapping/>
  </p:clrMapOvr>
  <p:transition spd="slow" advClick="0" advTm="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989820" y="283210"/>
            <a:ext cx="204406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研究方法</a:t>
            </a:r>
          </a:p>
        </p:txBody>
      </p:sp>
      <p:grpSp>
        <p:nvGrpSpPr>
          <p:cNvPr id="4" name="组合 3"/>
          <p:cNvGrpSpPr/>
          <p:nvPr/>
        </p:nvGrpSpPr>
        <p:grpSpPr>
          <a:xfrm>
            <a:off x="405765" y="746125"/>
            <a:ext cx="11380470" cy="4667885"/>
            <a:chOff x="639" y="1175"/>
            <a:chExt cx="17922" cy="7351"/>
          </a:xfrm>
        </p:grpSpPr>
        <p:sp>
          <p:nvSpPr>
            <p:cNvPr id="8" name="文本框 8"/>
            <p:cNvSpPr txBox="1">
              <a:spLocks noChangeArrowheads="1"/>
            </p:cNvSpPr>
            <p:nvPr/>
          </p:nvSpPr>
          <p:spPr bwMode="auto">
            <a:xfrm>
              <a:off x="639" y="2274"/>
              <a:ext cx="16959" cy="625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1043305" lvl="3" indent="-285750">
                <a:lnSpc>
                  <a:spcPct val="150000"/>
                </a:lnSpc>
                <a:spcBef>
                  <a:spcPct val="0"/>
                </a:spcBef>
                <a:buClr>
                  <a:srgbClr val="0071C1"/>
                </a:buClr>
                <a:buFont typeface="Wingdings" panose="05000000000000000000" pitchFamily="2" charset="2"/>
                <a:buChar char="n"/>
                <a:defRPr/>
              </a:pPr>
              <a:r>
                <a:rPr lang="zh-CN" altLang="en-US" sz="2400" dirty="0">
                  <a:latin typeface="Times New Roman" panose="02020603050405020304" pitchFamily="18" charset="0"/>
                  <a:ea typeface="华文细黑" panose="02010600040101010101" pitchFamily="2" charset="-122"/>
                </a:rPr>
                <a:t>电影的类型</a:t>
              </a:r>
              <a:endParaRPr lang="en-US" altLang="zh-CN" sz="2400" dirty="0">
                <a:latin typeface="Times New Roman" panose="02020603050405020304" pitchFamily="18" charset="0"/>
                <a:ea typeface="华文细黑" panose="02010600040101010101" pitchFamily="2" charset="-122"/>
              </a:endParaRPr>
            </a:p>
            <a:p>
              <a:pPr marL="757555" lvl="3" indent="0">
                <a:lnSpc>
                  <a:spcPct val="150000"/>
                </a:lnSpc>
                <a:spcBef>
                  <a:spcPct val="0"/>
                </a:spcBef>
                <a:buClr>
                  <a:srgbClr val="0071C1"/>
                </a:buClr>
                <a:buNone/>
                <a:defRPr/>
              </a:pPr>
              <a:r>
                <a:rPr lang="en-US" altLang="zh-CN" sz="2400" dirty="0">
                  <a:latin typeface="Times New Roman" panose="02020603050405020304" pitchFamily="18" charset="0"/>
                  <a:ea typeface="华文细黑" panose="02010600040101010101" pitchFamily="2" charset="-122"/>
                </a:rPr>
                <a:t>	       </a:t>
              </a:r>
              <a:r>
                <a:rPr lang="zh-CN" altLang="en-US" sz="2400" dirty="0">
                  <a:latin typeface="Times New Roman" panose="02020603050405020304" pitchFamily="18" charset="0"/>
                  <a:ea typeface="华文细黑" panose="02010600040101010101" pitchFamily="2" charset="-122"/>
                </a:rPr>
                <a:t>经过对近年来的票房和类型数据的简单分析，选取</a:t>
              </a:r>
              <a:r>
                <a:rPr lang="en-US" altLang="zh-CN" sz="2400" dirty="0">
                  <a:latin typeface="Times New Roman" panose="02020603050405020304" pitchFamily="18" charset="0"/>
                  <a:ea typeface="华文细黑" panose="02010600040101010101" pitchFamily="2" charset="-122"/>
                </a:rPr>
                <a:t>15</a:t>
              </a:r>
              <a:r>
                <a:rPr lang="zh-CN" altLang="en-US" sz="2400" dirty="0">
                  <a:latin typeface="Times New Roman" panose="02020603050405020304" pitchFamily="18" charset="0"/>
                  <a:ea typeface="华文细黑" panose="02010600040101010101" pitchFamily="2" charset="-122"/>
                </a:rPr>
                <a:t>种电影类型作为分析指标</a:t>
              </a:r>
              <a:r>
                <a:rPr lang="en-US" altLang="zh-CN" sz="2400" dirty="0">
                  <a:latin typeface="Times New Roman" panose="02020603050405020304" pitchFamily="18" charset="0"/>
                  <a:ea typeface="华文细黑" panose="02010600040101010101" pitchFamily="2" charset="-122"/>
                </a:rPr>
                <a:t>: </a:t>
              </a:r>
              <a:r>
                <a:rPr lang="zh-CN" altLang="en-US" sz="2400" dirty="0">
                  <a:latin typeface="Times New Roman" panose="02020603050405020304" pitchFamily="18" charset="0"/>
                  <a:ea typeface="华文细黑" panose="02010600040101010101" pitchFamily="2" charset="-122"/>
                </a:rPr>
                <a:t>剧情、动作、喜剧、爱情、奇幻、古装、战争、悬疑、惊悚、亲情、警匪、犯罪、励志、动画和其他类型。</a:t>
              </a:r>
              <a:endParaRPr lang="en-US" altLang="zh-CN" sz="2400" dirty="0">
                <a:latin typeface="Times New Roman" panose="02020603050405020304" pitchFamily="18" charset="0"/>
                <a:ea typeface="华文细黑" panose="02010600040101010101" pitchFamily="2" charset="-122"/>
              </a:endParaRPr>
            </a:p>
            <a:p>
              <a:pPr marL="757555" lvl="3" indent="0">
                <a:lnSpc>
                  <a:spcPct val="150000"/>
                </a:lnSpc>
                <a:spcBef>
                  <a:spcPct val="0"/>
                </a:spcBef>
                <a:buClr>
                  <a:srgbClr val="0071C1"/>
                </a:buClr>
                <a:buNone/>
                <a:defRPr/>
              </a:pPr>
              <a:r>
                <a:rPr lang="zh-CN" altLang="en-US" sz="2400" dirty="0">
                  <a:latin typeface="Times New Roman" panose="02020603050405020304" pitchFamily="18" charset="0"/>
                  <a:ea typeface="华文细黑" panose="02010600040101010101" pitchFamily="2" charset="-122"/>
                </a:rPr>
                <a:t>        由于电影类型是复合类型，即特定的电影包含多种类型元素，所以我们选取做多三种类型作为分析样本，将电影类型设置为虚拟变量以便进一步分析。</a:t>
              </a:r>
              <a:endParaRPr lang="en-US" altLang="zh-CN" sz="2400" dirty="0">
                <a:latin typeface="Times New Roman" panose="02020603050405020304" pitchFamily="18" charset="0"/>
                <a:ea typeface="华文细黑" panose="02010600040101010101" pitchFamily="2" charset="-122"/>
              </a:endParaRPr>
            </a:p>
          </p:txBody>
        </p:sp>
        <p:sp>
          <p:nvSpPr>
            <p:cNvPr id="3" name="文本框 8"/>
            <p:cNvSpPr txBox="1">
              <a:spLocks noChangeArrowheads="1"/>
            </p:cNvSpPr>
            <p:nvPr/>
          </p:nvSpPr>
          <p:spPr bwMode="auto">
            <a:xfrm>
              <a:off x="1081" y="1175"/>
              <a:ext cx="17480"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zh-CN" altLang="en-US" sz="3200" dirty="0">
                  <a:latin typeface="华文细黑" panose="02010600040101010101" pitchFamily="2" charset="-122"/>
                  <a:ea typeface="华文细黑" panose="02010600040101010101" pitchFamily="2" charset="-122"/>
                </a:rPr>
                <a:t>指标选取</a:t>
              </a:r>
            </a:p>
          </p:txBody>
        </p:sp>
      </p:grpSp>
    </p:spTree>
    <p:extLst>
      <p:ext uri="{BB962C8B-B14F-4D97-AF65-F5344CB8AC3E}">
        <p14:creationId xmlns:p14="http://schemas.microsoft.com/office/powerpoint/2010/main" val="2902176"/>
      </p:ext>
    </p:extLst>
  </p:cSld>
  <p:clrMapOvr>
    <a:masterClrMapping/>
  </p:clrMapOvr>
  <p:transition spd="slow" advClick="0" advTm="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989820" y="283210"/>
            <a:ext cx="204406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研究方法</a:t>
            </a:r>
          </a:p>
        </p:txBody>
      </p:sp>
      <p:grpSp>
        <p:nvGrpSpPr>
          <p:cNvPr id="4" name="组合 3"/>
          <p:cNvGrpSpPr/>
          <p:nvPr/>
        </p:nvGrpSpPr>
        <p:grpSpPr>
          <a:xfrm>
            <a:off x="447675" y="1131570"/>
            <a:ext cx="11352530" cy="3982720"/>
            <a:chOff x="705" y="1782"/>
            <a:chExt cx="17878" cy="6272"/>
          </a:xfrm>
        </p:grpSpPr>
        <p:sp>
          <p:nvSpPr>
            <p:cNvPr id="8" name="文本框 8"/>
            <p:cNvSpPr txBox="1">
              <a:spLocks noChangeArrowheads="1"/>
            </p:cNvSpPr>
            <p:nvPr/>
          </p:nvSpPr>
          <p:spPr bwMode="auto">
            <a:xfrm>
              <a:off x="705" y="3546"/>
              <a:ext cx="16959" cy="450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1043305" lvl="3" indent="-285750">
                <a:lnSpc>
                  <a:spcPct val="150000"/>
                </a:lnSpc>
                <a:spcBef>
                  <a:spcPct val="0"/>
                </a:spcBef>
                <a:buClr>
                  <a:srgbClr val="0071C1"/>
                </a:buClr>
                <a:buFont typeface="Wingdings" panose="05000000000000000000" pitchFamily="2" charset="2"/>
                <a:buChar char="n"/>
                <a:defRPr/>
              </a:pPr>
              <a:r>
                <a:rPr lang="zh-CN" sz="2400" dirty="0">
                  <a:latin typeface="Times New Roman" panose="02020603050405020304" pitchFamily="18" charset="0"/>
                  <a:ea typeface="华文细黑" panose="02010600040101010101" pitchFamily="2" charset="-122"/>
                </a:rPr>
                <a:t>电影类型数据来源于中国电影票房数据库和豆瓣网站的数据库，通过实际调查和已收集的数据对比，发现两者数据库对电影类型的数据吻合度较高，数据相对比较精确。</a:t>
              </a:r>
            </a:p>
            <a:p>
              <a:pPr marL="1043305" lvl="3" indent="-285750">
                <a:lnSpc>
                  <a:spcPct val="150000"/>
                </a:lnSpc>
                <a:spcBef>
                  <a:spcPct val="0"/>
                </a:spcBef>
                <a:buClr>
                  <a:srgbClr val="0071C1"/>
                </a:buClr>
                <a:buFont typeface="Wingdings" panose="05000000000000000000" pitchFamily="2" charset="2"/>
                <a:buChar char="n"/>
                <a:defRPr/>
              </a:pPr>
              <a:r>
                <a:rPr lang="zh-CN" sz="2400" dirty="0">
                  <a:latin typeface="Times New Roman" panose="02020603050405020304" pitchFamily="18" charset="0"/>
                  <a:ea typeface="华文细黑" panose="02010600040101010101" pitchFamily="2" charset="-122"/>
                </a:rPr>
                <a:t>每日票房的数据来源于实时电影票房网站</a:t>
              </a:r>
              <a:r>
                <a:rPr lang="zh-CN" altLang="en-US" sz="2400" dirty="0">
                  <a:latin typeface="Times New Roman" panose="02020603050405020304" pitchFamily="18" charset="0"/>
                  <a:ea typeface="华文细黑" panose="02010600040101010101" pitchFamily="2" charset="-122"/>
                </a:rPr>
                <a:t>，该数据库收录</a:t>
              </a:r>
              <a:r>
                <a:rPr lang="en-US" altLang="zh-CN" sz="2400" dirty="0">
                  <a:latin typeface="Times New Roman" panose="02020603050405020304" pitchFamily="18" charset="0"/>
                  <a:ea typeface="华文细黑" panose="02010600040101010101" pitchFamily="2" charset="-122"/>
                </a:rPr>
                <a:t>2011</a:t>
              </a:r>
              <a:r>
                <a:rPr lang="zh-CN" altLang="en-US" sz="2400" dirty="0">
                  <a:latin typeface="Times New Roman" panose="02020603050405020304" pitchFamily="18" charset="0"/>
                  <a:ea typeface="华文细黑" panose="02010600040101010101" pitchFamily="2" charset="-122"/>
                </a:rPr>
                <a:t>年至今的每日票房数据</a:t>
              </a:r>
              <a:r>
                <a:rPr lang="zh-CN" sz="2400" dirty="0">
                  <a:latin typeface="Times New Roman" panose="02020603050405020304" pitchFamily="18" charset="0"/>
                  <a:ea typeface="华文细黑" panose="02010600040101010101" pitchFamily="2" charset="-122"/>
                </a:rPr>
                <a:t>。</a:t>
              </a:r>
            </a:p>
          </p:txBody>
        </p:sp>
        <p:sp>
          <p:nvSpPr>
            <p:cNvPr id="3" name="文本框 8"/>
            <p:cNvSpPr txBox="1">
              <a:spLocks noChangeArrowheads="1"/>
            </p:cNvSpPr>
            <p:nvPr/>
          </p:nvSpPr>
          <p:spPr bwMode="auto">
            <a:xfrm>
              <a:off x="1103" y="1782"/>
              <a:ext cx="17480"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zh-CN" altLang="en-US" sz="3200" dirty="0">
                  <a:latin typeface="华文细黑" panose="02010600040101010101" pitchFamily="2" charset="-122"/>
                  <a:ea typeface="华文细黑" panose="02010600040101010101" pitchFamily="2" charset="-122"/>
                </a:rPr>
                <a:t>数据收集和处理</a:t>
              </a:r>
            </a:p>
          </p:txBody>
        </p:sp>
      </p:grpSp>
    </p:spTree>
  </p:cSld>
  <p:clrMapOvr>
    <a:masterClrMapping/>
  </p:clrMapOvr>
  <p:transition spd="slow" advClick="0" advTm="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989820" y="283210"/>
            <a:ext cx="204406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研究方法</a:t>
            </a:r>
          </a:p>
        </p:txBody>
      </p:sp>
      <p:grpSp>
        <p:nvGrpSpPr>
          <p:cNvPr id="4" name="组合 3"/>
          <p:cNvGrpSpPr/>
          <p:nvPr/>
        </p:nvGrpSpPr>
        <p:grpSpPr>
          <a:xfrm>
            <a:off x="391795" y="1254125"/>
            <a:ext cx="11409045" cy="5170170"/>
            <a:chOff x="617" y="1975"/>
            <a:chExt cx="17967" cy="8142"/>
          </a:xfrm>
        </p:grpSpPr>
        <p:sp>
          <p:nvSpPr>
            <p:cNvPr id="8" name="文本框 8"/>
            <p:cNvSpPr txBox="1">
              <a:spLocks noChangeArrowheads="1"/>
            </p:cNvSpPr>
            <p:nvPr/>
          </p:nvSpPr>
          <p:spPr bwMode="auto">
            <a:xfrm>
              <a:off x="617" y="2994"/>
              <a:ext cx="16959" cy="712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1043305" lvl="3" indent="-285750">
                <a:lnSpc>
                  <a:spcPct val="150000"/>
                </a:lnSpc>
                <a:spcBef>
                  <a:spcPct val="0"/>
                </a:spcBef>
                <a:buClr>
                  <a:srgbClr val="0071C1"/>
                </a:buClr>
                <a:buFont typeface="Wingdings" panose="05000000000000000000" pitchFamily="2" charset="2"/>
                <a:buChar char="n"/>
                <a:defRPr/>
              </a:pPr>
              <a:r>
                <a:rPr lang="zh-CN" sz="2400" b="1" dirty="0">
                  <a:latin typeface="Times New Roman" panose="02020603050405020304" pitchFamily="18" charset="0"/>
                  <a:ea typeface="华文细黑" panose="02010600040101010101" pitchFamily="2" charset="-122"/>
                </a:rPr>
                <a:t>删除元组</a:t>
              </a:r>
              <a:r>
                <a:rPr lang="zh-CN" sz="2400" dirty="0">
                  <a:latin typeface="Times New Roman" panose="02020603050405020304" pitchFamily="18" charset="0"/>
                  <a:ea typeface="华文细黑" panose="02010600040101010101" pitchFamily="2" charset="-122"/>
                </a:rPr>
                <a:t>，将存在遗漏信息属性值的对象（元组，记录）删除，从而得到一个完备的信息表。</a:t>
              </a:r>
            </a:p>
            <a:p>
              <a:pPr marL="1043305" lvl="3" indent="-285750">
                <a:lnSpc>
                  <a:spcPct val="150000"/>
                </a:lnSpc>
                <a:spcBef>
                  <a:spcPct val="0"/>
                </a:spcBef>
                <a:buClr>
                  <a:srgbClr val="0071C1"/>
                </a:buClr>
                <a:buFont typeface="Wingdings" panose="05000000000000000000" pitchFamily="2" charset="2"/>
                <a:buChar char="n"/>
                <a:defRPr/>
              </a:pPr>
              <a:r>
                <a:rPr lang="zh-CN" sz="2400" b="1" dirty="0">
                  <a:latin typeface="Times New Roman" panose="02020603050405020304" pitchFamily="18" charset="0"/>
                  <a:ea typeface="华文细黑" panose="02010600040101010101" pitchFamily="2" charset="-122"/>
                </a:rPr>
                <a:t>数据补齐</a:t>
              </a:r>
              <a:r>
                <a:rPr lang="zh-CN" sz="2400" dirty="0">
                  <a:latin typeface="Times New Roman" panose="02020603050405020304" pitchFamily="18" charset="0"/>
                  <a:ea typeface="华文细黑" panose="02010600040101010101" pitchFamily="2" charset="-122"/>
                </a:rPr>
                <a:t>，用一定的值去填充空值，从而使信息表完备化。通常基于统计学原理，根据初始数据集中其余对象取值的分布情况来对一个缺失值进行填充。</a:t>
              </a:r>
            </a:p>
            <a:p>
              <a:pPr marL="1043305" lvl="3" indent="-285750">
                <a:lnSpc>
                  <a:spcPct val="150000"/>
                </a:lnSpc>
                <a:spcBef>
                  <a:spcPct val="0"/>
                </a:spcBef>
                <a:buClr>
                  <a:srgbClr val="0071C1"/>
                </a:buClr>
                <a:buFont typeface="Wingdings" panose="05000000000000000000" pitchFamily="2" charset="2"/>
                <a:buChar char="n"/>
                <a:defRPr/>
              </a:pPr>
              <a:r>
                <a:rPr lang="zh-CN" sz="2400" b="1" dirty="0">
                  <a:latin typeface="Times New Roman" panose="02020603050405020304" pitchFamily="18" charset="0"/>
                  <a:ea typeface="华文细黑" panose="02010600040101010101" pitchFamily="2" charset="-122"/>
                </a:rPr>
                <a:t>不处理</a:t>
              </a:r>
              <a:r>
                <a:rPr lang="zh-CN" sz="2400" dirty="0">
                  <a:latin typeface="Times New Roman" panose="02020603050405020304" pitchFamily="18" charset="0"/>
                  <a:ea typeface="华文细黑" panose="02010600040101010101" pitchFamily="2" charset="-122"/>
                </a:rPr>
                <a:t>，补齐处理只是将未知值补以我们的主观估计值，不一定完全符合客观事实，在对不完备信息进行补齐处理的同时，我们或多或少地改变了原始的信息系统。</a:t>
              </a:r>
            </a:p>
          </p:txBody>
        </p:sp>
        <p:sp>
          <p:nvSpPr>
            <p:cNvPr id="3" name="文本框 8"/>
            <p:cNvSpPr txBox="1">
              <a:spLocks noChangeArrowheads="1"/>
            </p:cNvSpPr>
            <p:nvPr/>
          </p:nvSpPr>
          <p:spPr bwMode="auto">
            <a:xfrm>
              <a:off x="1104" y="1975"/>
              <a:ext cx="17480"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zh-CN" sz="3200" dirty="0">
                  <a:latin typeface="Times New Roman" panose="02020603050405020304" pitchFamily="18" charset="0"/>
                  <a:ea typeface="华文细黑" panose="02010600040101010101" pitchFamily="2" charset="-122"/>
                </a:rPr>
                <a:t>数据分析中缺失值处理法</a:t>
              </a:r>
            </a:p>
          </p:txBody>
        </p:sp>
      </p:grpSp>
    </p:spTree>
  </p:cSld>
  <p:clrMapOvr>
    <a:masterClrMapping/>
  </p:clrMapOvr>
  <p:transition spd="slow" advClick="0" advTm="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892030" y="283210"/>
            <a:ext cx="214185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研究方法</a:t>
            </a:r>
          </a:p>
        </p:txBody>
      </p:sp>
      <p:grpSp>
        <p:nvGrpSpPr>
          <p:cNvPr id="2" name="组合 1"/>
          <p:cNvGrpSpPr/>
          <p:nvPr/>
        </p:nvGrpSpPr>
        <p:grpSpPr>
          <a:xfrm>
            <a:off x="322580" y="1262865"/>
            <a:ext cx="11480166" cy="4988716"/>
            <a:chOff x="460" y="2576"/>
            <a:chExt cx="18079" cy="7856"/>
          </a:xfrm>
        </p:grpSpPr>
        <p:sp>
          <p:nvSpPr>
            <p:cNvPr id="5" name="文本框 8"/>
            <p:cNvSpPr txBox="1">
              <a:spLocks noChangeArrowheads="1"/>
            </p:cNvSpPr>
            <p:nvPr/>
          </p:nvSpPr>
          <p:spPr bwMode="auto">
            <a:xfrm>
              <a:off x="1059" y="2576"/>
              <a:ext cx="17480"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zh-CN" altLang="en-US" sz="3200" dirty="0">
                  <a:latin typeface="华文细黑" panose="02010600040101010101" pitchFamily="2" charset="-122"/>
                  <a:ea typeface="华文细黑" panose="02010600040101010101" pitchFamily="2" charset="-122"/>
                </a:rPr>
                <a:t>数据存储</a:t>
              </a:r>
            </a:p>
          </p:txBody>
        </p:sp>
        <p:sp>
          <p:nvSpPr>
            <p:cNvPr id="3" name="文本框 2"/>
            <p:cNvSpPr txBox="1"/>
            <p:nvPr/>
          </p:nvSpPr>
          <p:spPr>
            <a:xfrm>
              <a:off x="460" y="3307"/>
              <a:ext cx="17071" cy="7125"/>
            </a:xfrm>
            <a:prstGeom prst="rect">
              <a:avLst/>
            </a:prstGeom>
            <a:noFill/>
          </p:spPr>
          <p:txBody>
            <a:bodyPr wrap="square" rtlCol="0">
              <a:spAutoFit/>
            </a:bodyPr>
            <a:lstStyle/>
            <a:p>
              <a:pPr marL="757555" lvl="3">
                <a:lnSpc>
                  <a:spcPct val="150000"/>
                </a:lnSpc>
                <a:spcBef>
                  <a:spcPct val="0"/>
                </a:spcBef>
                <a:buClr>
                  <a:srgbClr val="0071C1"/>
                </a:buClr>
              </a:pPr>
              <a:endParaRPr lang="en-US" altLang="zh-CN" sz="2400" dirty="0">
                <a:latin typeface="华文细黑" panose="02010600040101010101" pitchFamily="2" charset="-122"/>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pPr>
              <a:r>
                <a:rPr lang="zh-CN" altLang="en-US" sz="2400" dirty="0">
                  <a:latin typeface="华文细黑" panose="02010600040101010101" pitchFamily="2" charset="-122"/>
                  <a:ea typeface="华文细黑" panose="02010600040101010101" pitchFamily="2" charset="-122"/>
                </a:rPr>
                <a:t>具有对应关系的数据使用</a:t>
              </a:r>
              <a:r>
                <a:rPr lang="en-US" altLang="zh-CN" sz="2400" dirty="0">
                  <a:latin typeface="华文细黑" panose="02010600040101010101" pitchFamily="2" charset="-122"/>
                  <a:ea typeface="华文细黑" panose="02010600040101010101" pitchFamily="2" charset="-122"/>
                </a:rPr>
                <a:t>MySQL</a:t>
              </a:r>
              <a:r>
                <a:rPr lang="zh-CN" altLang="en-US" sz="2400" dirty="0">
                  <a:latin typeface="华文细黑" panose="02010600040101010101" pitchFamily="2" charset="-122"/>
                  <a:ea typeface="华文细黑" panose="02010600040101010101" pitchFamily="2" charset="-122"/>
                </a:rPr>
                <a:t>存储，相对独立的数据和需要动态跟新的数据考虑使用</a:t>
              </a:r>
              <a:r>
                <a:rPr lang="en-US" altLang="zh-CN" sz="2400" dirty="0">
                  <a:latin typeface="华文细黑" panose="02010600040101010101" pitchFamily="2" charset="-122"/>
                  <a:ea typeface="华文细黑" panose="02010600040101010101" pitchFamily="2" charset="-122"/>
                </a:rPr>
                <a:t>MongoDB</a:t>
              </a:r>
              <a:r>
                <a:rPr lang="zh-CN" altLang="en-US" sz="2400" dirty="0">
                  <a:latin typeface="华文细黑" panose="02010600040101010101" pitchFamily="2" charset="-122"/>
                  <a:ea typeface="华文细黑" panose="02010600040101010101" pitchFamily="2" charset="-122"/>
                </a:rPr>
                <a:t>存储。</a:t>
              </a:r>
              <a:endParaRPr lang="en-US" altLang="zh-CN" sz="2400" dirty="0">
                <a:latin typeface="华文细黑" panose="02010600040101010101" pitchFamily="2" charset="-122"/>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pPr>
              <a:r>
                <a:rPr lang="zh-CN" altLang="en-US" sz="2400" dirty="0">
                  <a:latin typeface="华文细黑" panose="02010600040101010101" pitchFamily="2" charset="-122"/>
                  <a:ea typeface="华文细黑" panose="02010600040101010101" pitchFamily="2" charset="-122"/>
                </a:rPr>
                <a:t>初步选用关系型数据库</a:t>
              </a:r>
              <a:r>
                <a:rPr lang="en-US" altLang="zh-CN" sz="2400" dirty="0">
                  <a:latin typeface="华文细黑" panose="02010600040101010101" pitchFamily="2" charset="-122"/>
                  <a:ea typeface="华文细黑" panose="02010600040101010101" pitchFamily="2" charset="-122"/>
                </a:rPr>
                <a:t>MySQL</a:t>
              </a:r>
              <a:r>
                <a:rPr lang="zh-CN" altLang="en-US" sz="2400" dirty="0">
                  <a:latin typeface="华文细黑" panose="02010600040101010101" pitchFamily="2" charset="-122"/>
                  <a:ea typeface="华文细黑" panose="02010600040101010101" pitchFamily="2" charset="-122"/>
                </a:rPr>
                <a:t>，并且以电影概要信息表（</a:t>
              </a:r>
              <a:r>
                <a:rPr lang="en-US" altLang="zh-CN" sz="2400" dirty="0">
                  <a:latin typeface="华文细黑" panose="02010600040101010101" pitchFamily="2" charset="-122"/>
                  <a:ea typeface="华文细黑" panose="02010600040101010101" pitchFamily="2" charset="-122"/>
                </a:rPr>
                <a:t>movie</a:t>
              </a:r>
              <a:r>
                <a:rPr lang="zh-CN" altLang="en-US" sz="2400" dirty="0">
                  <a:latin typeface="华文细黑" panose="02010600040101010101" pitchFamily="2" charset="-122"/>
                  <a:ea typeface="华文细黑" panose="02010600040101010101" pitchFamily="2" charset="-122"/>
                </a:rPr>
                <a:t>）为中心，分析每一张表对应的实体和电影实体之间的关系和各自的属性、并且对每一个指标都建立一张单独的数据表。</a:t>
              </a:r>
              <a:endParaRPr altLang="zh-CN" sz="2400" dirty="0">
                <a:latin typeface="华文细黑" panose="02010600040101010101" pitchFamily="2" charset="-122"/>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pPr>
              <a:r>
                <a:rPr altLang="zh-CN" sz="2400" dirty="0">
                  <a:latin typeface="华文细黑" panose="02010600040101010101" pitchFamily="2" charset="-122"/>
                  <a:ea typeface="华文细黑" panose="02010600040101010101" pitchFamily="2" charset="-122"/>
                </a:rPr>
                <a:t>建立好数据表后可以使用Excel或者利用Python的科学计算库和绘图工具来画出数据分析的相关图示。</a:t>
              </a:r>
            </a:p>
          </p:txBody>
        </p:sp>
      </p:grpSp>
    </p:spTree>
  </p:cSld>
  <p:clrMapOvr>
    <a:masterClrMapping/>
  </p:clrMapOvr>
  <p:transition spd="slow" advClick="0" advTm="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989820" y="283210"/>
            <a:ext cx="204406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研究方法</a:t>
            </a:r>
          </a:p>
        </p:txBody>
      </p:sp>
      <p:grpSp>
        <p:nvGrpSpPr>
          <p:cNvPr id="4" name="组合 3"/>
          <p:cNvGrpSpPr/>
          <p:nvPr/>
        </p:nvGrpSpPr>
        <p:grpSpPr>
          <a:xfrm>
            <a:off x="391795" y="1049020"/>
            <a:ext cx="11418570" cy="5734685"/>
            <a:chOff x="617" y="1960"/>
            <a:chExt cx="17982" cy="9031"/>
          </a:xfrm>
        </p:grpSpPr>
        <p:sp>
          <p:nvSpPr>
            <p:cNvPr id="8" name="文本框 8"/>
            <p:cNvSpPr txBox="1">
              <a:spLocks noChangeArrowheads="1"/>
            </p:cNvSpPr>
            <p:nvPr/>
          </p:nvSpPr>
          <p:spPr bwMode="auto">
            <a:xfrm>
              <a:off x="617" y="2994"/>
              <a:ext cx="16959" cy="79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1043305" lvl="3" indent="-285750">
                <a:lnSpc>
                  <a:spcPct val="150000"/>
                </a:lnSpc>
                <a:spcBef>
                  <a:spcPct val="0"/>
                </a:spcBef>
                <a:buClr>
                  <a:srgbClr val="0071C1"/>
                </a:buClr>
                <a:buFont typeface="Wingdings" panose="05000000000000000000" pitchFamily="2" charset="2"/>
                <a:buChar char="n"/>
                <a:defRPr/>
              </a:pPr>
              <a:r>
                <a:rPr lang="zh-CN" sz="2400" dirty="0">
                  <a:latin typeface="Times New Roman" panose="02020603050405020304" pitchFamily="18" charset="0"/>
                  <a:ea typeface="华文细黑" panose="02010600040101010101" pitchFamily="2" charset="-122"/>
                </a:rPr>
                <a:t>使用多元线性回归建立分析模型</a:t>
              </a:r>
            </a:p>
            <a:p>
              <a:pPr marL="1043305" lvl="3" indent="-285750">
                <a:lnSpc>
                  <a:spcPct val="150000"/>
                </a:lnSpc>
                <a:spcBef>
                  <a:spcPct val="0"/>
                </a:spcBef>
                <a:buClr>
                  <a:srgbClr val="0071C1"/>
                </a:buClr>
                <a:buFont typeface="Wingdings" panose="05000000000000000000" pitchFamily="2" charset="2"/>
                <a:buChar char="n"/>
                <a:defRPr/>
              </a:pPr>
              <a:endParaRPr 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defRPr/>
              </a:pPr>
              <a:r>
                <a:rPr lang="zh-CN" sz="2400" dirty="0">
                  <a:latin typeface="Times New Roman" panose="02020603050405020304" pitchFamily="18" charset="0"/>
                  <a:ea typeface="华文细黑" panose="02010600040101010101" pitchFamily="2" charset="-122"/>
                </a:rPr>
                <a:t>X表示各个自变量，β表示回归系数。</a:t>
              </a:r>
            </a:p>
            <a:p>
              <a:pPr marL="1043305" lvl="3" indent="-285750">
                <a:lnSpc>
                  <a:spcPct val="150000"/>
                </a:lnSpc>
                <a:spcBef>
                  <a:spcPct val="0"/>
                </a:spcBef>
                <a:buClr>
                  <a:srgbClr val="0071C1"/>
                </a:buClr>
                <a:buFont typeface="Wingdings" panose="05000000000000000000" pitchFamily="2" charset="2"/>
                <a:buChar char="n"/>
                <a:defRPr/>
              </a:pPr>
              <a:r>
                <a:rPr lang="zh-CN" sz="2400" dirty="0">
                  <a:latin typeface="Times New Roman" panose="02020603050405020304" pitchFamily="18" charset="0"/>
                  <a:ea typeface="华文细黑" panose="02010600040101010101" pitchFamily="2" charset="-122"/>
                </a:rPr>
                <a:t>当建立的多元线性回归方程后，需要利用统计量进行检验。多元线性回归主要检验方法有：方差分析、判定系数R2检验、F检验、t检验及多重共线性检验。若回归方程的显著性检验未通过，表示自变量和因变量之间的关系为非线性关系，此时应重新建立模型，或表示选择的自变量不是重要的影响因素，此时应重新添加重要影响因素。</a:t>
              </a:r>
              <a:endParaRPr lang="en-US" alt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defRPr/>
              </a:pPr>
              <a:r>
                <a:rPr lang="zh-CN" altLang="en-US" sz="2400" dirty="0">
                  <a:latin typeface="Times New Roman" panose="02020603050405020304" pitchFamily="18" charset="0"/>
                  <a:ea typeface="华文细黑" panose="02010600040101010101" pitchFamily="2" charset="-122"/>
                </a:rPr>
                <a:t>若线性回归模型结果不理想，考虑建立其他分析模型。</a:t>
              </a:r>
              <a:endParaRPr lang="zh-CN" sz="2400" dirty="0">
                <a:latin typeface="Times New Roman" panose="02020603050405020304" pitchFamily="18" charset="0"/>
                <a:ea typeface="华文细黑" panose="02010600040101010101" pitchFamily="2" charset="-122"/>
              </a:endParaRPr>
            </a:p>
          </p:txBody>
        </p:sp>
        <p:sp>
          <p:nvSpPr>
            <p:cNvPr id="3" name="文本框 8"/>
            <p:cNvSpPr txBox="1">
              <a:spLocks noChangeArrowheads="1"/>
            </p:cNvSpPr>
            <p:nvPr/>
          </p:nvSpPr>
          <p:spPr bwMode="auto">
            <a:xfrm>
              <a:off x="1119" y="1960"/>
              <a:ext cx="17480"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zh-CN" altLang="en-US" sz="3200" dirty="0">
                  <a:latin typeface="华文细黑" panose="02010600040101010101" pitchFamily="2" charset="-122"/>
                  <a:ea typeface="华文细黑" panose="02010600040101010101" pitchFamily="2" charset="-122"/>
                </a:rPr>
                <a:t>拟使用的分析方法</a:t>
              </a:r>
            </a:p>
          </p:txBody>
        </p:sp>
      </p:grpSp>
      <p:pic>
        <p:nvPicPr>
          <p:cNvPr id="2" name="图片 -2147482622"/>
          <p:cNvPicPr>
            <a:picLocks noChangeAspect="1"/>
          </p:cNvPicPr>
          <p:nvPr/>
        </p:nvPicPr>
        <p:blipFill>
          <a:blip r:embed="rId2"/>
          <a:stretch>
            <a:fillRect/>
          </a:stretch>
        </p:blipFill>
        <p:spPr>
          <a:xfrm>
            <a:off x="2552007" y="2413810"/>
            <a:ext cx="5333885" cy="398484"/>
          </a:xfrm>
          <a:prstGeom prst="rect">
            <a:avLst/>
          </a:prstGeom>
          <a:noFill/>
          <a:ln w="9525">
            <a:noFill/>
          </a:ln>
        </p:spPr>
      </p:pic>
    </p:spTree>
  </p:cSld>
  <p:clrMapOvr>
    <a:masterClrMapping/>
  </p:clrMapOvr>
  <p:transition spd="slow" advClick="0" advTm="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822960" y="1944722"/>
            <a:ext cx="10543032" cy="1753235"/>
          </a:xfrm>
          <a:prstGeom prst="rect">
            <a:avLst/>
          </a:prstGeom>
          <a:noFill/>
        </p:spPr>
        <p:txBody>
          <a:bodyPr wrap="square" rtlCol="0">
            <a:spAutoFit/>
          </a:bodyPr>
          <a:lstStyle/>
          <a:p>
            <a:pPr algn="ctr"/>
            <a:r>
              <a:rPr lang="en-US" altLang="zh-CN" sz="5400" b="1" dirty="0">
                <a:solidFill>
                  <a:srgbClr val="0071C1"/>
                </a:solidFill>
                <a:latin typeface="微软雅黑" panose="020B0503020204020204" pitchFamily="34" charset="-122"/>
                <a:ea typeface="微软雅黑" panose="020B0503020204020204" pitchFamily="34" charset="-122"/>
              </a:rPr>
              <a:t>Part4</a:t>
            </a:r>
          </a:p>
          <a:p>
            <a:pPr algn="ctr"/>
            <a:r>
              <a:rPr lang="zh-CN" altLang="en-US" sz="5400" b="1" dirty="0">
                <a:solidFill>
                  <a:srgbClr val="0071C1"/>
                </a:solidFill>
                <a:latin typeface="微软雅黑" panose="020B0503020204020204" pitchFamily="34" charset="-122"/>
                <a:ea typeface="微软雅黑" panose="020B0503020204020204" pitchFamily="34" charset="-122"/>
              </a:rPr>
              <a:t>论文预期取得的成果</a:t>
            </a: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70775" y="283210"/>
            <a:ext cx="4563110"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论文预期取得的成果</a:t>
            </a:r>
          </a:p>
        </p:txBody>
      </p:sp>
      <p:sp>
        <p:nvSpPr>
          <p:cNvPr id="5" name="文本框 4"/>
          <p:cNvSpPr txBox="1"/>
          <p:nvPr/>
        </p:nvSpPr>
        <p:spPr>
          <a:xfrm>
            <a:off x="268605" y="1122148"/>
            <a:ext cx="10984230" cy="3415030"/>
          </a:xfrm>
          <a:prstGeom prst="rect">
            <a:avLst/>
          </a:prstGeom>
          <a:noFill/>
        </p:spPr>
        <p:txBody>
          <a:bodyPr wrap="square" rtlCol="0">
            <a:spAutoFit/>
          </a:bodyPr>
          <a:lstStyle/>
          <a:p>
            <a:pPr marL="757555" lvl="3" indent="0">
              <a:lnSpc>
                <a:spcPct val="150000"/>
              </a:lnSpc>
              <a:buClr>
                <a:srgbClr val="0071C1"/>
              </a:buClr>
              <a:buFont typeface="Wingdings" panose="05000000000000000000" pitchFamily="2" charset="2"/>
              <a:buNone/>
            </a:pPr>
            <a:endParaRPr lang="en-US" altLang="zh-CN" sz="2400" dirty="0">
              <a:latin typeface="华文细黑" panose="02010600040101010101" pitchFamily="2" charset="-122"/>
              <a:ea typeface="华文细黑" panose="02010600040101010101" pitchFamily="2" charset="-122"/>
              <a:cs typeface="Times New Roman" panose="02020603050405020304" pitchFamily="18" charset="0"/>
              <a:sym typeface="+mn-ea"/>
            </a:endParaRPr>
          </a:p>
          <a:p>
            <a:pPr marL="1557655" lvl="4" indent="-342900">
              <a:lnSpc>
                <a:spcPct val="150000"/>
              </a:lnSpc>
              <a:buClr>
                <a:srgbClr val="0071C1"/>
              </a:buClr>
              <a:buFont typeface="Wingdings" panose="05000000000000000000" pitchFamily="2" charset="2"/>
              <a:buChar char="n"/>
            </a:pPr>
            <a:r>
              <a:rPr sz="2400" dirty="0">
                <a:latin typeface="华文细黑" panose="02010600040101010101" pitchFamily="2" charset="-122"/>
                <a:ea typeface="华文细黑" panose="02010600040101010101" pitchFamily="2" charset="-122"/>
              </a:rPr>
              <a:t>收集2011-2017年的电影票房、电影类型与档期的详细数据，建立完整的数据库。通过实证数据建立数据分析的成熟模型，通过数据分析模型的出精确的计算结果和分析结论。撰写详细的数据分析报告，以准确清晰的方式得出电影类型</a:t>
            </a:r>
            <a:r>
              <a:rPr lang="zh-CN" altLang="en-US" sz="2400" dirty="0">
                <a:latin typeface="华文细黑" panose="02010600040101010101" pitchFamily="2" charset="-122"/>
                <a:ea typeface="华文细黑" panose="02010600040101010101" pitchFamily="2" charset="-122"/>
              </a:rPr>
              <a:t>和</a:t>
            </a:r>
            <a:r>
              <a:rPr sz="2400" dirty="0" err="1">
                <a:latin typeface="华文细黑" panose="02010600040101010101" pitchFamily="2" charset="-122"/>
                <a:ea typeface="华文细黑" panose="02010600040101010101" pitchFamily="2" charset="-122"/>
              </a:rPr>
              <a:t>电影</a:t>
            </a:r>
            <a:r>
              <a:rPr lang="zh-CN" altLang="en-US" sz="2400" dirty="0">
                <a:latin typeface="华文细黑" panose="02010600040101010101" pitchFamily="2" charset="-122"/>
                <a:ea typeface="华文细黑" panose="02010600040101010101" pitchFamily="2" charset="-122"/>
              </a:rPr>
              <a:t>的</a:t>
            </a:r>
            <a:r>
              <a:rPr sz="2400" dirty="0" err="1">
                <a:latin typeface="华文细黑" panose="02010600040101010101" pitchFamily="2" charset="-122"/>
                <a:ea typeface="华文细黑" panose="02010600040101010101" pitchFamily="2" charset="-122"/>
              </a:rPr>
              <a:t>档期</a:t>
            </a:r>
            <a:r>
              <a:rPr lang="zh-CN" altLang="en-US" sz="2400" dirty="0">
                <a:latin typeface="华文细黑" panose="02010600040101010101" pitchFamily="2" charset="-122"/>
                <a:ea typeface="华文细黑" panose="02010600040101010101" pitchFamily="2" charset="-122"/>
              </a:rPr>
              <a:t>对票房</a:t>
            </a:r>
            <a:r>
              <a:rPr sz="2400" dirty="0" err="1">
                <a:latin typeface="华文细黑" panose="02010600040101010101" pitchFamily="2" charset="-122"/>
                <a:ea typeface="华文细黑" panose="02010600040101010101" pitchFamily="2" charset="-122"/>
              </a:rPr>
              <a:t>的影响</a:t>
            </a:r>
            <a:r>
              <a:rPr lang="zh-CN" altLang="en-US" sz="2400" dirty="0">
                <a:latin typeface="华文细黑" panose="02010600040101010101" pitchFamily="2" charset="-122"/>
                <a:ea typeface="华文细黑" panose="02010600040101010101" pitchFamily="2" charset="-122"/>
              </a:rPr>
              <a:t>程度</a:t>
            </a:r>
            <a:r>
              <a:rPr sz="2400" dirty="0">
                <a:latin typeface="华文细黑" panose="02010600040101010101" pitchFamily="2" charset="-122"/>
                <a:ea typeface="华文细黑" panose="02010600040101010101" pitchFamily="2" charset="-122"/>
              </a:rPr>
              <a:t>。</a:t>
            </a:r>
          </a:p>
          <a:p>
            <a:pPr marL="1557655" lvl="4" indent="-342900">
              <a:lnSpc>
                <a:spcPct val="150000"/>
              </a:lnSpc>
              <a:buClr>
                <a:srgbClr val="0071C1"/>
              </a:buClr>
              <a:buFont typeface="Wingdings" panose="05000000000000000000" pitchFamily="2" charset="2"/>
              <a:buChar char="n"/>
            </a:pPr>
            <a:endParaRPr lang="en-US" altLang="zh-CN" sz="2400" dirty="0">
              <a:latin typeface="华文细黑" panose="02010600040101010101" pitchFamily="2" charset="-122"/>
              <a:ea typeface="华文细黑" panose="02010600040101010101"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822960" y="1944722"/>
            <a:ext cx="10543032" cy="1753235"/>
          </a:xfrm>
          <a:prstGeom prst="rect">
            <a:avLst/>
          </a:prstGeom>
          <a:noFill/>
        </p:spPr>
        <p:txBody>
          <a:bodyPr wrap="square" rtlCol="0">
            <a:spAutoFit/>
          </a:bodyPr>
          <a:lstStyle/>
          <a:p>
            <a:pPr algn="ctr"/>
            <a:r>
              <a:rPr lang="en-US" altLang="zh-CN" sz="5400" b="1" dirty="0">
                <a:solidFill>
                  <a:srgbClr val="0071C1"/>
                </a:solidFill>
                <a:latin typeface="微软雅黑" panose="020B0503020204020204" pitchFamily="34" charset="-122"/>
                <a:ea typeface="微软雅黑" panose="020B0503020204020204" pitchFamily="34" charset="-122"/>
              </a:rPr>
              <a:t>Part5</a:t>
            </a:r>
          </a:p>
          <a:p>
            <a:pPr algn="ctr"/>
            <a:r>
              <a:rPr lang="zh-CN" altLang="en-US" sz="5400" b="1" dirty="0">
                <a:solidFill>
                  <a:srgbClr val="0071C1"/>
                </a:solidFill>
                <a:latin typeface="微软雅黑" panose="020B0503020204020204" pitchFamily="34" charset="-122"/>
                <a:ea typeface="微软雅黑" panose="020B0503020204020204" pitchFamily="34" charset="-122"/>
              </a:rPr>
              <a:t>研究进度计划</a:t>
            </a: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9500" y="283210"/>
            <a:ext cx="333438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研究进度计划</a:t>
            </a:r>
          </a:p>
        </p:txBody>
      </p:sp>
      <p:graphicFrame>
        <p:nvGraphicFramePr>
          <p:cNvPr id="2" name="表格 -1"/>
          <p:cNvGraphicFramePr/>
          <p:nvPr>
            <p:extLst>
              <p:ext uri="{D42A27DB-BD31-4B8C-83A1-F6EECF244321}">
                <p14:modId xmlns:p14="http://schemas.microsoft.com/office/powerpoint/2010/main" val="455643995"/>
              </p:ext>
            </p:extLst>
          </p:nvPr>
        </p:nvGraphicFramePr>
        <p:xfrm>
          <a:off x="1202690" y="1025525"/>
          <a:ext cx="9366885" cy="5136514"/>
        </p:xfrm>
        <a:graphic>
          <a:graphicData uri="http://schemas.openxmlformats.org/drawingml/2006/table">
            <a:tbl>
              <a:tblPr firstRow="1" bandRow="1">
                <a:tableStyleId>{5940675A-B579-460E-94D1-54222C63F5DA}</a:tableStyleId>
              </a:tblPr>
              <a:tblGrid>
                <a:gridCol w="2084070">
                  <a:extLst>
                    <a:ext uri="{9D8B030D-6E8A-4147-A177-3AD203B41FA5}">
                      <a16:colId xmlns:a16="http://schemas.microsoft.com/office/drawing/2014/main" val="20000"/>
                    </a:ext>
                  </a:extLst>
                </a:gridCol>
                <a:gridCol w="7282815">
                  <a:extLst>
                    <a:ext uri="{9D8B030D-6E8A-4147-A177-3AD203B41FA5}">
                      <a16:colId xmlns:a16="http://schemas.microsoft.com/office/drawing/2014/main" val="20001"/>
                    </a:ext>
                  </a:extLst>
                </a:gridCol>
              </a:tblGrid>
              <a:tr h="326390">
                <a:tc>
                  <a:txBody>
                    <a:bodyPr/>
                    <a:lstStyle/>
                    <a:p>
                      <a:pPr indent="0" algn="ctr">
                        <a:buNone/>
                      </a:pPr>
                      <a:r>
                        <a:rPr lang="zh-CN" altLang="en-US" sz="2000" b="0">
                          <a:latin typeface="华文细黑" panose="02010600040101010101" pitchFamily="2" charset="-122"/>
                          <a:ea typeface="华文细黑" panose="02010600040101010101" pitchFamily="2" charset="-122"/>
                          <a:cs typeface="宋体" panose="02010600030101010101" pitchFamily="2" charset="-122"/>
                        </a:rPr>
                        <a:t>时间</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latin typeface="华文细黑" panose="02010600040101010101" pitchFamily="2" charset="-122"/>
                          <a:ea typeface="华文细黑" panose="02010600040101010101" pitchFamily="2" charset="-122"/>
                          <a:cs typeface="宋体" panose="02010600030101010101" pitchFamily="2" charset="-122"/>
                        </a:rPr>
                        <a:t>项目内容</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3714">
                <a:tc>
                  <a:txBody>
                    <a:bodyPr/>
                    <a:lstStyle/>
                    <a:p>
                      <a:pPr algn="ctr">
                        <a:buNone/>
                      </a:pPr>
                      <a:r>
                        <a:rPr lang="en-US" altLang="zh-CN" sz="2000" b="0">
                          <a:latin typeface="华文细黑" panose="02010600040101010101" pitchFamily="2" charset="-122"/>
                          <a:ea typeface="华文细黑" panose="02010600040101010101" pitchFamily="2" charset="-122"/>
                          <a:cs typeface="宋体" panose="02010600030101010101" pitchFamily="2" charset="-122"/>
                        </a:rPr>
                        <a:t>  </a:t>
                      </a:r>
                      <a:r>
                        <a:rPr lang="zh-CN" altLang="en-US" sz="2000" b="0">
                          <a:latin typeface="华文细黑" panose="02010600040101010101" pitchFamily="2" charset="-122"/>
                          <a:ea typeface="华文细黑" panose="02010600040101010101" pitchFamily="2" charset="-122"/>
                          <a:cs typeface="宋体" panose="02010600030101010101" pitchFamily="2" charset="-122"/>
                        </a:rPr>
                        <a:t>2017.09~2017.11</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None/>
                      </a:pPr>
                      <a:r>
                        <a:rPr lang="zh-CN" altLang="en-US" sz="2000" b="0" dirty="0">
                          <a:latin typeface="华文细黑" panose="02010600040101010101" pitchFamily="2" charset="-122"/>
                          <a:ea typeface="华文细黑" panose="02010600040101010101" pitchFamily="2" charset="-122"/>
                          <a:cs typeface="宋体" panose="02010600030101010101" pitchFamily="2" charset="-122"/>
                        </a:rPr>
                        <a:t>了解电影票房分析的背景知识，分析电影票房分析的研究意义以及工程意义和价值。确定项目规划，评估项目的可行性。</a:t>
                      </a:r>
                      <a:endParaRPr lang="en-US" altLang="zh-CN" sz="2000" b="0" dirty="0">
                        <a:latin typeface="华文细黑" panose="02010600040101010101" pitchFamily="2" charset="-122"/>
                        <a:ea typeface="华文细黑" panose="02010600040101010101" pitchFamily="2" charset="-122"/>
                        <a:cs typeface="宋体" panose="02010600030101010101" pitchFamily="2" charset="-122"/>
                      </a:endParaRPr>
                    </a:p>
                    <a:p>
                      <a:pPr algn="l">
                        <a:buNone/>
                      </a:pPr>
                      <a:r>
                        <a:rPr lang="zh-CN" altLang="en-US" sz="2000" b="0" dirty="0">
                          <a:latin typeface="华文细黑" panose="02010600040101010101" pitchFamily="2" charset="-122"/>
                          <a:ea typeface="华文细黑" panose="02010600040101010101" pitchFamily="2" charset="-122"/>
                          <a:cs typeface="宋体" panose="02010600030101010101" pitchFamily="2" charset="-122"/>
                        </a:rPr>
                        <a:t>成果形式：可行性分析的结论</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3415">
                <a:tc>
                  <a:txBody>
                    <a:bodyPr/>
                    <a:lstStyle/>
                    <a:p>
                      <a:pPr algn="ctr">
                        <a:buNone/>
                      </a:pPr>
                      <a:r>
                        <a:rPr lang="en-US" altLang="zh-CN" sz="2000" b="0">
                          <a:latin typeface="华文细黑" panose="02010600040101010101" pitchFamily="2" charset="-122"/>
                          <a:ea typeface="华文细黑" panose="02010600040101010101" pitchFamily="2" charset="-122"/>
                          <a:cs typeface="宋体" panose="02010600030101010101" pitchFamily="2" charset="-122"/>
                        </a:rPr>
                        <a:t>  </a:t>
                      </a:r>
                      <a:r>
                        <a:rPr lang="zh-CN" altLang="en-US" sz="2000" b="0">
                          <a:latin typeface="华文细黑" panose="02010600040101010101" pitchFamily="2" charset="-122"/>
                          <a:ea typeface="华文细黑" panose="02010600040101010101" pitchFamily="2" charset="-122"/>
                          <a:cs typeface="宋体" panose="02010600030101010101" pitchFamily="2" charset="-122"/>
                        </a:rPr>
                        <a:t>2017.11</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None/>
                      </a:pPr>
                      <a:r>
                        <a:rPr lang="zh-CN" altLang="en-US" sz="2000" b="0" dirty="0">
                          <a:latin typeface="华文细黑" panose="02010600040101010101" pitchFamily="2" charset="-122"/>
                          <a:ea typeface="华文细黑" panose="02010600040101010101" pitchFamily="2" charset="-122"/>
                          <a:cs typeface="宋体" panose="02010600030101010101" pitchFamily="2" charset="-122"/>
                        </a:rPr>
                        <a:t>数据收集阶段，收集详细的指标数据。</a:t>
                      </a:r>
                      <a:endParaRPr lang="en-US" altLang="zh-CN" sz="2000" b="0" dirty="0">
                        <a:latin typeface="华文细黑" panose="02010600040101010101" pitchFamily="2" charset="-122"/>
                        <a:ea typeface="华文细黑" panose="02010600040101010101" pitchFamily="2" charset="-122"/>
                        <a:cs typeface="宋体" panose="02010600030101010101" pitchFamily="2" charset="-122"/>
                      </a:endParaRPr>
                    </a:p>
                    <a:p>
                      <a:pPr algn="l">
                        <a:buNone/>
                      </a:pPr>
                      <a:r>
                        <a:rPr lang="zh-CN" altLang="en-US" sz="2000" b="0" dirty="0">
                          <a:latin typeface="华文细黑" panose="02010600040101010101" pitchFamily="2" charset="-122"/>
                          <a:ea typeface="华文细黑" panose="02010600040101010101" pitchFamily="2" charset="-122"/>
                          <a:cs typeface="宋体" panose="02010600030101010101" pitchFamily="2" charset="-122"/>
                        </a:rPr>
                        <a:t>成果形式：收集到的数据表和数据收集源程序。</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1600">
                <a:tc>
                  <a:txBody>
                    <a:bodyPr/>
                    <a:lstStyle/>
                    <a:p>
                      <a:pPr algn="ctr">
                        <a:buNone/>
                      </a:pPr>
                      <a:r>
                        <a:rPr lang="zh-CN" altLang="en-US" sz="2000" b="0">
                          <a:latin typeface="华文细黑" panose="02010600040101010101" pitchFamily="2" charset="-122"/>
                          <a:ea typeface="华文细黑" panose="02010600040101010101" pitchFamily="2" charset="-122"/>
                          <a:cs typeface="宋体" panose="02010600030101010101" pitchFamily="2" charset="-122"/>
                        </a:rPr>
                        <a:t> 2017.12~2018.01</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None/>
                      </a:pPr>
                      <a:r>
                        <a:rPr lang="zh-CN" altLang="en-US" sz="2000" b="0" dirty="0">
                          <a:latin typeface="华文细黑" panose="02010600040101010101" pitchFamily="2" charset="-122"/>
                          <a:ea typeface="华文细黑" panose="02010600040101010101" pitchFamily="2" charset="-122"/>
                          <a:cs typeface="宋体" panose="02010600030101010101" pitchFamily="2" charset="-122"/>
                        </a:rPr>
                        <a:t>数据清洗和处理，选择合适的样本，建立完整数据库。</a:t>
                      </a:r>
                      <a:endParaRPr lang="en-US" altLang="zh-CN" sz="2000" b="0" dirty="0">
                        <a:latin typeface="华文细黑" panose="02010600040101010101" pitchFamily="2" charset="-122"/>
                        <a:ea typeface="华文细黑" panose="02010600040101010101" pitchFamily="2" charset="-122"/>
                        <a:cs typeface="宋体" panose="02010600030101010101" pitchFamily="2" charset="-122"/>
                      </a:endParaRPr>
                    </a:p>
                    <a:p>
                      <a:pPr algn="l">
                        <a:buNone/>
                      </a:pPr>
                      <a:r>
                        <a:rPr lang="zh-CN" altLang="en-US" sz="2000" b="0" dirty="0">
                          <a:latin typeface="华文细黑" panose="02010600040101010101" pitchFamily="2" charset="-122"/>
                          <a:ea typeface="华文细黑" panose="02010600040101010101" pitchFamily="2" charset="-122"/>
                          <a:cs typeface="宋体" panose="02010600030101010101" pitchFamily="2" charset="-122"/>
                        </a:rPr>
                        <a:t>成果形式：完整的本地数据库。</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79170">
                <a:tc>
                  <a:txBody>
                    <a:bodyPr/>
                    <a:lstStyle/>
                    <a:p>
                      <a:pPr algn="ctr">
                        <a:buNone/>
                      </a:pPr>
                      <a:r>
                        <a:rPr lang="zh-CN" altLang="en-US" sz="2000" b="0">
                          <a:latin typeface="华文细黑" panose="02010600040101010101" pitchFamily="2" charset="-122"/>
                          <a:ea typeface="华文细黑" panose="02010600040101010101" pitchFamily="2" charset="-122"/>
                          <a:cs typeface="宋体" panose="02010600030101010101" pitchFamily="2" charset="-122"/>
                        </a:rPr>
                        <a:t>   2018.02</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None/>
                      </a:pPr>
                      <a:r>
                        <a:rPr lang="zh-CN" altLang="en-US" sz="2000" b="0" dirty="0">
                          <a:latin typeface="华文细黑" panose="02010600040101010101" pitchFamily="2" charset="-122"/>
                          <a:ea typeface="华文细黑" panose="02010600040101010101" pitchFamily="2" charset="-122"/>
                          <a:cs typeface="宋体" panose="02010600030101010101" pitchFamily="2" charset="-122"/>
                        </a:rPr>
                        <a:t>使用多元线性回归方法进行建模，根据详细的量化方案建立分析模型，并对模型进行检验和调整。</a:t>
                      </a:r>
                      <a:endParaRPr lang="en-US" altLang="zh-CN" sz="2000" b="0" dirty="0">
                        <a:latin typeface="华文细黑" panose="02010600040101010101" pitchFamily="2" charset="-122"/>
                        <a:ea typeface="华文细黑" panose="02010600040101010101" pitchFamily="2" charset="-122"/>
                        <a:cs typeface="宋体" panose="02010600030101010101" pitchFamily="2" charset="-122"/>
                      </a:endParaRPr>
                    </a:p>
                    <a:p>
                      <a:pPr algn="l">
                        <a:buNone/>
                      </a:pPr>
                      <a:r>
                        <a:rPr lang="zh-CN" altLang="en-US" sz="2000" b="0" dirty="0">
                          <a:latin typeface="华文细黑" panose="02010600040101010101" pitchFamily="2" charset="-122"/>
                          <a:ea typeface="华文细黑" panose="02010600040101010101" pitchFamily="2" charset="-122"/>
                          <a:cs typeface="宋体" panose="02010600030101010101" pitchFamily="2" charset="-122"/>
                        </a:rPr>
                        <a:t>成果形式：完整的数据分析模型，并估算准确度。</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3415">
                <a:tc>
                  <a:txBody>
                    <a:bodyPr/>
                    <a:lstStyle/>
                    <a:p>
                      <a:pPr algn="ctr">
                        <a:buNone/>
                      </a:pPr>
                      <a:r>
                        <a:rPr lang="zh-CN" altLang="en-US" sz="2000" b="0">
                          <a:latin typeface="华文细黑" panose="02010600040101010101" pitchFamily="2" charset="-122"/>
                          <a:ea typeface="华文细黑" panose="02010600040101010101" pitchFamily="2" charset="-122"/>
                          <a:cs typeface="宋体" panose="02010600030101010101" pitchFamily="2" charset="-122"/>
                        </a:rPr>
                        <a:t>   2018.03</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None/>
                      </a:pPr>
                      <a:r>
                        <a:rPr lang="zh-CN" altLang="en-US" sz="2000" b="0" dirty="0">
                          <a:latin typeface="华文细黑" panose="02010600040101010101" pitchFamily="2" charset="-122"/>
                          <a:ea typeface="华文细黑" panose="02010600040101010101" pitchFamily="2" charset="-122"/>
                          <a:cs typeface="宋体" panose="02010600030101010101" pitchFamily="2" charset="-122"/>
                        </a:rPr>
                        <a:t>深入研究中间分析结果给出确定的结论。</a:t>
                      </a:r>
                      <a:endParaRPr lang="en-US" altLang="zh-CN" sz="2000" b="0" dirty="0">
                        <a:latin typeface="华文细黑" panose="02010600040101010101" pitchFamily="2" charset="-122"/>
                        <a:ea typeface="华文细黑" panose="02010600040101010101" pitchFamily="2" charset="-122"/>
                        <a:cs typeface="宋体" panose="02010600030101010101" pitchFamily="2" charset="-122"/>
                      </a:endParaRPr>
                    </a:p>
                    <a:p>
                      <a:pPr algn="l">
                        <a:buNone/>
                      </a:pPr>
                      <a:r>
                        <a:rPr lang="zh-CN" altLang="en-US" sz="2000" b="0" dirty="0">
                          <a:latin typeface="华文细黑" panose="02010600040101010101" pitchFamily="2" charset="-122"/>
                          <a:ea typeface="华文细黑" panose="02010600040101010101" pitchFamily="2" charset="-122"/>
                          <a:cs typeface="宋体" panose="02010600030101010101" pitchFamily="2" charset="-122"/>
                        </a:rPr>
                        <a:t>成果形式：数据分析成果报告和结题报告</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38810">
                <a:tc>
                  <a:txBody>
                    <a:bodyPr/>
                    <a:lstStyle/>
                    <a:p>
                      <a:pPr algn="ctr">
                        <a:buNone/>
                      </a:pPr>
                      <a:r>
                        <a:rPr lang="zh-CN" altLang="en-US" sz="2000" b="0">
                          <a:latin typeface="华文细黑" panose="02010600040101010101" pitchFamily="2" charset="-122"/>
                          <a:ea typeface="华文细黑" panose="02010600040101010101" pitchFamily="2" charset="-122"/>
                          <a:cs typeface="宋体" panose="02010600030101010101" pitchFamily="2" charset="-122"/>
                        </a:rPr>
                        <a:t>2018.04~2018.06</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None/>
                      </a:pPr>
                      <a:r>
                        <a:rPr lang="zh-CN" altLang="en-US" sz="2000" b="0" dirty="0">
                          <a:latin typeface="华文细黑" panose="02010600040101010101" pitchFamily="2" charset="-122"/>
                          <a:ea typeface="华文细黑" panose="02010600040101010101" pitchFamily="2" charset="-122"/>
                          <a:cs typeface="宋体" panose="02010600030101010101" pitchFamily="2" charset="-122"/>
                        </a:rPr>
                        <a:t>结题，撰写项目报告和技术文档，准备结题答辩。</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spd="slow" advClick="0" advTm="0">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16" name="矩形 15"/>
          <p:cNvSpPr/>
          <p:nvPr/>
        </p:nvSpPr>
        <p:spPr>
          <a:xfrm>
            <a:off x="0" y="0"/>
            <a:ext cx="12192000" cy="6858000"/>
          </a:xfrm>
          <a:prstGeom prst="rect">
            <a:avLst/>
          </a:prstGeom>
          <a:solidFill>
            <a:schemeClr val="accent1">
              <a:alpha val="2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913765"/>
            <a:endParaRPr lang="zh-CN" altLang="en-US" sz="1900" dirty="0">
              <a:solidFill>
                <a:prstClr val="white"/>
              </a:solidFill>
              <a:latin typeface="Arial" panose="020B0604020202020204" pitchFamily="34" charset="0"/>
              <a:ea typeface="Adobe 黑体 Std R" panose="020B0400000000000000" pitchFamily="34" charset="-122"/>
            </a:endParaRPr>
          </a:p>
        </p:txBody>
      </p:sp>
      <p:grpSp>
        <p:nvGrpSpPr>
          <p:cNvPr id="21" name="组合 20"/>
          <p:cNvGrpSpPr/>
          <p:nvPr/>
        </p:nvGrpSpPr>
        <p:grpSpPr>
          <a:xfrm>
            <a:off x="1145019" y="1846411"/>
            <a:ext cx="2361544" cy="2794038"/>
            <a:chOff x="1145018" y="995077"/>
            <a:chExt cx="2361544" cy="2794037"/>
          </a:xfrm>
        </p:grpSpPr>
        <p:sp>
          <p:nvSpPr>
            <p:cNvPr id="8" name="文本框 7"/>
            <p:cNvSpPr txBox="1"/>
            <p:nvPr/>
          </p:nvSpPr>
          <p:spPr>
            <a:xfrm>
              <a:off x="1712321" y="995077"/>
              <a:ext cx="1415772" cy="830997"/>
            </a:xfrm>
            <a:prstGeom prst="rect">
              <a:avLst/>
            </a:prstGeom>
            <a:noFill/>
          </p:spPr>
          <p:txBody>
            <a:bodyPr wrap="none" rtlCol="0">
              <a:spAutoFit/>
            </a:bodyPr>
            <a:lstStyle/>
            <a:p>
              <a:pPr defTabSz="913765"/>
              <a:r>
                <a:rPr lang="zh-CN" altLang="en-US" sz="4800" dirty="0">
                  <a:solidFill>
                    <a:prstClr val="white"/>
                  </a:solidFill>
                  <a:latin typeface="微软雅黑" panose="020B0503020204020204" pitchFamily="34" charset="-122"/>
                </a:rPr>
                <a:t>目录</a:t>
              </a:r>
            </a:p>
          </p:txBody>
        </p:sp>
        <p:sp>
          <p:nvSpPr>
            <p:cNvPr id="9" name="文本框 8"/>
            <p:cNvSpPr txBox="1"/>
            <p:nvPr/>
          </p:nvSpPr>
          <p:spPr>
            <a:xfrm>
              <a:off x="1145018" y="2958117"/>
              <a:ext cx="2361544" cy="830997"/>
            </a:xfrm>
            <a:prstGeom prst="rect">
              <a:avLst/>
            </a:prstGeom>
            <a:noFill/>
          </p:spPr>
          <p:txBody>
            <a:bodyPr wrap="none" rtlCol="0">
              <a:spAutoFit/>
            </a:bodyPr>
            <a:lstStyle/>
            <a:p>
              <a:pPr defTabSz="913765"/>
              <a:r>
                <a:rPr lang="en-US" altLang="zh-CN" sz="4800" b="1" dirty="0">
                  <a:solidFill>
                    <a:prstClr val="white"/>
                  </a:solidFill>
                </a:rPr>
                <a:t>Content</a:t>
              </a:r>
              <a:endParaRPr lang="zh-CN" altLang="en-US" sz="4800" b="1" dirty="0">
                <a:solidFill>
                  <a:prstClr val="white"/>
                </a:solidFill>
              </a:endParaRPr>
            </a:p>
          </p:txBody>
        </p:sp>
      </p:grpSp>
      <p:cxnSp>
        <p:nvCxnSpPr>
          <p:cNvPr id="3" name="直接连接符 2"/>
          <p:cNvCxnSpPr/>
          <p:nvPr/>
        </p:nvCxnSpPr>
        <p:spPr>
          <a:xfrm>
            <a:off x="4326682" y="509124"/>
            <a:ext cx="15767" cy="5691351"/>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245100" y="505460"/>
            <a:ext cx="4966970" cy="582295"/>
          </a:xfrm>
          <a:prstGeom prst="rect">
            <a:avLst/>
          </a:prstGeom>
          <a:noFill/>
        </p:spPr>
        <p:txBody>
          <a:bodyPr wrap="square" lIns="91436" tIns="45718" rIns="91436" bIns="45718" rtlCol="0">
            <a:spAutoFit/>
          </a:bodyPr>
          <a:lstStyle/>
          <a:p>
            <a:pPr defTabSz="913765"/>
            <a:r>
              <a:rPr lang="en-US" sz="3200" b="1" dirty="0">
                <a:solidFill>
                  <a:prstClr val="white"/>
                </a:solidFill>
                <a:latin typeface="微软雅黑" panose="020B0503020204020204" pitchFamily="34" charset="-122"/>
              </a:rPr>
              <a:t>1</a:t>
            </a:r>
            <a:r>
              <a:rPr lang="zh-CN" altLang="en-US" sz="3200" b="1" dirty="0">
                <a:solidFill>
                  <a:prstClr val="white"/>
                </a:solidFill>
                <a:latin typeface="微软雅黑" panose="020B0503020204020204" pitchFamily="34" charset="-122"/>
              </a:rPr>
              <a:t>、选题背景及研究意义</a:t>
            </a:r>
          </a:p>
        </p:txBody>
      </p:sp>
      <p:sp>
        <p:nvSpPr>
          <p:cNvPr id="11" name="文本框 10"/>
          <p:cNvSpPr txBox="1"/>
          <p:nvPr/>
        </p:nvSpPr>
        <p:spPr>
          <a:xfrm>
            <a:off x="5244872" y="1540595"/>
            <a:ext cx="6084543" cy="582295"/>
          </a:xfrm>
          <a:prstGeom prst="rect">
            <a:avLst/>
          </a:prstGeom>
          <a:noFill/>
        </p:spPr>
        <p:txBody>
          <a:bodyPr wrap="square" lIns="91436" tIns="45718" rIns="91436" bIns="45718" rtlCol="0">
            <a:spAutoFit/>
          </a:bodyPr>
          <a:lstStyle/>
          <a:p>
            <a:pPr defTabSz="913765"/>
            <a:r>
              <a:rPr lang="en-US" sz="3200" b="1" dirty="0">
                <a:solidFill>
                  <a:prstClr val="white"/>
                </a:solidFill>
                <a:latin typeface="微软雅黑" panose="020B0503020204020204" pitchFamily="34" charset="-122"/>
              </a:rPr>
              <a:t>2</a:t>
            </a:r>
            <a:r>
              <a:rPr lang="zh-CN" altLang="en-US" sz="3200" b="1" dirty="0">
                <a:solidFill>
                  <a:prstClr val="white"/>
                </a:solidFill>
                <a:latin typeface="微软雅黑" panose="020B0503020204020204" pitchFamily="34" charset="-122"/>
              </a:rPr>
              <a:t>、国内外同类技术研究现状</a:t>
            </a:r>
          </a:p>
        </p:txBody>
      </p:sp>
      <p:sp>
        <p:nvSpPr>
          <p:cNvPr id="12" name="文本框 11"/>
          <p:cNvSpPr txBox="1"/>
          <p:nvPr/>
        </p:nvSpPr>
        <p:spPr>
          <a:xfrm>
            <a:off x="5244872" y="2660385"/>
            <a:ext cx="6294855" cy="582295"/>
          </a:xfrm>
          <a:prstGeom prst="rect">
            <a:avLst/>
          </a:prstGeom>
          <a:noFill/>
        </p:spPr>
        <p:txBody>
          <a:bodyPr wrap="square" lIns="91436" tIns="45718" rIns="91436" bIns="45718" rtlCol="0">
            <a:spAutoFit/>
          </a:bodyPr>
          <a:lstStyle/>
          <a:p>
            <a:pPr defTabSz="913765"/>
            <a:r>
              <a:rPr lang="en-US" sz="3200" b="1" dirty="0">
                <a:solidFill>
                  <a:prstClr val="white"/>
                </a:solidFill>
                <a:latin typeface="微软雅黑" panose="020B0503020204020204" pitchFamily="34" charset="-122"/>
              </a:rPr>
              <a:t>3</a:t>
            </a:r>
            <a:r>
              <a:rPr lang="zh-CN" altLang="en-US" sz="3200" b="1" dirty="0">
                <a:solidFill>
                  <a:prstClr val="white"/>
                </a:solidFill>
                <a:latin typeface="微软雅黑" panose="020B0503020204020204" pitchFamily="34" charset="-122"/>
              </a:rPr>
              <a:t>、研究内容与研究方法</a:t>
            </a:r>
          </a:p>
        </p:txBody>
      </p:sp>
      <p:sp>
        <p:nvSpPr>
          <p:cNvPr id="15" name="文本框 14"/>
          <p:cNvSpPr txBox="1"/>
          <p:nvPr/>
        </p:nvSpPr>
        <p:spPr>
          <a:xfrm>
            <a:off x="5244871" y="3780491"/>
            <a:ext cx="4674235" cy="582295"/>
          </a:xfrm>
          <a:prstGeom prst="rect">
            <a:avLst/>
          </a:prstGeom>
          <a:noFill/>
        </p:spPr>
        <p:txBody>
          <a:bodyPr wrap="square" lIns="91436" tIns="45718" rIns="91436" bIns="45718" rtlCol="0">
            <a:spAutoFit/>
          </a:bodyPr>
          <a:lstStyle/>
          <a:p>
            <a:pPr defTabSz="913765"/>
            <a:r>
              <a:rPr lang="en-US" altLang="zh-CN" sz="3200" b="1" dirty="0">
                <a:solidFill>
                  <a:prstClr val="white"/>
                </a:solidFill>
                <a:latin typeface="微软雅黑" panose="020B0503020204020204" pitchFamily="34" charset="-122"/>
              </a:rPr>
              <a:t>4</a:t>
            </a:r>
            <a:r>
              <a:rPr lang="zh-CN" altLang="en-US" sz="3200" b="1" dirty="0">
                <a:solidFill>
                  <a:prstClr val="white"/>
                </a:solidFill>
                <a:latin typeface="微软雅黑" panose="020B0503020204020204" pitchFamily="34" charset="-122"/>
              </a:rPr>
              <a:t>、论文预期取得的成果</a:t>
            </a:r>
          </a:p>
        </p:txBody>
      </p:sp>
      <p:sp>
        <p:nvSpPr>
          <p:cNvPr id="2" name="文本框 1"/>
          <p:cNvSpPr txBox="1"/>
          <p:nvPr/>
        </p:nvSpPr>
        <p:spPr>
          <a:xfrm>
            <a:off x="5244872" y="4940025"/>
            <a:ext cx="4674235" cy="582295"/>
          </a:xfrm>
          <a:prstGeom prst="rect">
            <a:avLst/>
          </a:prstGeom>
          <a:noFill/>
        </p:spPr>
        <p:txBody>
          <a:bodyPr wrap="square" lIns="91436" tIns="45718" rIns="91436" bIns="45718" rtlCol="0">
            <a:spAutoFit/>
          </a:bodyPr>
          <a:lstStyle/>
          <a:p>
            <a:pPr defTabSz="913765"/>
            <a:r>
              <a:rPr lang="en-US" altLang="zh-CN" sz="3200" b="1" dirty="0">
                <a:solidFill>
                  <a:prstClr val="white"/>
                </a:solidFill>
                <a:latin typeface="微软雅黑" panose="020B0503020204020204" pitchFamily="34" charset="-122"/>
              </a:rPr>
              <a:t>5</a:t>
            </a:r>
            <a:r>
              <a:rPr lang="zh-CN" altLang="en-US" sz="3200" b="1" dirty="0">
                <a:solidFill>
                  <a:prstClr val="white"/>
                </a:solidFill>
                <a:latin typeface="微软雅黑" panose="020B0503020204020204" pitchFamily="34" charset="-122"/>
              </a:rPr>
              <a:t>、研究进度计划</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750"/>
                                        <p:tgtEl>
                                          <p:spTgt spid="21"/>
                                        </p:tgtEl>
                                      </p:cBhvr>
                                    </p:animEffect>
                                    <p:anim calcmode="lin" valueType="num">
                                      <p:cBhvr>
                                        <p:cTn id="8" dur="750" fill="hold"/>
                                        <p:tgtEl>
                                          <p:spTgt spid="21"/>
                                        </p:tgtEl>
                                        <p:attrNameLst>
                                          <p:attrName>ppt_x</p:attrName>
                                        </p:attrNameLst>
                                      </p:cBhvr>
                                      <p:tavLst>
                                        <p:tav tm="0">
                                          <p:val>
                                            <p:strVal val="#ppt_x"/>
                                          </p:val>
                                        </p:tav>
                                        <p:tav tm="100000">
                                          <p:val>
                                            <p:strVal val="#ppt_x"/>
                                          </p:val>
                                        </p:tav>
                                      </p:tavLst>
                                    </p:anim>
                                    <p:anim calcmode="lin" valueType="num">
                                      <p:cBhvr>
                                        <p:cTn id="9" dur="75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750"/>
                                        <p:tgtEl>
                                          <p:spTgt spid="3"/>
                                        </p:tgtEl>
                                      </p:cBhvr>
                                    </p:animEffect>
                                    <p:anim calcmode="lin" valueType="num">
                                      <p:cBhvr>
                                        <p:cTn id="14" dur="750" fill="hold"/>
                                        <p:tgtEl>
                                          <p:spTgt spid="3"/>
                                        </p:tgtEl>
                                        <p:attrNameLst>
                                          <p:attrName>ppt_x</p:attrName>
                                        </p:attrNameLst>
                                      </p:cBhvr>
                                      <p:tavLst>
                                        <p:tav tm="0">
                                          <p:val>
                                            <p:strVal val="#ppt_x"/>
                                          </p:val>
                                        </p:tav>
                                        <p:tav tm="100000">
                                          <p:val>
                                            <p:strVal val="#ppt_x"/>
                                          </p:val>
                                        </p:tav>
                                      </p:tavLst>
                                    </p:anim>
                                    <p:anim calcmode="lin" valueType="num">
                                      <p:cBhvr>
                                        <p:cTn id="15" dur="75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175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anim calcmode="lin" valueType="num">
                                      <p:cBhvr>
                                        <p:cTn id="20" dur="750" fill="hold"/>
                                        <p:tgtEl>
                                          <p:spTgt spid="6"/>
                                        </p:tgtEl>
                                        <p:attrNameLst>
                                          <p:attrName>ppt_x</p:attrName>
                                        </p:attrNameLst>
                                      </p:cBhvr>
                                      <p:tavLst>
                                        <p:tav tm="0">
                                          <p:val>
                                            <p:strVal val="#ppt_x"/>
                                          </p:val>
                                        </p:tav>
                                        <p:tav tm="100000">
                                          <p:val>
                                            <p:strVal val="#ppt_x"/>
                                          </p:val>
                                        </p:tav>
                                      </p:tavLst>
                                    </p:anim>
                                    <p:anim calcmode="lin" valueType="num">
                                      <p:cBhvr>
                                        <p:cTn id="21" dur="75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750"/>
                                        <p:tgtEl>
                                          <p:spTgt spid="11"/>
                                        </p:tgtEl>
                                      </p:cBhvr>
                                    </p:animEffect>
                                    <p:anim calcmode="lin" valueType="num">
                                      <p:cBhvr>
                                        <p:cTn id="25" dur="750" fill="hold"/>
                                        <p:tgtEl>
                                          <p:spTgt spid="11"/>
                                        </p:tgtEl>
                                        <p:attrNameLst>
                                          <p:attrName>ppt_x</p:attrName>
                                        </p:attrNameLst>
                                      </p:cBhvr>
                                      <p:tavLst>
                                        <p:tav tm="0">
                                          <p:val>
                                            <p:strVal val="#ppt_x"/>
                                          </p:val>
                                        </p:tav>
                                        <p:tav tm="100000">
                                          <p:val>
                                            <p:strVal val="#ppt_x"/>
                                          </p:val>
                                        </p:tav>
                                      </p:tavLst>
                                    </p:anim>
                                    <p:anim calcmode="lin" valueType="num">
                                      <p:cBhvr>
                                        <p:cTn id="26" dur="75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animEffect transition="in" filter="fade">
                                      <p:cBhvr>
                                        <p:cTn id="29" dur="750"/>
                                        <p:tgtEl>
                                          <p:spTgt spid="12">
                                            <p:txEl>
                                              <p:pRg st="0" end="0"/>
                                            </p:txEl>
                                          </p:spTgt>
                                        </p:tgtEl>
                                      </p:cBhvr>
                                    </p:animEffect>
                                    <p:anim calcmode="lin" valueType="num">
                                      <p:cBhvr>
                                        <p:cTn id="30" dur="75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1" dur="750" fill="hold"/>
                                        <p:tgtEl>
                                          <p:spTgt spid="12">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750"/>
                                        <p:tgtEl>
                                          <p:spTgt spid="15"/>
                                        </p:tgtEl>
                                      </p:cBhvr>
                                    </p:animEffect>
                                    <p:anim calcmode="lin" valueType="num">
                                      <p:cBhvr>
                                        <p:cTn id="35" dur="750" fill="hold"/>
                                        <p:tgtEl>
                                          <p:spTgt spid="15"/>
                                        </p:tgtEl>
                                        <p:attrNameLst>
                                          <p:attrName>ppt_x</p:attrName>
                                        </p:attrNameLst>
                                      </p:cBhvr>
                                      <p:tavLst>
                                        <p:tav tm="0">
                                          <p:val>
                                            <p:strVal val="#ppt_x"/>
                                          </p:val>
                                        </p:tav>
                                        <p:tav tm="100000">
                                          <p:val>
                                            <p:strVal val="#ppt_x"/>
                                          </p:val>
                                        </p:tav>
                                      </p:tavLst>
                                    </p:anim>
                                    <p:anim calcmode="lin" valueType="num">
                                      <p:cBhvr>
                                        <p:cTn id="36" dur="75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750"/>
                                        <p:tgtEl>
                                          <p:spTgt spid="2"/>
                                        </p:tgtEl>
                                      </p:cBhvr>
                                    </p:animEffect>
                                    <p:anim calcmode="lin" valueType="num">
                                      <p:cBhvr>
                                        <p:cTn id="40" dur="750" fill="hold"/>
                                        <p:tgtEl>
                                          <p:spTgt spid="2"/>
                                        </p:tgtEl>
                                        <p:attrNameLst>
                                          <p:attrName>ppt_x</p:attrName>
                                        </p:attrNameLst>
                                      </p:cBhvr>
                                      <p:tavLst>
                                        <p:tav tm="0">
                                          <p:val>
                                            <p:strVal val="#ppt_x"/>
                                          </p:val>
                                        </p:tav>
                                        <p:tav tm="100000">
                                          <p:val>
                                            <p:strVal val="#ppt_x"/>
                                          </p:val>
                                        </p:tav>
                                      </p:tavLst>
                                    </p:anim>
                                    <p:anim calcmode="lin" valueType="num">
                                      <p:cBhvr>
                                        <p:cTn id="41"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5"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stretch>
            <a:fillRect/>
          </a:stretch>
        </p:blipFill>
        <p:spPr>
          <a:xfrm>
            <a:off x="5647386" y="1440052"/>
            <a:ext cx="940157" cy="826980"/>
          </a:xfrm>
          <a:prstGeom prst="rect">
            <a:avLst/>
          </a:prstGeom>
        </p:spPr>
      </p:pic>
      <p:sp>
        <p:nvSpPr>
          <p:cNvPr id="6" name="文本框 5"/>
          <p:cNvSpPr txBox="1"/>
          <p:nvPr/>
        </p:nvSpPr>
        <p:spPr>
          <a:xfrm>
            <a:off x="2202288" y="2781026"/>
            <a:ext cx="7830354" cy="1015663"/>
          </a:xfrm>
          <a:prstGeom prst="rect">
            <a:avLst/>
          </a:prstGeom>
          <a:noFill/>
        </p:spPr>
        <p:txBody>
          <a:bodyPr wrap="square" rtlCol="0">
            <a:spAutoFit/>
          </a:bodyPr>
          <a:lstStyle/>
          <a:p>
            <a:pPr algn="ctr"/>
            <a:r>
              <a:rPr lang="zh-CN" altLang="en-US" sz="6000" b="1" dirty="0">
                <a:solidFill>
                  <a:srgbClr val="0071C1"/>
                </a:solidFill>
                <a:latin typeface="微软雅黑" panose="020B0503020204020204" pitchFamily="34" charset="-122"/>
                <a:ea typeface="微软雅黑" panose="020B0503020204020204" pitchFamily="34" charset="-122"/>
              </a:rPr>
              <a:t>谢谢观看</a:t>
            </a:r>
          </a:p>
        </p:txBody>
      </p:sp>
      <p:grpSp>
        <p:nvGrpSpPr>
          <p:cNvPr id="9" name="组合 8"/>
          <p:cNvGrpSpPr/>
          <p:nvPr/>
        </p:nvGrpSpPr>
        <p:grpSpPr>
          <a:xfrm>
            <a:off x="4378817" y="4557572"/>
            <a:ext cx="3477296" cy="495139"/>
            <a:chOff x="3213685" y="3847870"/>
            <a:chExt cx="3778309" cy="495139"/>
          </a:xfrm>
        </p:grpSpPr>
        <p:sp>
          <p:nvSpPr>
            <p:cNvPr id="7" name="矩形 6"/>
            <p:cNvSpPr/>
            <p:nvPr/>
          </p:nvSpPr>
          <p:spPr>
            <a:xfrm>
              <a:off x="3284181" y="3847870"/>
              <a:ext cx="3637319" cy="495139"/>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213685" y="3912705"/>
              <a:ext cx="3778309" cy="408692"/>
            </a:xfrm>
            <a:prstGeom prst="rect">
              <a:avLst/>
            </a:prstGeom>
            <a:noFill/>
          </p:spPr>
          <p:txBody>
            <a:bodyPr wrap="square" rtlCol="0">
              <a:spAutoFit/>
            </a:bodyPr>
            <a:lstStyle/>
            <a:p>
              <a:pPr algn="ctr"/>
              <a:r>
                <a:rPr lang="en-US" altLang="zh-CN" sz="2000" b="1" spc="300" dirty="0">
                  <a:solidFill>
                    <a:schemeClr val="bg1"/>
                  </a:solidFill>
                  <a:latin typeface="微软雅黑" panose="020B0503020204020204" pitchFamily="34" charset="-122"/>
                  <a:ea typeface="微软雅黑" panose="020B0503020204020204" pitchFamily="34" charset="-122"/>
                </a:rPr>
                <a:t>THANKS</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877824" y="2353391"/>
            <a:ext cx="10735056" cy="1753235"/>
          </a:xfrm>
          <a:prstGeom prst="rect">
            <a:avLst/>
          </a:prstGeom>
          <a:noFill/>
        </p:spPr>
        <p:txBody>
          <a:bodyPr wrap="square" rtlCol="0">
            <a:spAutoFit/>
          </a:bodyPr>
          <a:lstStyle/>
          <a:p>
            <a:pPr algn="ctr"/>
            <a:r>
              <a:rPr lang="en-US" altLang="zh-CN" sz="5400" b="1" dirty="0">
                <a:solidFill>
                  <a:srgbClr val="0071C1"/>
                </a:solidFill>
                <a:latin typeface="微软雅黑" panose="020B0503020204020204" pitchFamily="34" charset="-122"/>
                <a:ea typeface="微软雅黑" panose="020B0503020204020204" pitchFamily="34" charset="-122"/>
              </a:rPr>
              <a:t>Part1</a:t>
            </a:r>
          </a:p>
          <a:p>
            <a:pPr algn="ctr"/>
            <a:r>
              <a:rPr lang="zh-CN" altLang="en-US" sz="5400" b="1" dirty="0">
                <a:solidFill>
                  <a:srgbClr val="0071C1"/>
                </a:solidFill>
                <a:latin typeface="微软雅黑" panose="020B0503020204020204" pitchFamily="34" charset="-122"/>
                <a:ea typeface="微软雅黑" panose="020B0503020204020204" pitchFamily="34" charset="-122"/>
              </a:rPr>
              <a:t>选题背景及意义</a:t>
            </a: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9779000" y="283210"/>
            <a:ext cx="225488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sym typeface="+mn-ea"/>
              </a:rPr>
              <a:t>选题背景</a:t>
            </a:r>
          </a:p>
        </p:txBody>
      </p:sp>
      <p:sp>
        <p:nvSpPr>
          <p:cNvPr id="47" name="矩形 4"/>
          <p:cNvSpPr>
            <a:spLocks noChangeArrowheads="1"/>
          </p:cNvSpPr>
          <p:nvPr/>
        </p:nvSpPr>
        <p:spPr bwMode="auto">
          <a:xfrm>
            <a:off x="900049" y="442216"/>
            <a:ext cx="10391902" cy="2308324"/>
          </a:xfrm>
          <a:prstGeom prst="rect">
            <a:avLst/>
          </a:prstGeom>
          <a:noFill/>
          <a:ln>
            <a:noFill/>
          </a:ln>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nSpc>
                <a:spcPct val="150000"/>
              </a:lnSpc>
              <a:buClr>
                <a:srgbClr val="0070C0"/>
              </a:buClr>
              <a:buFont typeface="Wingdings" panose="05000000000000000000" pitchFamily="2" charset="2"/>
              <a:buNone/>
            </a:pPr>
            <a:endParaRPr lang="en-US" altLang="zh-CN" sz="2400" dirty="0">
              <a:latin typeface="华文细黑" panose="02010600040101010101" pitchFamily="2" charset="-122"/>
              <a:ea typeface="华文细黑" panose="02010600040101010101" pitchFamily="2" charset="-122"/>
            </a:endParaRPr>
          </a:p>
          <a:p>
            <a:pPr marL="342900" indent="-342900">
              <a:lnSpc>
                <a:spcPct val="150000"/>
              </a:lnSpc>
              <a:buClr>
                <a:srgbClr val="0070C0"/>
              </a:buClr>
              <a:buFont typeface="Wingdings" panose="05000000000000000000" pitchFamily="2" charset="2"/>
              <a:buChar char="n"/>
            </a:pPr>
            <a:r>
              <a:rPr sz="2400" dirty="0" err="1">
                <a:ea typeface="华文细黑" panose="02010600040101010101" pitchFamily="2" charset="-122"/>
              </a:rPr>
              <a:t>随着中国</a:t>
            </a:r>
            <a:r>
              <a:rPr lang="zh-CN" altLang="en-US" sz="2400" dirty="0">
                <a:ea typeface="华文细黑" panose="02010600040101010101" pitchFamily="2" charset="-122"/>
              </a:rPr>
              <a:t>经济的</a:t>
            </a:r>
            <a:r>
              <a:rPr sz="2400" dirty="0" err="1">
                <a:ea typeface="华文细黑" panose="02010600040101010101" pitchFamily="2" charset="-122"/>
              </a:rPr>
              <a:t>发展</a:t>
            </a:r>
            <a:r>
              <a:rPr sz="2400" dirty="0">
                <a:ea typeface="华文细黑" panose="02010600040101010101" pitchFamily="2" charset="-122"/>
              </a:rPr>
              <a:t>，</a:t>
            </a:r>
            <a:r>
              <a:rPr lang="zh-CN" altLang="en-US" sz="2400" dirty="0">
                <a:ea typeface="华文细黑" panose="02010600040101010101" pitchFamily="2" charset="-122"/>
              </a:rPr>
              <a:t>中国的</a:t>
            </a:r>
            <a:r>
              <a:rPr sz="2400" dirty="0" err="1">
                <a:ea typeface="华文细黑" panose="02010600040101010101" pitchFamily="2" charset="-122"/>
              </a:rPr>
              <a:t>电影</a:t>
            </a:r>
            <a:r>
              <a:rPr lang="zh-CN" altLang="en-US" sz="2400" dirty="0">
                <a:ea typeface="华文细黑" panose="02010600040101010101" pitchFamily="2" charset="-122"/>
              </a:rPr>
              <a:t>产业也随之蓬勃发展。下面是自</a:t>
            </a:r>
            <a:r>
              <a:rPr sz="2400" dirty="0">
                <a:ea typeface="华文细黑" panose="02010600040101010101" pitchFamily="2" charset="-122"/>
              </a:rPr>
              <a:t>201</a:t>
            </a:r>
            <a:r>
              <a:rPr lang="en-US" altLang="zh-CN" sz="2400" dirty="0">
                <a:ea typeface="华文细黑" panose="02010600040101010101" pitchFamily="2" charset="-122"/>
              </a:rPr>
              <a:t>1</a:t>
            </a:r>
            <a:r>
              <a:rPr sz="2400" dirty="0">
                <a:ea typeface="华文细黑" panose="02010600040101010101" pitchFamily="2" charset="-122"/>
              </a:rPr>
              <a:t>年</a:t>
            </a:r>
            <a:r>
              <a:rPr lang="zh-CN" altLang="en-US" sz="2400" dirty="0">
                <a:ea typeface="华文细黑" panose="02010600040101010101" pitchFamily="2" charset="-122"/>
              </a:rPr>
              <a:t>以来单日票房收益情况。从图中可以看出，单日票房收益和电影票房总量呈爆发式增长。</a:t>
            </a:r>
            <a:endParaRPr sz="2400" dirty="0">
              <a:ea typeface="华文细黑" panose="02010600040101010101" pitchFamily="2" charset="-122"/>
            </a:endParaRPr>
          </a:p>
        </p:txBody>
      </p:sp>
      <p:pic>
        <p:nvPicPr>
          <p:cNvPr id="2" name="图片 1">
            <a:extLst>
              <a:ext uri="{FF2B5EF4-FFF2-40B4-BE49-F238E27FC236}">
                <a16:creationId xmlns:a16="http://schemas.microsoft.com/office/drawing/2014/main" id="{64711FBD-6F78-417C-89E4-20071CDDE177}"/>
              </a:ext>
            </a:extLst>
          </p:cNvPr>
          <p:cNvPicPr>
            <a:picLocks noChangeAspect="1"/>
          </p:cNvPicPr>
          <p:nvPr/>
        </p:nvPicPr>
        <p:blipFill rotWithShape="1">
          <a:blip r:embed="rId2"/>
          <a:srcRect l="742"/>
          <a:stretch/>
        </p:blipFill>
        <p:spPr>
          <a:xfrm>
            <a:off x="1886421" y="2834640"/>
            <a:ext cx="8338844" cy="3873730"/>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750"/>
                                        <p:tgtEl>
                                          <p:spTgt spid="47"/>
                                        </p:tgtEl>
                                      </p:cBhvr>
                                    </p:animEffect>
                                    <p:anim calcmode="lin" valueType="num">
                                      <p:cBhvr>
                                        <p:cTn id="8" dur="750" fill="hold"/>
                                        <p:tgtEl>
                                          <p:spTgt spid="47"/>
                                        </p:tgtEl>
                                        <p:attrNameLst>
                                          <p:attrName>ppt_x</p:attrName>
                                        </p:attrNameLst>
                                      </p:cBhvr>
                                      <p:tavLst>
                                        <p:tav tm="0">
                                          <p:val>
                                            <p:strVal val="#ppt_x"/>
                                          </p:val>
                                        </p:tav>
                                        <p:tav tm="100000">
                                          <p:val>
                                            <p:strVal val="#ppt_x"/>
                                          </p:val>
                                        </p:tav>
                                      </p:tavLst>
                                    </p:anim>
                                    <p:anim calcmode="lin" valueType="num">
                                      <p:cBhvr>
                                        <p:cTn id="9" dur="75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9779000" y="283210"/>
            <a:ext cx="225488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sym typeface="+mn-ea"/>
              </a:rPr>
              <a:t>选题意义</a:t>
            </a:r>
          </a:p>
        </p:txBody>
      </p:sp>
      <p:sp>
        <p:nvSpPr>
          <p:cNvPr id="47" name="矩形 4"/>
          <p:cNvSpPr>
            <a:spLocks noChangeArrowheads="1"/>
          </p:cNvSpPr>
          <p:nvPr/>
        </p:nvSpPr>
        <p:spPr bwMode="auto">
          <a:xfrm>
            <a:off x="815975" y="976382"/>
            <a:ext cx="10391902" cy="5632311"/>
          </a:xfrm>
          <a:prstGeom prst="rect">
            <a:avLst/>
          </a:prstGeom>
          <a:noFill/>
          <a:ln>
            <a:noFill/>
          </a:ln>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nSpc>
                <a:spcPct val="150000"/>
              </a:lnSpc>
              <a:buClr>
                <a:srgbClr val="0070C0"/>
              </a:buClr>
              <a:buFont typeface="Wingdings" panose="05000000000000000000" pitchFamily="2" charset="2"/>
              <a:buNone/>
            </a:pPr>
            <a:r>
              <a:rPr lang="en-US" altLang="zh-CN" sz="2400" dirty="0">
                <a:latin typeface="华文细黑" panose="02010600040101010101" pitchFamily="2" charset="-122"/>
                <a:ea typeface="华文细黑" panose="02010600040101010101" pitchFamily="2" charset="-122"/>
              </a:rPr>
              <a:t>    </a:t>
            </a:r>
          </a:p>
          <a:p>
            <a:pPr marL="342900" indent="-342900">
              <a:lnSpc>
                <a:spcPct val="150000"/>
              </a:lnSpc>
              <a:buClr>
                <a:srgbClr val="0070C0"/>
              </a:buClr>
              <a:buFont typeface="Wingdings" panose="05000000000000000000" pitchFamily="2" charset="2"/>
              <a:buChar char="n"/>
            </a:pPr>
            <a:r>
              <a:rPr sz="2400" dirty="0" err="1">
                <a:ea typeface="华文细黑" panose="02010600040101010101" pitchFamily="2" charset="-122"/>
              </a:rPr>
              <a:t>中国的电影产业中机遇和风险并存。</a:t>
            </a:r>
            <a:r>
              <a:rPr sz="2400" dirty="0" err="1">
                <a:ea typeface="华文细黑" panose="02010600040101010101" pitchFamily="2" charset="-122"/>
                <a:sym typeface="+mn-ea"/>
              </a:rPr>
              <a:t>电影票房是衡量电影经济效益最重要的指标，一部电影的收入很大程度上取决于它的票房收入</a:t>
            </a:r>
            <a:r>
              <a:rPr lang="zh-CN" altLang="en-US" sz="2400" dirty="0">
                <a:ea typeface="华文细黑" panose="02010600040101010101" pitchFamily="2" charset="-122"/>
                <a:sym typeface="+mn-ea"/>
              </a:rPr>
              <a:t>。</a:t>
            </a:r>
          </a:p>
          <a:p>
            <a:pPr marL="342900" indent="-342900">
              <a:lnSpc>
                <a:spcPct val="150000"/>
              </a:lnSpc>
              <a:buClr>
                <a:srgbClr val="0070C0"/>
              </a:buClr>
              <a:buFont typeface="Wingdings" panose="05000000000000000000" pitchFamily="2" charset="2"/>
              <a:buChar char="n"/>
            </a:pPr>
            <a:r>
              <a:rPr lang="zh-CN" altLang="en-US" sz="2400" dirty="0">
                <a:ea typeface="华文细黑" panose="02010600040101010101" pitchFamily="2" charset="-122"/>
              </a:rPr>
              <a:t>电影票房关系着大小电影院，电影投资人的经济收益，对影响电影票房的因素做详细的数据分析具有重要的意义。</a:t>
            </a:r>
          </a:p>
          <a:p>
            <a:pPr marL="342900" indent="-342900">
              <a:lnSpc>
                <a:spcPct val="150000"/>
              </a:lnSpc>
              <a:buClr>
                <a:srgbClr val="0070C0"/>
              </a:buClr>
              <a:buFont typeface="Wingdings" panose="05000000000000000000" pitchFamily="2" charset="2"/>
              <a:buChar char="n"/>
            </a:pPr>
            <a:r>
              <a:rPr lang="zh-CN" altLang="en-US" sz="2400" dirty="0">
                <a:ea typeface="华文细黑" panose="02010600040101010101" pitchFamily="2" charset="-122"/>
              </a:rPr>
              <a:t>研究具体有哪些因素影响电影票房以及影响程度，对于降低电影行业的投资风险以及促进中国电影行业发展有着重大意义。</a:t>
            </a:r>
          </a:p>
          <a:p>
            <a:pPr marL="342900" indent="-342900">
              <a:lnSpc>
                <a:spcPct val="150000"/>
              </a:lnSpc>
              <a:buClr>
                <a:srgbClr val="0070C0"/>
              </a:buClr>
              <a:buFont typeface="Wingdings" panose="05000000000000000000" pitchFamily="2" charset="2"/>
              <a:buChar char="n"/>
            </a:pPr>
            <a:endParaRPr sz="2400" dirty="0">
              <a:ea typeface="华文细黑" panose="02010600040101010101" pitchFamily="2" charset="-122"/>
            </a:endParaRPr>
          </a:p>
          <a:p>
            <a:pPr marL="342900" indent="-342900">
              <a:lnSpc>
                <a:spcPct val="150000"/>
              </a:lnSpc>
              <a:buClr>
                <a:srgbClr val="0070C0"/>
              </a:buClr>
              <a:buFont typeface="Wingdings" panose="05000000000000000000" pitchFamily="2" charset="2"/>
              <a:buChar char="n"/>
            </a:pPr>
            <a:endParaRPr sz="2400" dirty="0">
              <a:ea typeface="华文细黑" panose="02010600040101010101" pitchFamily="2" charset="-122"/>
            </a:endParaRPr>
          </a:p>
          <a:p>
            <a:pPr marL="342900" indent="-342900">
              <a:lnSpc>
                <a:spcPct val="150000"/>
              </a:lnSpc>
              <a:buClr>
                <a:srgbClr val="0070C0"/>
              </a:buClr>
              <a:buFont typeface="Wingdings" panose="05000000000000000000" pitchFamily="2" charset="2"/>
              <a:buChar char="n"/>
            </a:pPr>
            <a:endParaRPr sz="2400" dirty="0">
              <a:ea typeface="华文细黑" panose="02010600040101010101"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750"/>
                                        <p:tgtEl>
                                          <p:spTgt spid="47"/>
                                        </p:tgtEl>
                                      </p:cBhvr>
                                    </p:animEffect>
                                    <p:anim calcmode="lin" valueType="num">
                                      <p:cBhvr>
                                        <p:cTn id="8" dur="750" fill="hold"/>
                                        <p:tgtEl>
                                          <p:spTgt spid="47"/>
                                        </p:tgtEl>
                                        <p:attrNameLst>
                                          <p:attrName>ppt_x</p:attrName>
                                        </p:attrNameLst>
                                      </p:cBhvr>
                                      <p:tavLst>
                                        <p:tav tm="0">
                                          <p:val>
                                            <p:strVal val="#ppt_x"/>
                                          </p:val>
                                        </p:tav>
                                        <p:tav tm="100000">
                                          <p:val>
                                            <p:strVal val="#ppt_x"/>
                                          </p:val>
                                        </p:tav>
                                      </p:tavLst>
                                    </p:anim>
                                    <p:anim calcmode="lin" valueType="num">
                                      <p:cBhvr>
                                        <p:cTn id="9" dur="75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877824" y="2353391"/>
            <a:ext cx="10735056" cy="1753235"/>
          </a:xfrm>
          <a:prstGeom prst="rect">
            <a:avLst/>
          </a:prstGeom>
          <a:noFill/>
        </p:spPr>
        <p:txBody>
          <a:bodyPr wrap="square" rtlCol="0">
            <a:spAutoFit/>
          </a:bodyPr>
          <a:lstStyle/>
          <a:p>
            <a:pPr algn="ctr"/>
            <a:r>
              <a:rPr lang="en-US" altLang="zh-CN" sz="5400" b="1" dirty="0">
                <a:solidFill>
                  <a:srgbClr val="0071C1"/>
                </a:solidFill>
                <a:latin typeface="微软雅黑" panose="020B0503020204020204" pitchFamily="34" charset="-122"/>
                <a:ea typeface="微软雅黑" panose="020B0503020204020204" pitchFamily="34" charset="-122"/>
              </a:rPr>
              <a:t>Part2 </a:t>
            </a:r>
          </a:p>
          <a:p>
            <a:pPr algn="ctr" defTabSz="913765"/>
            <a:r>
              <a:rPr lang="en-US" altLang="zh-CN" sz="5400" b="1" dirty="0">
                <a:solidFill>
                  <a:srgbClr val="0071C1"/>
                </a:solidFill>
                <a:latin typeface="微软雅黑" panose="020B0503020204020204" pitchFamily="34" charset="-122"/>
                <a:ea typeface="微软雅黑" panose="020B0503020204020204" pitchFamily="34" charset="-122"/>
                <a:sym typeface="+mn-ea"/>
              </a:rPr>
              <a:t>国内外同类技术研究现状</a:t>
            </a:r>
            <a:endParaRPr lang="en-US" altLang="zh-CN" sz="5400" b="1" dirty="0">
              <a:solidFill>
                <a:srgbClr val="0071C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690995" y="283210"/>
            <a:ext cx="5342890" cy="645160"/>
          </a:xfrm>
          <a:prstGeom prst="rect">
            <a:avLst/>
          </a:prstGeom>
          <a:noFill/>
        </p:spPr>
        <p:txBody>
          <a:bodyPr wrap="square" rtlCol="0">
            <a:spAutoFit/>
          </a:bodyPr>
          <a:lstStyle/>
          <a:p>
            <a:r>
              <a:rPr lang="en-US" altLang="zh-CN" sz="3600" b="1" dirty="0">
                <a:solidFill>
                  <a:srgbClr val="0071C1"/>
                </a:solidFill>
                <a:latin typeface="微软雅黑" panose="020B0503020204020204" pitchFamily="34" charset="-122"/>
                <a:ea typeface="微软雅黑" panose="020B0503020204020204" pitchFamily="34" charset="-122"/>
                <a:sym typeface="+mn-ea"/>
              </a:rPr>
              <a:t>国内外同类技术研究现状</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sp>
        <p:nvSpPr>
          <p:cNvPr id="6" name="文本框 8"/>
          <p:cNvSpPr txBox="1">
            <a:spLocks noChangeArrowheads="1"/>
          </p:cNvSpPr>
          <p:nvPr/>
        </p:nvSpPr>
        <p:spPr bwMode="auto">
          <a:xfrm>
            <a:off x="285368" y="1225689"/>
            <a:ext cx="10799591"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lvl="1" indent="0">
              <a:lnSpc>
                <a:spcPct val="150000"/>
              </a:lnSpc>
              <a:spcBef>
                <a:spcPct val="0"/>
              </a:spcBef>
              <a:buClr>
                <a:srgbClr val="0071C1"/>
              </a:buClr>
              <a:buFont typeface="Wingdings" panose="05000000000000000000" pitchFamily="2" charset="2"/>
              <a:buNone/>
            </a:pPr>
            <a:endParaRPr lang="en-US" alt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pPr>
            <a:r>
              <a:rPr lang="zh-CN" altLang="en-US" sz="2400" dirty="0">
                <a:latin typeface="Times New Roman" panose="02020603050405020304" pitchFamily="18" charset="0"/>
                <a:ea typeface="华文细黑" panose="02010600040101010101" pitchFamily="2" charset="-122"/>
              </a:rPr>
              <a:t>美国电影经济学家巴瑞·李特曼(1989)的论文《电影经济成功预测：基于八十年代人的经验》将电影票房的研究方法分为传播学方法和经济学方法， 建立了多元线性回归模型分析电影票房的影响因素。</a:t>
            </a:r>
            <a:endParaRPr lang="en-US" alt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pPr>
            <a:r>
              <a:rPr lang="en-US" altLang="zh-CN" sz="2400" dirty="0">
                <a:latin typeface="Times New Roman" panose="02020603050405020304" pitchFamily="18" charset="0"/>
                <a:ea typeface="华文细黑" panose="02010600040101010101" pitchFamily="2" charset="-122"/>
              </a:rPr>
              <a:t>2013 </a:t>
            </a:r>
            <a:r>
              <a:rPr lang="zh-CN" altLang="en-US" sz="2400" dirty="0">
                <a:latin typeface="Times New Roman" panose="02020603050405020304" pitchFamily="18" charset="0"/>
                <a:ea typeface="华文细黑" panose="02010600040101010101" pitchFamily="2" charset="-122"/>
              </a:rPr>
              <a:t>年，</a:t>
            </a:r>
            <a:r>
              <a:rPr lang="en-US" altLang="zh-CN" sz="2400" dirty="0">
                <a:latin typeface="Times New Roman" panose="02020603050405020304" pitchFamily="18" charset="0"/>
                <a:ea typeface="华文细黑" panose="02010600040101010101" pitchFamily="2" charset="-122"/>
              </a:rPr>
              <a:t>Google </a:t>
            </a:r>
            <a:r>
              <a:rPr lang="zh-CN" altLang="en-US" sz="2400" dirty="0">
                <a:latin typeface="Times New Roman" panose="02020603050405020304" pitchFamily="18" charset="0"/>
                <a:ea typeface="华文细黑" panose="02010600040101010101" pitchFamily="2" charset="-122"/>
              </a:rPr>
              <a:t>公司在一份白皮书中公布了其设计的电影票房预测模型，该模型主要利用搜索、广告点击数据以及院线排片来预测，</a:t>
            </a:r>
            <a:r>
              <a:rPr lang="en-US" altLang="zh-CN" sz="2400" dirty="0">
                <a:latin typeface="Times New Roman" panose="02020603050405020304" pitchFamily="18" charset="0"/>
                <a:ea typeface="华文细黑" panose="02010600040101010101" pitchFamily="2" charset="-122"/>
              </a:rPr>
              <a:t>Google </a:t>
            </a:r>
            <a:r>
              <a:rPr lang="zh-CN" altLang="en-US" sz="2400" dirty="0">
                <a:latin typeface="Times New Roman" panose="02020603050405020304" pitchFamily="18" charset="0"/>
                <a:ea typeface="华文细黑" panose="02010600040101010101" pitchFamily="2" charset="-122"/>
              </a:rPr>
              <a:t>公司宣布其模型预测票房与真实票房的吻合程度达到了</a:t>
            </a:r>
            <a:r>
              <a:rPr lang="en-US" altLang="zh-CN" sz="2400" dirty="0">
                <a:latin typeface="Times New Roman" panose="02020603050405020304" pitchFamily="18" charset="0"/>
                <a:ea typeface="华文细黑" panose="02010600040101010101" pitchFamily="2" charset="-122"/>
              </a:rPr>
              <a:t>94%</a:t>
            </a:r>
            <a:r>
              <a:rPr lang="zh-CN" altLang="en-US" sz="2400" dirty="0">
                <a:latin typeface="Times New Roman" panose="02020603050405020304" pitchFamily="18" charset="0"/>
                <a:ea typeface="华文细黑" panose="02010600040101010101" pitchFamily="2" charset="-122"/>
              </a:rPr>
              <a:t>。</a:t>
            </a:r>
            <a:endParaRPr lang="en-US" alt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pPr>
            <a:endParaRPr lang="en-US" alt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pPr>
            <a:endParaRPr lang="zh-CN" altLang="en-US" sz="2400" dirty="0">
              <a:latin typeface="Times New Roman" panose="02020603050405020304" pitchFamily="18" charset="0"/>
              <a:ea typeface="华文细黑" panose="02010600040101010101" pitchFamily="2" charset="-122"/>
            </a:endParaRPr>
          </a:p>
          <a:p>
            <a:pPr marL="757555" lvl="3" indent="0">
              <a:lnSpc>
                <a:spcPct val="150000"/>
              </a:lnSpc>
              <a:spcBef>
                <a:spcPct val="0"/>
              </a:spcBef>
              <a:buClr>
                <a:srgbClr val="0071C1"/>
              </a:buClr>
              <a:buNone/>
            </a:pPr>
            <a:endParaRPr lang="en-US" altLang="zh-CN" sz="2400" dirty="0">
              <a:latin typeface="华文细黑" panose="02010600040101010101" pitchFamily="2" charset="-122"/>
              <a:ea typeface="华文细黑" panose="02010600040101010101"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822960" y="1944722"/>
            <a:ext cx="10543032" cy="1753235"/>
          </a:xfrm>
          <a:prstGeom prst="rect">
            <a:avLst/>
          </a:prstGeom>
          <a:noFill/>
        </p:spPr>
        <p:txBody>
          <a:bodyPr wrap="square" rtlCol="0">
            <a:spAutoFit/>
          </a:bodyPr>
          <a:lstStyle/>
          <a:p>
            <a:pPr algn="ctr"/>
            <a:r>
              <a:rPr lang="en-US" altLang="zh-CN" sz="5400" b="1" dirty="0">
                <a:solidFill>
                  <a:srgbClr val="0071C1"/>
                </a:solidFill>
                <a:latin typeface="微软雅黑" panose="020B0503020204020204" pitchFamily="34" charset="-122"/>
                <a:ea typeface="微软雅黑" panose="020B0503020204020204" pitchFamily="34" charset="-122"/>
              </a:rPr>
              <a:t>Part3</a:t>
            </a:r>
          </a:p>
          <a:p>
            <a:pPr algn="ctr"/>
            <a:r>
              <a:rPr lang="zh-CN" altLang="en-US" sz="5400" b="1" dirty="0">
                <a:solidFill>
                  <a:srgbClr val="0071C1"/>
                </a:solidFill>
                <a:latin typeface="微软雅黑" panose="020B0503020204020204" pitchFamily="34" charset="-122"/>
                <a:ea typeface="微软雅黑" panose="020B0503020204020204" pitchFamily="34" charset="-122"/>
              </a:rPr>
              <a:t>研究内容与研究方法</a:t>
            </a: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8"/>
          <p:cNvSpPr txBox="1">
            <a:spLocks noChangeArrowheads="1"/>
          </p:cNvSpPr>
          <p:nvPr/>
        </p:nvSpPr>
        <p:spPr bwMode="auto">
          <a:xfrm>
            <a:off x="391795" y="1901190"/>
            <a:ext cx="10768965" cy="341503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1043305" lvl="3" indent="-285750">
              <a:lnSpc>
                <a:spcPct val="150000"/>
              </a:lnSpc>
              <a:spcBef>
                <a:spcPct val="0"/>
              </a:spcBef>
              <a:buClr>
                <a:srgbClr val="0071C1"/>
              </a:buClr>
              <a:buFont typeface="Wingdings" panose="05000000000000000000" pitchFamily="2" charset="2"/>
              <a:buChar char="n"/>
              <a:defRPr/>
            </a:pPr>
            <a:r>
              <a:rPr altLang="zh-CN" sz="2400" dirty="0">
                <a:latin typeface="Times New Roman" panose="02020603050405020304" pitchFamily="18" charset="0"/>
                <a:ea typeface="华文细黑" panose="02010600040101010101" pitchFamily="2" charset="-122"/>
              </a:rPr>
              <a:t>立足于中国内地电影市场的实际情况，研究具体有哪些因素影响电影票房以及影响程度。</a:t>
            </a:r>
          </a:p>
          <a:p>
            <a:pPr marL="1043305" lvl="3" indent="-285750">
              <a:lnSpc>
                <a:spcPct val="150000"/>
              </a:lnSpc>
              <a:spcBef>
                <a:spcPct val="0"/>
              </a:spcBef>
              <a:buClr>
                <a:srgbClr val="0071C1"/>
              </a:buClr>
              <a:buFont typeface="Wingdings" panose="05000000000000000000" pitchFamily="2" charset="2"/>
              <a:buChar char="n"/>
              <a:defRPr/>
            </a:pPr>
            <a:r>
              <a:rPr altLang="zh-CN" sz="2400" dirty="0">
                <a:latin typeface="Times New Roman" panose="02020603050405020304" pitchFamily="18" charset="0"/>
                <a:ea typeface="华文细黑" panose="02010600040101010101" pitchFamily="2" charset="-122"/>
              </a:rPr>
              <a:t>首先，从理论上分析中国电影票房的影响因素，进而构建电影票房影响因素的指标体系；</a:t>
            </a:r>
          </a:p>
          <a:p>
            <a:pPr marL="1043305" lvl="3" indent="-285750">
              <a:lnSpc>
                <a:spcPct val="150000"/>
              </a:lnSpc>
              <a:spcBef>
                <a:spcPct val="0"/>
              </a:spcBef>
              <a:buClr>
                <a:srgbClr val="0071C1"/>
              </a:buClr>
              <a:buFont typeface="Wingdings" panose="05000000000000000000" pitchFamily="2" charset="2"/>
              <a:buChar char="n"/>
              <a:defRPr/>
            </a:pPr>
            <a:r>
              <a:rPr altLang="zh-CN" sz="2400" dirty="0">
                <a:latin typeface="Times New Roman" panose="02020603050405020304" pitchFamily="18" charset="0"/>
                <a:ea typeface="华文细黑" panose="02010600040101010101" pitchFamily="2" charset="-122"/>
              </a:rPr>
              <a:t>其次，搜集数据，运用统计方法对数据进行量化处理，尝试建立电影票房影响因素的模型，实证分析中国电影票房的影响因素及其影响程度。</a:t>
            </a:r>
          </a:p>
        </p:txBody>
      </p:sp>
      <p:sp>
        <p:nvSpPr>
          <p:cNvPr id="7" name="文本框 6"/>
          <p:cNvSpPr txBox="1"/>
          <p:nvPr/>
        </p:nvSpPr>
        <p:spPr>
          <a:xfrm>
            <a:off x="9570720" y="283210"/>
            <a:ext cx="246316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研究内容</a:t>
            </a:r>
          </a:p>
        </p:txBody>
      </p:sp>
    </p:spTree>
  </p:cSld>
  <p:clrMapOvr>
    <a:masterClrMapping/>
  </p:clrMapOvr>
  <p:transition spd="slow" advClick="0" advTm="0">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980</Words>
  <Application>Microsoft Office PowerPoint</Application>
  <PresentationFormat>宽屏</PresentationFormat>
  <Paragraphs>96</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20</vt:i4>
      </vt:variant>
    </vt:vector>
  </HeadingPairs>
  <TitlesOfParts>
    <vt:vector size="33" baseType="lpstr">
      <vt:lpstr>Adobe 黑体 Std R</vt:lpstr>
      <vt:lpstr>等线</vt:lpstr>
      <vt:lpstr>等线 Light</vt:lpstr>
      <vt:lpstr>华文细黑</vt:lpstr>
      <vt:lpstr>宋体</vt:lpstr>
      <vt:lpstr>微软雅黑</vt:lpstr>
      <vt:lpstr>Arial</vt:lpstr>
      <vt:lpstr>Calibri</vt:lpstr>
      <vt:lpstr>Century Gothic</vt:lpstr>
      <vt:lpstr>Times New Roman</vt:lpstr>
      <vt:lpstr>Wingdings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龙时富</dc:creator>
  <cp:lastModifiedBy>ztx</cp:lastModifiedBy>
  <cp:revision>371</cp:revision>
  <dcterms:created xsi:type="dcterms:W3CDTF">2016-02-29T10:49:00Z</dcterms:created>
  <dcterms:modified xsi:type="dcterms:W3CDTF">2017-12-13T07:29:29Z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