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1" r:id="rId6"/>
    <p:sldId id="262" r:id="rId7"/>
    <p:sldId id="258" r:id="rId8"/>
    <p:sldId id="276" r:id="rId9"/>
    <p:sldId id="268" r:id="rId10"/>
    <p:sldId id="260" r:id="rId11"/>
    <p:sldId id="266" r:id="rId12"/>
    <p:sldId id="270" r:id="rId13"/>
    <p:sldId id="264" r:id="rId14"/>
    <p:sldId id="267" r:id="rId15"/>
    <p:sldId id="272" r:id="rId16"/>
    <p:sldId id="273" r:id="rId17"/>
    <p:sldId id="274" r:id="rId18"/>
    <p:sldId id="275" r:id="rId19"/>
    <p:sldId id="277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228" y="6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12/4/2019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electronics, display, computer, monitor&#10;&#10;Description automatically generated">
            <a:extLst>
              <a:ext uri="{FF2B5EF4-FFF2-40B4-BE49-F238E27FC236}">
                <a16:creationId xmlns:a16="http://schemas.microsoft.com/office/drawing/2014/main" id="{724AD814-F443-4C16-AB28-2E95456D31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622" b="362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80239F-3463-4564-9373-8383BCA19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NYC Airbnb Prices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F3D73-B513-47CA-9EBD-43B1A4DDE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958830"/>
          </a:xfrm>
        </p:spPr>
        <p:txBody>
          <a:bodyPr/>
          <a:lstStyle/>
          <a:p>
            <a:r>
              <a:rPr lang="en-US" dirty="0"/>
              <a:t>Daniel Hyun </a:t>
            </a:r>
          </a:p>
          <a:p>
            <a:r>
              <a:rPr lang="en-US" dirty="0"/>
              <a:t>Salih </a:t>
            </a:r>
            <a:r>
              <a:rPr lang="en-US" dirty="0" err="1"/>
              <a:t>Tuzen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0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AF4-BC14-44CB-8710-54B1F69A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0F9-C6F7-4737-B516-41436669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unnecessary features</a:t>
            </a:r>
          </a:p>
          <a:p>
            <a:pPr marL="619125" lvl="1" indent="-342900"/>
            <a:r>
              <a:rPr lang="en-US" dirty="0"/>
              <a:t>Name</a:t>
            </a:r>
          </a:p>
          <a:p>
            <a:pPr marL="619125" lvl="1" indent="-342900"/>
            <a:r>
              <a:rPr lang="en-US" dirty="0"/>
              <a:t>Host name</a:t>
            </a:r>
          </a:p>
          <a:p>
            <a:pPr marL="619125" lvl="1" indent="-342900"/>
            <a:r>
              <a:rPr lang="en-US" dirty="0"/>
              <a:t>Listing Id</a:t>
            </a:r>
          </a:p>
          <a:p>
            <a:pPr marL="619125" lvl="1" indent="-342900"/>
            <a:r>
              <a:rPr lang="en-US" dirty="0"/>
              <a:t>Host Ids</a:t>
            </a:r>
          </a:p>
          <a:p>
            <a:pPr marL="619125" lvl="1" indent="-342900"/>
            <a:r>
              <a:rPr lang="en-US" dirty="0"/>
              <a:t>Neighborhood: 221 unique values, redundant because of </a:t>
            </a:r>
            <a:r>
              <a:rPr lang="en-US" dirty="0" err="1"/>
              <a:t>neighborhood_group</a:t>
            </a:r>
            <a:endParaRPr lang="en-US" dirty="0"/>
          </a:p>
          <a:p>
            <a:r>
              <a:rPr lang="en-US" dirty="0"/>
              <a:t>Taking care of missing values</a:t>
            </a:r>
          </a:p>
          <a:p>
            <a:pPr lvl="1"/>
            <a:r>
              <a:rPr lang="en-US" dirty="0" err="1"/>
              <a:t>number_of_reviews</a:t>
            </a:r>
            <a:r>
              <a:rPr lang="en-US" dirty="0"/>
              <a:t>: Either impute using mean or zeros</a:t>
            </a:r>
          </a:p>
          <a:p>
            <a:r>
              <a:rPr lang="en-US" dirty="0"/>
              <a:t>Partitioning data</a:t>
            </a:r>
          </a:p>
          <a:p>
            <a:pPr lvl="1"/>
            <a:r>
              <a:rPr lang="en-US" dirty="0"/>
              <a:t>70% training 30% test with cross-validation</a:t>
            </a:r>
          </a:p>
          <a:p>
            <a:r>
              <a:rPr lang="en-US" dirty="0"/>
              <a:t>Standardize features</a:t>
            </a:r>
          </a:p>
          <a:p>
            <a:pPr lvl="1"/>
            <a:r>
              <a:rPr lang="en-US" dirty="0"/>
              <a:t>KNN uses Euclidean distance</a:t>
            </a:r>
          </a:p>
          <a:p>
            <a:pPr lvl="1"/>
            <a:r>
              <a:rPr lang="en-US" dirty="0"/>
              <a:t>Larger magnitudes will have more weight</a:t>
            </a:r>
          </a:p>
          <a:p>
            <a:r>
              <a:rPr lang="en-US" dirty="0"/>
              <a:t>Dummy variables for machine learning models</a:t>
            </a:r>
          </a:p>
          <a:p>
            <a:pPr lvl="1"/>
            <a:r>
              <a:rPr lang="en-US" dirty="0"/>
              <a:t>Handle nominal features: </a:t>
            </a:r>
            <a:r>
              <a:rPr lang="en-US" dirty="0" err="1"/>
              <a:t>room_type</a:t>
            </a:r>
            <a:r>
              <a:rPr lang="en-US" dirty="0"/>
              <a:t> &amp; </a:t>
            </a:r>
            <a:r>
              <a:rPr lang="en-US" dirty="0" err="1"/>
              <a:t>neighborhood_group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F645-845B-484F-A36B-B7CAF763B7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88DAD-E662-4079-8AF3-C202B984727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2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20E-94AF-424B-9CA7-0CE5BC06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1E6A5-7D8B-44CD-92FD-E1451CB5B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000" y="1008000"/>
                <a:ext cx="11328000" cy="5183250"/>
              </a:xfrm>
            </p:spPr>
            <p:txBody>
              <a:bodyPr/>
              <a:lstStyle/>
              <a:p>
                <a:r>
                  <a:rPr lang="en-US" dirty="0"/>
                  <a:t>Regularization using L1 penalty term</a:t>
                </a:r>
              </a:p>
              <a:p>
                <a:pPr lvl="1"/>
                <a:r>
                  <a:rPr lang="en-US" dirty="0"/>
                  <a:t>Sum of the absolute values of the coefficient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tuning parameter</a:t>
                </a:r>
              </a:p>
              <a:p>
                <a:pPr lvl="1"/>
                <a:r>
                  <a:rPr lang="en-US" dirty="0"/>
                  <a:t>Controls amount of regularization </a:t>
                </a:r>
              </a:p>
              <a:p>
                <a:r>
                  <a:rPr lang="en-US" dirty="0"/>
                  <a:t>Cost function: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 err="1"/>
                  <a:t>GridSearchCV</a:t>
                </a:r>
                <a:r>
                  <a:rPr lang="en-US" dirty="0"/>
                  <a:t> to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10-fold cross-validation</a:t>
                </a:r>
              </a:p>
              <a:p>
                <a:pPr lvl="1"/>
                <a:r>
                  <a:rPr lang="en-US" dirty="0"/>
                  <a:t>R-squared metric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1E6A5-7D8B-44CD-92FD-E1451CB5B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08000"/>
                <a:ext cx="11328000" cy="5183250"/>
              </a:xfrm>
              <a:blipFill>
                <a:blip r:embed="rId2"/>
                <a:stretch>
                  <a:fillRect l="-1184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6499-CF77-467C-A27C-0F1BDBD9C3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3F9BE-A445-49E8-ADCB-5AA16814A61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6E7F-95EB-43CC-BB5A-10FF5803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06" y="2644661"/>
            <a:ext cx="3931500" cy="7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0BB-AD2E-4AAF-A7F2-0AA2E7B8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E867-6448-4B19-96AB-B1B5A4F9AB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A5A4-292D-49F2-82C0-575D24C985B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9C0F5-D24B-40C1-85A2-79A7A3BF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D5B6E-8AE8-40BF-B3BD-A88176F90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943C68-E4D6-4DE2-BA3E-0E6948877C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06100" y="2281561"/>
            <a:ext cx="5153900" cy="3535732"/>
          </a:xfrm>
          <a:prstGeom prst="rect">
            <a:avLst/>
          </a:prstGeo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C31EA26D-64A1-4EFE-BA70-4374F1831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1799" y="2281561"/>
            <a:ext cx="5953119" cy="3290600"/>
          </a:xfrm>
        </p:spPr>
      </p:pic>
    </p:spTree>
    <p:extLst>
      <p:ext uri="{BB962C8B-B14F-4D97-AF65-F5344CB8AC3E}">
        <p14:creationId xmlns:p14="http://schemas.microsoft.com/office/powerpoint/2010/main" val="1896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20E-94AF-424B-9CA7-0CE5BC06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1E6A5-7D8B-44CD-92FD-E1451CB5B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000" y="1008000"/>
                <a:ext cx="11328000" cy="5183250"/>
              </a:xfrm>
            </p:spPr>
            <p:txBody>
              <a:bodyPr/>
              <a:lstStyle/>
              <a:p>
                <a:r>
                  <a:rPr lang="en-US" dirty="0"/>
                  <a:t>Regularization using L2 penalty term</a:t>
                </a:r>
              </a:p>
              <a:p>
                <a:pPr lvl="1"/>
                <a:r>
                  <a:rPr lang="en-US" dirty="0"/>
                  <a:t>Sum of the squared values of coefficients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tuning parameter</a:t>
                </a:r>
              </a:p>
              <a:p>
                <a:pPr lvl="1"/>
                <a:r>
                  <a:rPr lang="en-US" dirty="0"/>
                  <a:t>Controls amount of regularization </a:t>
                </a:r>
              </a:p>
              <a:p>
                <a:r>
                  <a:rPr lang="en-US" dirty="0"/>
                  <a:t>Cost function: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 err="1"/>
                  <a:t>GridSearchCV</a:t>
                </a:r>
                <a:r>
                  <a:rPr lang="en-US" dirty="0"/>
                  <a:t> to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10-fold cross-validation</a:t>
                </a:r>
              </a:p>
              <a:p>
                <a:pPr lvl="1"/>
                <a:r>
                  <a:rPr lang="en-US" dirty="0"/>
                  <a:t>R-squared metric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1E6A5-7D8B-44CD-92FD-E1451CB5B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08000"/>
                <a:ext cx="11328000" cy="5183250"/>
              </a:xfrm>
              <a:blipFill>
                <a:blip r:embed="rId2"/>
                <a:stretch>
                  <a:fillRect l="-1184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6499-CF77-467C-A27C-0F1BDBD9C3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3F9BE-A445-49E8-ADCB-5AA16814A61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EB667-0638-4A04-8657-C6C65A32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414" y="2687079"/>
            <a:ext cx="3988478" cy="8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0BB-AD2E-4AAF-A7F2-0AA2E7B8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E867-6448-4B19-96AB-B1B5A4F9AB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A5A4-292D-49F2-82C0-575D24C985B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9C0F5-D24B-40C1-85A2-79A7A3BF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D5B6E-8AE8-40BF-B3BD-A88176F90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0168B8-2353-4F74-BDC5-0BDC51AF7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800" y="2253153"/>
            <a:ext cx="6004511" cy="3319007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CAFE769-517A-4983-9A2B-2FC2E8B0F4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1919" y="2247679"/>
            <a:ext cx="5258081" cy="3458896"/>
          </a:xfrm>
        </p:spPr>
      </p:pic>
    </p:spTree>
    <p:extLst>
      <p:ext uri="{BB962C8B-B14F-4D97-AF65-F5344CB8AC3E}">
        <p14:creationId xmlns:p14="http://schemas.microsoft.com/office/powerpoint/2010/main" val="343812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F970-D96D-4AC9-AEE3-9238629E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6EDBD-92CC-4019-8913-809384DD0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Uses the K nearest neighbors to predict continuous outcome</a:t>
                </a:r>
              </a:p>
              <a:p>
                <a:r>
                  <a:rPr lang="en-US" dirty="0"/>
                  <a:t>Nonparametric method</a:t>
                </a:r>
              </a:p>
              <a:p>
                <a:r>
                  <a:rPr lang="en-US" dirty="0"/>
                  <a:t>Calculates the Euclidean distance between each training point </a:t>
                </a:r>
                <a:r>
                  <a:rPr lang="en-US" i="1" dirty="0"/>
                  <a:t>xi </a:t>
                </a:r>
                <a:r>
                  <a:rPr lang="en-US" dirty="0"/>
                  <a:t>&amp; the new data </a:t>
                </a:r>
                <a:r>
                  <a:rPr lang="en-US" i="1" dirty="0"/>
                  <a:t>y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 err="1"/>
                  <a:t>GridSearchCV</a:t>
                </a:r>
                <a:r>
                  <a:rPr lang="en-US" dirty="0"/>
                  <a:t> to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3-fold cross-validation for faster computation</a:t>
                </a:r>
              </a:p>
              <a:p>
                <a:pPr lvl="1"/>
                <a:r>
                  <a:rPr lang="en-US" dirty="0"/>
                  <a:t>R-squared metric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6EDBD-92CC-4019-8913-809384DD0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4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E7B63-1124-4002-8FEC-821E7B3753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3EACD-69C8-434B-8D8A-9EE0912A1E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E071D-6CE3-49DB-9D38-E5EE2E69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72" y="2203520"/>
            <a:ext cx="1666962" cy="10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1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4961-2507-464A-937B-69B7CCCA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1B4E-4CEC-4DF6-AB40-034C8274D4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Optimal K Value Using </a:t>
            </a:r>
            <a:r>
              <a:rPr lang="en-US" dirty="0" err="1"/>
              <a:t>GridSearchCV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24104E-AE6B-41B0-895A-F3747BD18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497" y="1511300"/>
            <a:ext cx="6935006" cy="46799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DBDA-7DDD-4C22-AC3E-EEA6085E25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98C6-0A73-47C4-B3D2-D609FED5150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71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1216-EB6A-4495-BDF0-23D2BB71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4427C-E343-4BA8-A9FD-94EF29EF1A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90F5C-53C5-4699-830F-2BEE32A9E9A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E60451-5D5C-4D64-8A97-B3CA749D6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for Lasso and Ridge were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 was not necessary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OLS performed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low penalty parameter for Lasso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performed the 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Much more computationally intensive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explained variation in price resulted in lower RMSE</a:t>
            </a:r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013BFCC2-0213-47CC-AEE9-7508F29A8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482103"/>
              </p:ext>
            </p:extLst>
          </p:nvPr>
        </p:nvGraphicFramePr>
        <p:xfrm>
          <a:off x="5142941" y="2114650"/>
          <a:ext cx="5963742" cy="20637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12606">
                  <a:extLst>
                    <a:ext uri="{9D8B030D-6E8A-4147-A177-3AD203B41FA5}">
                      <a16:colId xmlns:a16="http://schemas.microsoft.com/office/drawing/2014/main" val="3582079115"/>
                    </a:ext>
                  </a:extLst>
                </a:gridCol>
                <a:gridCol w="2453720">
                  <a:extLst>
                    <a:ext uri="{9D8B030D-6E8A-4147-A177-3AD203B41FA5}">
                      <a16:colId xmlns:a16="http://schemas.microsoft.com/office/drawing/2014/main" val="306547715"/>
                    </a:ext>
                  </a:extLst>
                </a:gridCol>
                <a:gridCol w="683659">
                  <a:extLst>
                    <a:ext uri="{9D8B030D-6E8A-4147-A177-3AD203B41FA5}">
                      <a16:colId xmlns:a16="http://schemas.microsoft.com/office/drawing/2014/main" val="3171311834"/>
                    </a:ext>
                  </a:extLst>
                </a:gridCol>
                <a:gridCol w="713757">
                  <a:extLst>
                    <a:ext uri="{9D8B030D-6E8A-4147-A177-3AD203B41FA5}">
                      <a16:colId xmlns:a16="http://schemas.microsoft.com/office/drawing/2014/main" val="3291374832"/>
                    </a:ext>
                  </a:extLst>
                </a:gridCol>
              </a:tblGrid>
              <a:tr h="4076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Optimum Parameter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R2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RMSE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extLst>
                  <a:ext uri="{0D108BD9-81ED-4DB2-BD59-A6C34878D82A}">
                    <a16:rowId xmlns:a16="http://schemas.microsoft.com/office/drawing/2014/main" val="3602038150"/>
                  </a:ext>
                </a:extLst>
              </a:tr>
              <a:tr h="407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Lasso Regression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0.0001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extLst>
                  <a:ext uri="{0D108BD9-81ED-4DB2-BD59-A6C34878D82A}">
                    <a16:rowId xmlns:a16="http://schemas.microsoft.com/office/drawing/2014/main" val="1722961763"/>
                  </a:ext>
                </a:extLst>
              </a:tr>
              <a:tr h="407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Ridge Regression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0.49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extLst>
                  <a:ext uri="{0D108BD9-81ED-4DB2-BD59-A6C34878D82A}">
                    <a16:rowId xmlns:a16="http://schemas.microsoft.com/office/drawing/2014/main" val="3698469415"/>
                  </a:ext>
                </a:extLst>
              </a:tr>
              <a:tr h="407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Regression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0.49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extLst>
                  <a:ext uri="{0D108BD9-81ED-4DB2-BD59-A6C34878D82A}">
                    <a16:rowId xmlns:a16="http://schemas.microsoft.com/office/drawing/2014/main" val="115053611"/>
                  </a:ext>
                </a:extLst>
              </a:tr>
              <a:tr h="433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KNN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0.56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0.46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72" marR="24072" marT="24072" marB="0" anchor="b"/>
                </a:tc>
                <a:extLst>
                  <a:ext uri="{0D108BD9-81ED-4DB2-BD59-A6C34878D82A}">
                    <a16:rowId xmlns:a16="http://schemas.microsoft.com/office/drawing/2014/main" val="251304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17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DCEA-34AF-4C21-9AE3-F136B6EE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06F6-F0E4-4383-B9F0-C8EE4B6A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/>
          <a:p>
            <a:r>
              <a:rPr lang="en-US" dirty="0"/>
              <a:t>At best, we were able to explain 56% of the variation in price with our best model KNN regression.</a:t>
            </a:r>
          </a:p>
          <a:p>
            <a:pPr lvl="1"/>
            <a:r>
              <a:rPr lang="en-US" dirty="0"/>
              <a:t> RMSE of 0.5 in log-transformed price.</a:t>
            </a:r>
          </a:p>
          <a:p>
            <a:r>
              <a:rPr lang="en-US" dirty="0"/>
              <a:t>Based on our results, we can conclude that: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34937-1BEF-474D-B03C-A622E75B04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51DA-AFB0-4028-B16F-F26E6CDA1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2FB498-BB3F-4B46-9EA3-80CE6A7C8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44057"/>
              </p:ext>
            </p:extLst>
          </p:nvPr>
        </p:nvGraphicFramePr>
        <p:xfrm>
          <a:off x="432000" y="2166150"/>
          <a:ext cx="8226672" cy="22615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437163">
                  <a:extLst>
                    <a:ext uri="{9D8B030D-6E8A-4147-A177-3AD203B41FA5}">
                      <a16:colId xmlns:a16="http://schemas.microsoft.com/office/drawing/2014/main" val="2345917605"/>
                    </a:ext>
                  </a:extLst>
                </a:gridCol>
                <a:gridCol w="1789509">
                  <a:extLst>
                    <a:ext uri="{9D8B030D-6E8A-4147-A177-3AD203B41FA5}">
                      <a16:colId xmlns:a16="http://schemas.microsoft.com/office/drawing/2014/main" val="203991649"/>
                    </a:ext>
                  </a:extLst>
                </a:gridCol>
              </a:tblGrid>
              <a:tr h="11307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Entire Home &amp; Apartments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Manhattan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Higher Availability</a:t>
                      </a:r>
                    </a:p>
                  </a:txBody>
                  <a:tcPr marL="113079" marR="113079" marT="56540" marB="565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079" marR="113079" marT="56540" marB="5654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200041"/>
                  </a:ext>
                </a:extLst>
              </a:tr>
              <a:tr h="11307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Shared &amp; Private Rooms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Brooklyn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Moving </a:t>
                      </a:r>
                      <a:r>
                        <a:rPr lang="en-US" sz="2200"/>
                        <a:t>East (Away </a:t>
                      </a:r>
                      <a:r>
                        <a:rPr lang="en-US" sz="2200" dirty="0"/>
                        <a:t>from downtown Manhattan)</a:t>
                      </a:r>
                    </a:p>
                  </a:txBody>
                  <a:tcPr marL="113079" marR="113079" marT="56540" marB="565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079" marR="113079" marT="56540" marB="565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688"/>
                  </a:ext>
                </a:extLst>
              </a:tr>
            </a:tbl>
          </a:graphicData>
        </a:graphic>
      </p:graphicFrame>
      <p:sp>
        <p:nvSpPr>
          <p:cNvPr id="12" name="Arrow: Up 11">
            <a:extLst>
              <a:ext uri="{FF2B5EF4-FFF2-40B4-BE49-F238E27FC236}">
                <a16:creationId xmlns:a16="http://schemas.microsoft.com/office/drawing/2014/main" id="{A815175D-EEF5-4F0A-AA8B-796EF042923A}"/>
              </a:ext>
            </a:extLst>
          </p:cNvPr>
          <p:cNvSpPr/>
          <p:nvPr/>
        </p:nvSpPr>
        <p:spPr>
          <a:xfrm>
            <a:off x="7543061" y="2423603"/>
            <a:ext cx="494190" cy="69245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AC2A87E-1206-4F8A-AB90-4274C07DB6E6}"/>
              </a:ext>
            </a:extLst>
          </p:cNvPr>
          <p:cNvSpPr/>
          <p:nvPr/>
        </p:nvSpPr>
        <p:spPr>
          <a:xfrm rot="10800000">
            <a:off x="7543061" y="3510848"/>
            <a:ext cx="494190" cy="69245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9ECB-9843-4926-B6E5-D71608BC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41250"/>
            <a:ext cx="11328000" cy="432000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C626-F3B2-4CBB-8C20-74E09B41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Kaggle</a:t>
            </a:r>
          </a:p>
          <a:p>
            <a:pPr lvl="1"/>
            <a:r>
              <a:rPr lang="en-US" dirty="0"/>
              <a:t>Airbnb listing in NYC</a:t>
            </a:r>
          </a:p>
          <a:p>
            <a:pPr lvl="1"/>
            <a:r>
              <a:rPr lang="en-US" dirty="0"/>
              <a:t>Public dataset that can also be found on the Airbnb website</a:t>
            </a:r>
          </a:p>
          <a:p>
            <a:r>
              <a:rPr lang="en-US" dirty="0"/>
              <a:t>Number of features: 16</a:t>
            </a:r>
          </a:p>
          <a:p>
            <a:pPr lvl="1"/>
            <a:r>
              <a:rPr lang="en-US" dirty="0"/>
              <a:t>Features can be grouped into 4 general descriptions</a:t>
            </a:r>
          </a:p>
          <a:p>
            <a:pPr lvl="1"/>
            <a:r>
              <a:rPr lang="en-US" dirty="0"/>
              <a:t>4 string features</a:t>
            </a:r>
          </a:p>
          <a:p>
            <a:pPr lvl="1"/>
            <a:r>
              <a:rPr lang="en-US" dirty="0"/>
              <a:t>3 categorical features</a:t>
            </a:r>
          </a:p>
          <a:p>
            <a:pPr lvl="1"/>
            <a:r>
              <a:rPr lang="en-US" dirty="0"/>
              <a:t>1 date feature</a:t>
            </a:r>
          </a:p>
          <a:p>
            <a:pPr lvl="1"/>
            <a:r>
              <a:rPr lang="en-US" dirty="0"/>
              <a:t>8 quantitative features</a:t>
            </a:r>
          </a:p>
          <a:p>
            <a:r>
              <a:rPr lang="en-US" dirty="0"/>
              <a:t>Number of observations: ~49,000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47B28-63E1-4E00-86C8-DD9B14FA47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EF53-BFD8-48B2-8A96-A7753908FA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026" name="Picture 2" descr="https://cdn.discordapp.com/attachments/631498510172160000/651878207393628190/unknown.png">
            <a:extLst>
              <a:ext uri="{FF2B5EF4-FFF2-40B4-BE49-F238E27FC236}">
                <a16:creationId xmlns:a16="http://schemas.microsoft.com/office/drawing/2014/main" id="{08E8BA48-DF54-41CB-B863-1FA29814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82" y="827899"/>
            <a:ext cx="4268256" cy="47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8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F20D-440A-40CD-AB78-49C8308E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A7A4-3CB2-494C-871F-16F5DB3C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prices of Airbnb</a:t>
            </a:r>
          </a:p>
          <a:p>
            <a:r>
              <a:rPr lang="en-US" dirty="0"/>
              <a:t>Models that we will use:</a:t>
            </a:r>
          </a:p>
          <a:p>
            <a:pPr lvl="1"/>
            <a:r>
              <a:rPr lang="en-US" dirty="0"/>
              <a:t>Ordinary least squares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KNN regression</a:t>
            </a:r>
          </a:p>
          <a:p>
            <a:r>
              <a:rPr lang="en-US" dirty="0"/>
              <a:t>K-Fold cross-validation</a:t>
            </a:r>
          </a:p>
          <a:p>
            <a:r>
              <a:rPr lang="en-US" dirty="0"/>
              <a:t>Scoring metrics used:</a:t>
            </a:r>
          </a:p>
          <a:p>
            <a:pPr lvl="1"/>
            <a:r>
              <a:rPr lang="en-US" dirty="0"/>
              <a:t>R-squared </a:t>
            </a:r>
          </a:p>
          <a:p>
            <a:pPr lvl="1"/>
            <a:r>
              <a:rPr lang="en-US" dirty="0"/>
              <a:t>RMSE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6C86D-F51F-4EE0-BD2D-E6E341088E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2F335-C090-405B-8AE3-CF3BA79BFB8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44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7AB1-43B0-41AE-89E1-0B9E1B8C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C6EE7-8BBA-40D9-9FB3-1EB269865F1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NYC Neighborhood Groups (Boroughs)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8F6C88B-413B-4505-A53C-21364874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240" y="1511300"/>
            <a:ext cx="7037519" cy="46799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83D8-A4C5-4F94-9F77-22074CE208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AA69-20D0-4F92-BFE6-2C60A048D5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62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7AB1-43B0-41AE-89E1-0B9E1B8C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C6EE7-8BBA-40D9-9FB3-1EB269865F1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Correlation Matrix Heatmap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83D8-A4C5-4F94-9F77-22074CE208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AA69-20D0-4F92-BFE6-2C60A048D5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4100" name="Picture 4" descr="unknown.png (872×589)">
            <a:extLst>
              <a:ext uri="{FF2B5EF4-FFF2-40B4-BE49-F238E27FC236}">
                <a16:creationId xmlns:a16="http://schemas.microsoft.com/office/drawing/2014/main" id="{0066ED58-A7FF-4764-8B9D-D8F4F9FEB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25" y="1511300"/>
            <a:ext cx="692855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991C-0A8F-4BB3-A217-8B44BBA5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6F48D-F6BB-4B43-9350-BF1CDB0964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Box plot of Price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7593-D2C6-43E9-91D1-DDF91DB795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75AD-855D-4353-8290-27A5F61294C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050" name="Picture 2" descr="https://cdn.discordapp.com/attachments/631498510172160000/651882948014112781/unknown.png">
            <a:extLst>
              <a:ext uri="{FF2B5EF4-FFF2-40B4-BE49-F238E27FC236}">
                <a16:creationId xmlns:a16="http://schemas.microsoft.com/office/drawing/2014/main" id="{270D97FB-BB79-44C7-8969-E75F9D84B8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550340"/>
            <a:ext cx="69532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4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96D5-BFA1-4CF8-A3AC-B1BB7D23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DBA84-DDB7-46A3-8807-5CBD031F07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/>
              <a:t>Price Heat Map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E711-49D2-40DA-A9C1-FF8873B79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8D7A-38F2-4821-9795-F89A11B3A31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0A85D2-DBD4-4779-82BC-1E45F8159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357" y="1511300"/>
            <a:ext cx="6529285" cy="4679950"/>
          </a:xfrm>
        </p:spPr>
      </p:pic>
    </p:spTree>
    <p:extLst>
      <p:ext uri="{BB962C8B-B14F-4D97-AF65-F5344CB8AC3E}">
        <p14:creationId xmlns:p14="http://schemas.microsoft.com/office/powerpoint/2010/main" val="51972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0BB-AD2E-4AAF-A7F2-0AA2E7B8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E867-6448-4B19-96AB-B1B5A4F9AB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A5A4-292D-49F2-82C0-575D24C985B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9C0F5-D24B-40C1-85A2-79A7A3BF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Price Distribution: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D5B6E-8AE8-40BF-B3BD-A88176F90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Log-transformation Price Distribution:</a:t>
            </a:r>
          </a:p>
        </p:txBody>
      </p:sp>
      <p:pic>
        <p:nvPicPr>
          <p:cNvPr id="12" name="Content Placeholder 11" descr="A close up of a white wall&#10;&#10;Description automatically generated">
            <a:extLst>
              <a:ext uri="{FF2B5EF4-FFF2-40B4-BE49-F238E27FC236}">
                <a16:creationId xmlns:a16="http://schemas.microsoft.com/office/drawing/2014/main" id="{3AF7F6A0-4B1B-40E9-8F72-7F5842A0DA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99200" y="2261172"/>
            <a:ext cx="5448300" cy="3623119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DFBAF2-9477-4125-92AF-B7723C942B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1800" y="2254822"/>
            <a:ext cx="5448300" cy="3623119"/>
          </a:xfrm>
        </p:spPr>
      </p:pic>
    </p:spTree>
    <p:extLst>
      <p:ext uri="{BB962C8B-B14F-4D97-AF65-F5344CB8AC3E}">
        <p14:creationId xmlns:p14="http://schemas.microsoft.com/office/powerpoint/2010/main" val="328764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0BB-AD2E-4AAF-A7F2-0AA2E7B8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E867-6448-4B19-96AB-B1B5A4F9AB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A5A4-292D-49F2-82C0-575D24C985B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9C0F5-D24B-40C1-85A2-79A7A3BF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Price Distribution: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D5B6E-8AE8-40BF-B3BD-A88176F90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Log-transformation Price Distribution: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F8DDF5-3A56-47CF-8733-230187BB6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800" y="2224443"/>
            <a:ext cx="5448300" cy="3683877"/>
          </a:xfrm>
          <a:prstGeom prst="rect">
            <a:avLst/>
          </a:prstGeom>
        </p:spPr>
      </p:pic>
      <p:pic>
        <p:nvPicPr>
          <p:cNvPr id="3074" name="Picture 2" descr="https://cdn.discordapp.com/attachments/631498510172160000/651883526672875520/unknown.png">
            <a:extLst>
              <a:ext uri="{FF2B5EF4-FFF2-40B4-BE49-F238E27FC236}">
                <a16:creationId xmlns:a16="http://schemas.microsoft.com/office/drawing/2014/main" id="{0CDFA3B9-F1C8-44FC-9082-C767CBD6FF3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239671"/>
            <a:ext cx="5448300" cy="36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1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presentation(2)</Template>
  <TotalTime>0</TotalTime>
  <Words>548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Candara</vt:lpstr>
      <vt:lpstr>Corbel</vt:lpstr>
      <vt:lpstr>Times New Roman</vt:lpstr>
      <vt:lpstr>Office Theme</vt:lpstr>
      <vt:lpstr>Predicting NYC Airbnb Prices</vt:lpstr>
      <vt:lpstr>Dataset Description</vt:lpstr>
      <vt:lpstr>Objective &amp; Methodology</vt:lpstr>
      <vt:lpstr>Data Exploration</vt:lpstr>
      <vt:lpstr>Data Exploration</vt:lpstr>
      <vt:lpstr>Data Exploration</vt:lpstr>
      <vt:lpstr>Data Exploration</vt:lpstr>
      <vt:lpstr>Data Preprocessing</vt:lpstr>
      <vt:lpstr>Data Preprocessing</vt:lpstr>
      <vt:lpstr>Data Preprocessing</vt:lpstr>
      <vt:lpstr>Lasso Regression</vt:lpstr>
      <vt:lpstr>Lasso Regression</vt:lpstr>
      <vt:lpstr>Ridge Regression</vt:lpstr>
      <vt:lpstr>Ridge Regression</vt:lpstr>
      <vt:lpstr>KNN Regression</vt:lpstr>
      <vt:lpstr>KNN Regression</vt:lpstr>
      <vt:lpstr>Model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2019-12-02T19:12:34Z</dcterms:created>
  <dcterms:modified xsi:type="dcterms:W3CDTF">2019-12-04T23:51:31Z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