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ewsreader"/>
      <p:regular r:id="rId16"/>
      <p:bold r:id="rId17"/>
      <p:italic r:id="rId18"/>
      <p:boldItalic r:id="rId19"/>
    </p:embeddedFont>
    <p:embeddedFont>
      <p:font typeface="DM Sans Light"/>
      <p:regular r:id="rId20"/>
      <p:bold r:id="rId21"/>
      <p:italic r:id="rId22"/>
      <p:boldItalic r:id="rId23"/>
    </p:embeddedFont>
    <p:embeddedFont>
      <p:font typeface="DM Sans SemiBold"/>
      <p:regular r:id="rId24"/>
      <p:bold r:id="rId25"/>
      <p:italic r:id="rId26"/>
      <p:boldItalic r:id="rId27"/>
    </p:embeddedFont>
    <p:embeddedFont>
      <p:font typeface="Lexend"/>
      <p:regular r:id="rId28"/>
      <p:bold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Newsreader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33" Type="http://schemas.openxmlformats.org/officeDocument/2006/relationships/font" Target="fonts/DMSans-boldItalic.fntdata"/><Relationship Id="rId32" Type="http://schemas.openxmlformats.org/officeDocument/2006/relationships/font" Target="fonts/DMSans-italic.fntdata"/><Relationship Id="rId35" Type="http://schemas.openxmlformats.org/officeDocument/2006/relationships/font" Target="fonts/NewsreaderSemiBold-bold.fntdata"/><Relationship Id="rId34" Type="http://schemas.openxmlformats.org/officeDocument/2006/relationships/font" Target="fonts/NewsreaderSemiBold-regular.fntdata"/><Relationship Id="rId37" Type="http://schemas.openxmlformats.org/officeDocument/2006/relationships/font" Target="fonts/NewsreaderSemiBold-boldItalic.fntdata"/><Relationship Id="rId36" Type="http://schemas.openxmlformats.org/officeDocument/2006/relationships/font" Target="fonts/NewsreaderSemiBold-italic.fntdata"/><Relationship Id="rId20" Type="http://schemas.openxmlformats.org/officeDocument/2006/relationships/font" Target="fonts/DMSansLight-regular.fntdata"/><Relationship Id="rId22" Type="http://schemas.openxmlformats.org/officeDocument/2006/relationships/font" Target="fonts/DMSansLight-italic.fntdata"/><Relationship Id="rId21" Type="http://schemas.openxmlformats.org/officeDocument/2006/relationships/font" Target="fonts/DMSansLight-bold.fntdata"/><Relationship Id="rId24" Type="http://schemas.openxmlformats.org/officeDocument/2006/relationships/font" Target="fonts/DMSansSemiBold-regular.fntdata"/><Relationship Id="rId23" Type="http://schemas.openxmlformats.org/officeDocument/2006/relationships/font" Target="fonts/DMSansLight-boldItalic.fntdata"/><Relationship Id="rId26" Type="http://schemas.openxmlformats.org/officeDocument/2006/relationships/font" Target="fonts/DMSansSemiBold-italic.fntdata"/><Relationship Id="rId25" Type="http://schemas.openxmlformats.org/officeDocument/2006/relationships/font" Target="fonts/DMSansSemiBold-bold.fntdata"/><Relationship Id="rId28" Type="http://schemas.openxmlformats.org/officeDocument/2006/relationships/font" Target="fonts/Lexend-regular.fntdata"/><Relationship Id="rId27" Type="http://schemas.openxmlformats.org/officeDocument/2006/relationships/font" Target="fonts/DMSansSemiBold-boldItalic.fntdata"/><Relationship Id="rId29" Type="http://schemas.openxmlformats.org/officeDocument/2006/relationships/font" Target="fonts/Lexen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ewsreader-bold.fntdata"/><Relationship Id="rId16" Type="http://schemas.openxmlformats.org/officeDocument/2006/relationships/font" Target="fonts/Newsreader-regular.fntdata"/><Relationship Id="rId19" Type="http://schemas.openxmlformats.org/officeDocument/2006/relationships/font" Target="fonts/Newsreader-boldItalic.fntdata"/><Relationship Id="rId18" Type="http://schemas.openxmlformats.org/officeDocument/2006/relationships/font" Target="fonts/Newsread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8d4793d1b0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8d4793d1b0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8d4793d1b0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8d4793d1b0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8d4793d1b0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8d4793d1b0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8d4793d1b0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8d4793d1b0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8d4793d1b0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8d4793d1b0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8d4793d1b0_0_3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8d4793d1b0_0_3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8d4793d1b0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8d4793d1b0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8d4793d1b0_0_3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8d4793d1b0_0_3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8d4793d1b0_0_1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8d4793d1b0_0_1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88" name="Google Shape;188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07" name="Google Shape;207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32" name="Google Shape;232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53" name="Google Shape;253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9" name="Google Shape;259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68" name="Google Shape;268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4" name="Google Shape;274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76" name="Google Shape;276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3" name="Google Shape;303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6" name="Google Shape;326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4" name="Google Shape;334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48" name="Google Shape;348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9" name="Google Shape;349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1" name="Google Shape;351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2" name="Google Shape;352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5" name="Google Shape;355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6" name="Google Shape;356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7" name="Google Shape;357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9" name="Google Shape;359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0" name="Google Shape;360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1" name="Google Shape;361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3" name="Google Shape;363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4" name="Google Shape;364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5" name="Google Shape;365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9" name="Google Shape;369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1" name="Google Shape;371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2" name="Google Shape;372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5" name="Google Shape;375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6" name="Google Shape;376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7" name="Google Shape;377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4" name="Google Shape;384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9" name="Google Shape;389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0" name="Google Shape;390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3" name="Google Shape;393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0" name="Google Shape;43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1" name="Google Shape;43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8" name="Google Shape;458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0" name="Google Shape;460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2" name="Google Shape;4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4" name="Google Shape;48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513" name="Google Shape;513;p67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5549300" y="-8750"/>
            <a:ext cx="3610424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7"/>
          <p:cNvSpPr txBox="1"/>
          <p:nvPr>
            <p:ph type="title"/>
          </p:nvPr>
        </p:nvSpPr>
        <p:spPr>
          <a:xfrm>
            <a:off x="199675" y="1066100"/>
            <a:ext cx="51519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DTCC AI Hackathon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515" name="Google Shape;515;p67"/>
          <p:cNvSpPr txBox="1"/>
          <p:nvPr>
            <p:ph idx="1" type="subTitle"/>
          </p:nvPr>
        </p:nvSpPr>
        <p:spPr>
          <a:xfrm>
            <a:off x="399750" y="3277858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id: 7064-53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Date: 2025-10-16</a:t>
            </a:r>
            <a:endParaRPr sz="1000"/>
          </a:p>
        </p:txBody>
      </p:sp>
      <p:sp>
        <p:nvSpPr>
          <p:cNvPr id="516" name="Google Shape;516;p67"/>
          <p:cNvSpPr txBox="1"/>
          <p:nvPr/>
        </p:nvSpPr>
        <p:spPr>
          <a:xfrm>
            <a:off x="3408700" y="3281900"/>
            <a:ext cx="29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/>
          <p:nvPr/>
        </p:nvSpPr>
        <p:spPr>
          <a:xfrm>
            <a:off x="6857075" y="1801500"/>
            <a:ext cx="2294400" cy="3342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" name="Google Shape;522;p68"/>
          <p:cNvSpPr/>
          <p:nvPr/>
        </p:nvSpPr>
        <p:spPr>
          <a:xfrm>
            <a:off x="4562625" y="1801500"/>
            <a:ext cx="2294400" cy="3342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68"/>
          <p:cNvSpPr/>
          <p:nvPr/>
        </p:nvSpPr>
        <p:spPr>
          <a:xfrm>
            <a:off x="2294450" y="1801500"/>
            <a:ext cx="2294400" cy="3342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4" name="Google Shape;524;p68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i="1" lang="en"/>
              <a:t>t</a:t>
            </a:r>
            <a:r>
              <a:rPr i="1" lang="en"/>
              <a:t>eam</a:t>
            </a:r>
            <a:endParaRPr i="1"/>
          </a:p>
        </p:txBody>
      </p:sp>
      <p:sp>
        <p:nvSpPr>
          <p:cNvPr id="525" name="Google Shape;525;p6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68"/>
          <p:cNvSpPr txBox="1"/>
          <p:nvPr>
            <p:ph idx="16" type="subTitle"/>
          </p:nvPr>
        </p:nvSpPr>
        <p:spPr>
          <a:xfrm>
            <a:off x="7188325" y="3248209"/>
            <a:ext cx="1587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Tianai Zhao</a:t>
            </a:r>
            <a:endParaRPr/>
          </a:p>
        </p:txBody>
      </p:sp>
      <p:sp>
        <p:nvSpPr>
          <p:cNvPr id="527" name="Google Shape;527;p68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EDCT CLAW</a:t>
            </a:r>
            <a:endParaRPr/>
          </a:p>
        </p:txBody>
      </p:sp>
      <p:sp>
        <p:nvSpPr>
          <p:cNvPr id="528" name="Google Shape;528;p68"/>
          <p:cNvSpPr txBox="1"/>
          <p:nvPr>
            <p:ph idx="19" type="subTitle"/>
          </p:nvPr>
        </p:nvSpPr>
        <p:spPr>
          <a:xfrm>
            <a:off x="4924850" y="3248209"/>
            <a:ext cx="15879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Advithiyasiri (Siri) Kolahalam</a:t>
            </a:r>
            <a:endParaRPr/>
          </a:p>
        </p:txBody>
      </p:sp>
      <p:sp>
        <p:nvSpPr>
          <p:cNvPr id="529" name="Google Shape;529;p68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North Texas</a:t>
            </a:r>
            <a:endParaRPr/>
          </a:p>
        </p:txBody>
      </p:sp>
      <p:sp>
        <p:nvSpPr>
          <p:cNvPr id="530" name="Google Shape;530;p68"/>
          <p:cNvSpPr txBox="1"/>
          <p:nvPr>
            <p:ph idx="22" type="subTitle"/>
          </p:nvPr>
        </p:nvSpPr>
        <p:spPr>
          <a:xfrm>
            <a:off x="2643513" y="3248209"/>
            <a:ext cx="1587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Vyas Pavoori </a:t>
            </a:r>
            <a:endParaRPr/>
          </a:p>
        </p:txBody>
      </p:sp>
      <p:sp>
        <p:nvSpPr>
          <p:cNvPr id="531" name="Google Shape;531;p68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EDCT CLAW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8"/>
          <p:cNvSpPr/>
          <p:nvPr>
            <p:ph idx="5" type="pic"/>
          </p:nvPr>
        </p:nvSpPr>
        <p:spPr>
          <a:xfrm>
            <a:off x="2939188" y="1923334"/>
            <a:ext cx="991800" cy="991800"/>
          </a:xfrm>
          <a:prstGeom prst="rect">
            <a:avLst/>
          </a:prstGeom>
        </p:spPr>
      </p:sp>
      <p:sp>
        <p:nvSpPr>
          <p:cNvPr id="533" name="Google Shape;533;p68"/>
          <p:cNvSpPr/>
          <p:nvPr>
            <p:ph idx="6" type="pic"/>
          </p:nvPr>
        </p:nvSpPr>
        <p:spPr>
          <a:xfrm>
            <a:off x="5217238" y="1923334"/>
            <a:ext cx="991800" cy="991800"/>
          </a:xfrm>
          <a:prstGeom prst="rect">
            <a:avLst/>
          </a:prstGeom>
        </p:spPr>
      </p:sp>
      <p:sp>
        <p:nvSpPr>
          <p:cNvPr id="534" name="Google Shape;534;p68"/>
          <p:cNvSpPr/>
          <p:nvPr>
            <p:ph idx="7" type="pic"/>
          </p:nvPr>
        </p:nvSpPr>
        <p:spPr>
          <a:xfrm>
            <a:off x="7492938" y="1923334"/>
            <a:ext cx="991800" cy="991800"/>
          </a:xfrm>
          <a:prstGeom prst="rect">
            <a:avLst/>
          </a:prstGeo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69"/>
          <p:cNvSpPr txBox="1"/>
          <p:nvPr>
            <p:ph idx="2" type="subTitle"/>
          </p:nvPr>
        </p:nvSpPr>
        <p:spPr>
          <a:xfrm>
            <a:off x="803800" y="977822"/>
            <a:ext cx="4163100" cy="384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exend"/>
                <a:ea typeface="Lexend"/>
                <a:cs typeface="Lexend"/>
                <a:sym typeface="Lexend"/>
              </a:rPr>
              <a:t>THE PROBLEM</a:t>
            </a:r>
            <a:endParaRPr sz="2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41" name="Google Shape;541;p69"/>
          <p:cNvSpPr txBox="1"/>
          <p:nvPr>
            <p:ph idx="4294967295" type="body"/>
          </p:nvPr>
        </p:nvSpPr>
        <p:spPr>
          <a:xfrm>
            <a:off x="1023125" y="1768650"/>
            <a:ext cx="68199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deployment workflows slow development velocity. Human error in repetitive deployment tasks.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M Sans Light"/>
              <a:buChar char="○"/>
            </a:pPr>
            <a:r>
              <a:rPr lang="en" sz="1300">
                <a:solidFill>
                  <a:srgbClr val="000000"/>
                </a:solidFill>
                <a:latin typeface="DM Sans Light"/>
                <a:ea typeface="DM Sans Light"/>
                <a:cs typeface="DM Sans Light"/>
                <a:sym typeface="DM Sans Light"/>
              </a:rPr>
              <a:t>Large development team.</a:t>
            </a:r>
            <a:endParaRPr sz="1300">
              <a:solidFill>
                <a:srgbClr val="000000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M Sans Light"/>
              <a:buChar char="○"/>
            </a:pPr>
            <a:r>
              <a:rPr lang="en" sz="1300">
                <a:solidFill>
                  <a:srgbClr val="000000"/>
                </a:solidFill>
                <a:latin typeface="DM Sans Light"/>
                <a:ea typeface="DM Sans Light"/>
                <a:cs typeface="DM Sans Light"/>
                <a:sym typeface="DM Sans Light"/>
              </a:rPr>
              <a:t>Dependency on team members with experience/</a:t>
            </a:r>
            <a:r>
              <a:rPr lang="en" sz="1300">
                <a:solidFill>
                  <a:srgbClr val="000000"/>
                </a:solidFill>
                <a:latin typeface="DM Sans Light"/>
                <a:ea typeface="DM Sans Light"/>
                <a:cs typeface="DM Sans Light"/>
                <a:sym typeface="DM Sans Light"/>
              </a:rPr>
              <a:t>knowledge</a:t>
            </a:r>
            <a:r>
              <a:rPr lang="en" sz="1300">
                <a:solidFill>
                  <a:srgbClr val="000000"/>
                </a:solidFill>
                <a:latin typeface="DM Sans Light"/>
                <a:ea typeface="DM Sans Light"/>
                <a:cs typeface="DM Sans Light"/>
                <a:sym typeface="DM Sans Light"/>
              </a:rPr>
              <a:t> on deployment.</a:t>
            </a:r>
            <a:endParaRPr sz="1300">
              <a:solidFill>
                <a:srgbClr val="000000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42" name="Google Shape;542;p69"/>
          <p:cNvSpPr txBox="1"/>
          <p:nvPr>
            <p:ph idx="4294967295" type="body"/>
          </p:nvPr>
        </p:nvSpPr>
        <p:spPr>
          <a:xfrm>
            <a:off x="1023125" y="3689725"/>
            <a:ext cx="62418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logs scattered across multiple systems.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9"/>
          <p:cNvSpPr txBox="1"/>
          <p:nvPr>
            <p:ph idx="4294967295" type="body"/>
          </p:nvPr>
        </p:nvSpPr>
        <p:spPr>
          <a:xfrm>
            <a:off x="1023126" y="3042975"/>
            <a:ext cx="6657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automated analysis of code changes and their impact. Limited visibility into deployment risks before execution.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9"/>
          <p:cNvSpPr txBox="1"/>
          <p:nvPr>
            <p:ph idx="4294967295" type="title"/>
          </p:nvPr>
        </p:nvSpPr>
        <p:spPr>
          <a:xfrm>
            <a:off x="256700" y="451725"/>
            <a:ext cx="4789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AI-Powered Automation Deployment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45" name="Google Shape;545;p69"/>
          <p:cNvSpPr txBox="1"/>
          <p:nvPr>
            <p:ph idx="1" type="subTitle"/>
          </p:nvPr>
        </p:nvSpPr>
        <p:spPr>
          <a:xfrm>
            <a:off x="361975" y="356200"/>
            <a:ext cx="37836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Case Name: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/>
          <p:nvPr>
            <p:ph type="title"/>
          </p:nvPr>
        </p:nvSpPr>
        <p:spPr>
          <a:xfrm>
            <a:off x="2830730" y="481171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 </a:t>
            </a:r>
            <a:r>
              <a:rPr lang="en"/>
              <a:t>Overview</a:t>
            </a:r>
            <a:endParaRPr/>
          </a:p>
        </p:txBody>
      </p:sp>
      <p:sp>
        <p:nvSpPr>
          <p:cNvPr id="551" name="Google Shape;551;p7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70"/>
          <p:cNvSpPr txBox="1"/>
          <p:nvPr>
            <p:ph idx="4" type="subTitle"/>
          </p:nvPr>
        </p:nvSpPr>
        <p:spPr>
          <a:xfrm>
            <a:off x="5014825" y="2669475"/>
            <a:ext cx="3867000" cy="431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Additional layer of control provided by LLM agent risk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assessments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insights.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0"/>
          <p:cNvSpPr txBox="1"/>
          <p:nvPr>
            <p:ph idx="4294967295" type="subTitle"/>
          </p:nvPr>
        </p:nvSpPr>
        <p:spPr>
          <a:xfrm>
            <a:off x="752400" y="3735505"/>
            <a:ext cx="3154800" cy="2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 scatter across Bitbucket, Jenkins, Snowflake…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0"/>
          <p:cNvSpPr txBox="1"/>
          <p:nvPr>
            <p:ph idx="4294967295" type="subTitle"/>
          </p:nvPr>
        </p:nvSpPr>
        <p:spPr>
          <a:xfrm>
            <a:off x="726325" y="1691695"/>
            <a:ext cx="31548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packaging when requested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0"/>
          <p:cNvSpPr txBox="1"/>
          <p:nvPr>
            <p:ph idx="4294967295" type="subTitle"/>
          </p:nvPr>
        </p:nvSpPr>
        <p:spPr>
          <a:xfrm>
            <a:off x="4959300" y="1571960"/>
            <a:ext cx="37212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Deployment workflow triggered once changes merged into QA branch.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6" name="Google Shape;556;p70"/>
          <p:cNvCxnSpPr/>
          <p:nvPr/>
        </p:nvCxnSpPr>
        <p:spPr>
          <a:xfrm flipH="1" rot="10800000">
            <a:off x="857925" y="2107525"/>
            <a:ext cx="3201900" cy="6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70"/>
          <p:cNvCxnSpPr/>
          <p:nvPr/>
        </p:nvCxnSpPr>
        <p:spPr>
          <a:xfrm>
            <a:off x="868767" y="3094100"/>
            <a:ext cx="31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70"/>
          <p:cNvCxnSpPr/>
          <p:nvPr/>
        </p:nvCxnSpPr>
        <p:spPr>
          <a:xfrm>
            <a:off x="884000" y="4323338"/>
            <a:ext cx="31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70"/>
          <p:cNvCxnSpPr/>
          <p:nvPr/>
        </p:nvCxnSpPr>
        <p:spPr>
          <a:xfrm>
            <a:off x="5023075" y="2132788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70"/>
          <p:cNvCxnSpPr/>
          <p:nvPr/>
        </p:nvCxnSpPr>
        <p:spPr>
          <a:xfrm>
            <a:off x="5023075" y="3149230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70"/>
          <p:cNvCxnSpPr/>
          <p:nvPr/>
        </p:nvCxnSpPr>
        <p:spPr>
          <a:xfrm>
            <a:off x="5023075" y="4339046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70"/>
          <p:cNvSpPr txBox="1"/>
          <p:nvPr/>
        </p:nvSpPr>
        <p:spPr>
          <a:xfrm>
            <a:off x="3791551" y="1717200"/>
            <a:ext cx="942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63" name="Google Shape;563;p70"/>
          <p:cNvSpPr txBox="1"/>
          <p:nvPr/>
        </p:nvSpPr>
        <p:spPr>
          <a:xfrm>
            <a:off x="4059835" y="2706834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64" name="Google Shape;564;p70"/>
          <p:cNvSpPr txBox="1"/>
          <p:nvPr/>
        </p:nvSpPr>
        <p:spPr>
          <a:xfrm>
            <a:off x="4012810" y="3915797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65" name="Google Shape;565;p70"/>
          <p:cNvSpPr txBox="1"/>
          <p:nvPr>
            <p:ph idx="4294967295" type="subTitle"/>
          </p:nvPr>
        </p:nvSpPr>
        <p:spPr>
          <a:xfrm>
            <a:off x="752400" y="2675945"/>
            <a:ext cx="31548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Rely on DEV testing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0"/>
          <p:cNvSpPr txBox="1"/>
          <p:nvPr>
            <p:ph idx="4" type="subTitle"/>
          </p:nvPr>
        </p:nvSpPr>
        <p:spPr>
          <a:xfrm>
            <a:off x="5014825" y="3813863"/>
            <a:ext cx="3867000" cy="431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Orchestrated by agentic AI. All related log data centralized and stored.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"/>
          <p:cNvSpPr txBox="1"/>
          <p:nvPr>
            <p:ph type="title"/>
          </p:nvPr>
        </p:nvSpPr>
        <p:spPr>
          <a:xfrm>
            <a:off x="514650" y="533350"/>
            <a:ext cx="36303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 i="1"/>
          </a:p>
        </p:txBody>
      </p:sp>
      <p:sp>
        <p:nvSpPr>
          <p:cNvPr id="572" name="Google Shape;572;p7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800" y="1306438"/>
            <a:ext cx="5210273" cy="347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"/>
          <p:cNvSpPr txBox="1"/>
          <p:nvPr>
            <p:ph type="title"/>
          </p:nvPr>
        </p:nvSpPr>
        <p:spPr>
          <a:xfrm>
            <a:off x="332550" y="369300"/>
            <a:ext cx="8572800" cy="78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-– n8n workflow trigger by Webhook and </a:t>
            </a:r>
            <a:r>
              <a:rPr lang="en" sz="2100"/>
              <a:t>execute</a:t>
            </a:r>
            <a:r>
              <a:rPr lang="en" sz="2100"/>
              <a:t> in snowflake 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/>
          <p:nvPr/>
        </p:nvSpPr>
        <p:spPr>
          <a:xfrm>
            <a:off x="361975" y="1629750"/>
            <a:ext cx="4252800" cy="96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4" name="Google Shape;584;p73"/>
          <p:cNvSpPr/>
          <p:nvPr/>
        </p:nvSpPr>
        <p:spPr>
          <a:xfrm>
            <a:off x="361963" y="3911075"/>
            <a:ext cx="4252800" cy="92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4875" lIns="74875" spcFirstLastPara="1" rIns="74875" wrap="square" tIns="74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46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5" name="Google Shape;585;p7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73"/>
          <p:cNvSpPr txBox="1"/>
          <p:nvPr>
            <p:ph idx="8" type="body"/>
          </p:nvPr>
        </p:nvSpPr>
        <p:spPr>
          <a:xfrm>
            <a:off x="650850" y="2214100"/>
            <a:ext cx="38742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Configure Webhook on Bitbucket branch </a:t>
            </a:r>
            <a:endParaRPr/>
          </a:p>
        </p:txBody>
      </p:sp>
      <p:sp>
        <p:nvSpPr>
          <p:cNvPr id="587" name="Google Shape;587;p73"/>
          <p:cNvSpPr txBox="1"/>
          <p:nvPr>
            <p:ph idx="14" type="body"/>
          </p:nvPr>
        </p:nvSpPr>
        <p:spPr>
          <a:xfrm>
            <a:off x="513638" y="4399945"/>
            <a:ext cx="4037700" cy="339600"/>
          </a:xfrm>
          <a:prstGeom prst="rect">
            <a:avLst/>
          </a:prstGeom>
        </p:spPr>
        <p:txBody>
          <a:bodyPr anchorCtr="0" anchor="t" bIns="74875" lIns="74875" spcFirstLastPara="1" rIns="74875" wrap="square" tIns="7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55"/>
              </a:spcAft>
              <a:buNone/>
            </a:pPr>
            <a:r>
              <a:rPr lang="en" sz="1019"/>
              <a:t>Make use of past deployment failure or defect code. </a:t>
            </a:r>
            <a:r>
              <a:rPr lang="en" sz="1019"/>
              <a:t>Make</a:t>
            </a:r>
            <a:r>
              <a:rPr lang="en" sz="1019"/>
              <a:t> risk analysis more robust.</a:t>
            </a:r>
            <a:endParaRPr sz="1019"/>
          </a:p>
        </p:txBody>
      </p:sp>
      <p:sp>
        <p:nvSpPr>
          <p:cNvPr id="588" name="Google Shape;588;p73"/>
          <p:cNvSpPr txBox="1"/>
          <p:nvPr>
            <p:ph idx="13" type="subTitle"/>
          </p:nvPr>
        </p:nvSpPr>
        <p:spPr>
          <a:xfrm>
            <a:off x="620404" y="1801495"/>
            <a:ext cx="5955600" cy="1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Integration with DTCC system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9" name="Google Shape;589;p73"/>
          <p:cNvSpPr txBox="1"/>
          <p:nvPr>
            <p:ph idx="16" type="subTitle"/>
          </p:nvPr>
        </p:nvSpPr>
        <p:spPr>
          <a:xfrm>
            <a:off x="513650" y="3981750"/>
            <a:ext cx="4037700" cy="274200"/>
          </a:xfrm>
          <a:prstGeom prst="rect">
            <a:avLst/>
          </a:prstGeom>
        </p:spPr>
        <p:txBody>
          <a:bodyPr anchorCtr="0" anchor="t" bIns="74875" lIns="74875" spcFirstLastPara="1" rIns="74875" wrap="square" tIns="7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9">
                <a:latin typeface="DM Sans"/>
                <a:ea typeface="DM Sans"/>
                <a:cs typeface="DM Sans"/>
                <a:sym typeface="DM Sans"/>
              </a:rPr>
              <a:t>Data enrichment and </a:t>
            </a:r>
            <a:r>
              <a:rPr b="1" lang="en" sz="1019">
                <a:latin typeface="DM Sans"/>
                <a:ea typeface="DM Sans"/>
                <a:cs typeface="DM Sans"/>
                <a:sym typeface="DM Sans"/>
              </a:rPr>
              <a:t>Prompt engineering for agent</a:t>
            </a:r>
            <a:endParaRPr b="1" sz="1019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0" name="Google Shape;590;p73"/>
          <p:cNvSpPr txBox="1"/>
          <p:nvPr>
            <p:ph type="title"/>
          </p:nvPr>
        </p:nvSpPr>
        <p:spPr>
          <a:xfrm>
            <a:off x="209650" y="685075"/>
            <a:ext cx="4982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enhancement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path to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4"/>
          <p:cNvSpPr txBox="1"/>
          <p:nvPr>
            <p:ph idx="6" type="subTitle"/>
          </p:nvPr>
        </p:nvSpPr>
        <p:spPr>
          <a:xfrm>
            <a:off x="898500" y="1100725"/>
            <a:ext cx="7430400" cy="212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Hands on technical skills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Docker build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Workflow orchestration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AWS Codecommit not mapping to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74"/>
          <p:cNvSpPr txBox="1"/>
          <p:nvPr>
            <p:ph type="title"/>
          </p:nvPr>
        </p:nvSpPr>
        <p:spPr>
          <a:xfrm>
            <a:off x="361975" y="546150"/>
            <a:ext cx="4421400" cy="5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Limitations and 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lessons learned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02" name="Google Shape;602;p75"/>
          <p:cNvSpPr txBox="1"/>
          <p:nvPr>
            <p:ph idx="1" type="subTitle"/>
          </p:nvPr>
        </p:nvSpPr>
        <p:spPr>
          <a:xfrm>
            <a:off x="451475" y="3776250"/>
            <a:ext cx="3370500" cy="7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