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40FCA-79A7-4E4D-85D7-A75BF6EC9E7B}" v="37" dt="2024-04-04T11:27:56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pt-BR" sz="24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Taxas de Cambio Internacional</a:t>
            </a:r>
          </a:p>
          <a:p>
            <a: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Money Market</c:v>
                </c:pt>
                <c:pt idx="1">
                  <c:v>Curto Prazo</c:v>
                </c:pt>
                <c:pt idx="2">
                  <c:v>Longo Prazo</c:v>
                </c:pt>
                <c:pt idx="3">
                  <c:v>Crescimento</c:v>
                </c:pt>
                <c:pt idx="4">
                  <c:v>Crescimento e Renda</c:v>
                </c:pt>
                <c:pt idx="5">
                  <c:v>Crescimento Global</c:v>
                </c:pt>
              </c:strCache>
            </c:strRef>
          </c:cat>
          <c:val>
            <c:numRef>
              <c:f>Planilha1!$B$2:$B$7</c:f>
              <c:numCache>
                <c:formatCode>"R$"#,##0.00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13</c:v>
                </c:pt>
                <c:pt idx="3">
                  <c:v>13</c:v>
                </c:pt>
                <c:pt idx="4">
                  <c:v>15.79</c:v>
                </c:pt>
                <c:pt idx="5">
                  <c:v>20.03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C-4FAB-958A-F7A19A066653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1° Ano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Money Market</c:v>
                </c:pt>
                <c:pt idx="1">
                  <c:v>Curto Prazo</c:v>
                </c:pt>
                <c:pt idx="2">
                  <c:v>Longo Prazo</c:v>
                </c:pt>
                <c:pt idx="3">
                  <c:v>Crescimento</c:v>
                </c:pt>
                <c:pt idx="4">
                  <c:v>Crescimento e Renda</c:v>
                </c:pt>
                <c:pt idx="5">
                  <c:v>Crescimento Global</c:v>
                </c:pt>
              </c:strCache>
            </c:strRef>
          </c:cat>
          <c:val>
            <c:numRef>
              <c:f>Planilha1!$C$2:$C$7</c:f>
              <c:numCache>
                <c:formatCode>"R$"#,##0.00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17.13</c:v>
                </c:pt>
                <c:pt idx="4">
                  <c:v>20.58</c:v>
                </c:pt>
                <c:pt idx="5">
                  <c:v>22.06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BC-4FAB-958A-F7A19A066653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3° Ano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Money Market</c:v>
                </c:pt>
                <c:pt idx="1">
                  <c:v>Curto Prazo</c:v>
                </c:pt>
                <c:pt idx="2">
                  <c:v>Longo Prazo</c:v>
                </c:pt>
                <c:pt idx="3">
                  <c:v>Crescimento</c:v>
                </c:pt>
                <c:pt idx="4">
                  <c:v>Crescimento e Renda</c:v>
                </c:pt>
                <c:pt idx="5">
                  <c:v>Crescimento Global</c:v>
                </c:pt>
              </c:strCache>
            </c:strRef>
          </c:cat>
          <c:val>
            <c:numRef>
              <c:f>Planilha1!$D$2:$D$7</c:f>
              <c:numCache>
                <c:formatCode>"R$"#,##0.00</c:formatCode>
                <c:ptCount val="6"/>
                <c:pt idx="0">
                  <c:v>10</c:v>
                </c:pt>
                <c:pt idx="1">
                  <c:v>12</c:v>
                </c:pt>
                <c:pt idx="2">
                  <c:v>14</c:v>
                </c:pt>
                <c:pt idx="3">
                  <c:v>16.02</c:v>
                </c:pt>
                <c:pt idx="4">
                  <c:v>19.09</c:v>
                </c:pt>
                <c:pt idx="5">
                  <c:v>25.06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BC-4FAB-958A-F7A19A066653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4° Ano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Money Market</c:v>
                </c:pt>
                <c:pt idx="1">
                  <c:v>Curto Prazo</c:v>
                </c:pt>
                <c:pt idx="2">
                  <c:v>Longo Prazo</c:v>
                </c:pt>
                <c:pt idx="3">
                  <c:v>Crescimento</c:v>
                </c:pt>
                <c:pt idx="4">
                  <c:v>Crescimento e Renda</c:v>
                </c:pt>
                <c:pt idx="5">
                  <c:v>Crescimento Global</c:v>
                </c:pt>
              </c:strCache>
            </c:strRef>
          </c:cat>
          <c:val>
            <c:numRef>
              <c:f>Planilha1!$E$2:$E$7</c:f>
              <c:numCache>
                <c:formatCode>"R$"#,##0.00</c:formatCode>
                <c:ptCount val="6"/>
                <c:pt idx="0">
                  <c:v>11</c:v>
                </c:pt>
                <c:pt idx="1">
                  <c:v>13</c:v>
                </c:pt>
                <c:pt idx="2">
                  <c:v>15</c:v>
                </c:pt>
                <c:pt idx="3">
                  <c:v>19</c:v>
                </c:pt>
                <c:pt idx="4">
                  <c:v>20.03</c:v>
                </c:pt>
                <c:pt idx="5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BC-4FAB-958A-F7A19A066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9400016"/>
        <c:axId val="1199411536"/>
      </c:barChart>
      <c:catAx>
        <c:axId val="119940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9411536"/>
        <c:crosses val="autoZero"/>
        <c:auto val="1"/>
        <c:lblAlgn val="ctr"/>
        <c:lblOffset val="100"/>
        <c:noMultiLvlLbl val="0"/>
      </c:catAx>
      <c:valAx>
        <c:axId val="11994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940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4F079-B2CD-46C5-A8C3-CD1D89947028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7D7-6CE0-4BC6-981F-9C91E9B16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2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Ferguson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Bardell</a:t>
            </a:r>
            <a:r>
              <a:rPr lang="pt-BR"/>
              <a:t>, de propriedade e gerenciamento independente, vem servindo a comunidade de investimentos há mais de 20 anos. Como cada investidor tem necessidades diferentes, nós tentamos atender suas necessidades individuais de investimentos através de um compromisso pessoal e de um processo quantitativo de investimentos.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B77D7-6CE0-4BC6-981F-9C91E9B167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7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Como visão geral, vamos começar com o exame de um investimento e concluir com uma estratégia de investimento. O exame determina seu status de investimento atual, e vê alternativas e implicações diferentes. A estratégia de investimentos examina os objetivos e mercados e depois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B77D7-6CE0-4BC6-981F-9C91E9B1672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2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3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3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0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21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1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97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2EC017-E395-4A4D-B782-3B3135B72C62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0AE42-5F51-4D4D-8560-5F4FB62D16B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0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2F9D6-5006-A82C-4586-7C7B6B1D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592" y="758952"/>
            <a:ext cx="10050087" cy="215973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de Investimento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7E172-36B4-2C2D-AEAB-461D49C9F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64" y="4618182"/>
            <a:ext cx="10050087" cy="980438"/>
          </a:xfrm>
        </p:spPr>
        <p:txBody>
          <a:bodyPr/>
          <a:lstStyle/>
          <a:p>
            <a:r>
              <a:rPr lang="pt-BR" cap="none" dirty="0">
                <a:solidFill>
                  <a:schemeClr val="tx1"/>
                </a:solidFill>
              </a:rPr>
              <a:t>Vanusa Pereira Oliveira Santos</a:t>
            </a:r>
          </a:p>
        </p:txBody>
      </p:sp>
    </p:spTree>
    <p:extLst>
      <p:ext uri="{BB962C8B-B14F-4D97-AF65-F5344CB8AC3E}">
        <p14:creationId xmlns:p14="http://schemas.microsoft.com/office/powerpoint/2010/main" val="13107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">
        <p:wipe/>
      </p:transition>
    </mc:Choice>
    <mc:Fallback xmlns="">
      <p:transition advClick="0" advTm="1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37BDDF7-B705-8E9A-EAF5-8F781CC8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037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 de Investimento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FE25F-B3E1-2872-D9BE-9C1A1F3A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04049"/>
            <a:ext cx="10058400" cy="33650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investimento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Revisão e Relatório da Situação</a:t>
            </a:r>
          </a:p>
        </p:txBody>
      </p:sp>
      <p:pic>
        <p:nvPicPr>
          <p:cNvPr id="1026" name="Picture 2" descr="saco de dinheiro, desenho simples de saco de dinheiro e cifrão 5163670  Vetor no Vecteezy">
            <a:extLst>
              <a:ext uri="{FF2B5EF4-FFF2-40B4-BE49-F238E27FC236}">
                <a16:creationId xmlns:a16="http://schemas.microsoft.com/office/drawing/2014/main" id="{554AD5A2-2F5D-A82A-CB37-66DC9257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262188"/>
            <a:ext cx="3324225" cy="291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861E-7AAC-C473-8EDA-18B825E8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49382"/>
            <a:ext cx="9561485" cy="1035485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Seleção de Investimento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5812B3-05E7-1F16-A8EB-F54C17787262}"/>
              </a:ext>
            </a:extLst>
          </p:cNvPr>
          <p:cNvSpPr/>
          <p:nvPr/>
        </p:nvSpPr>
        <p:spPr>
          <a:xfrm>
            <a:off x="4585856" y="2139505"/>
            <a:ext cx="1634836" cy="493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Objetivos de Clientes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EF9B95A-805D-E93E-F260-19F47A9790BE}"/>
              </a:ext>
            </a:extLst>
          </p:cNvPr>
          <p:cNvSpPr/>
          <p:nvPr/>
        </p:nvSpPr>
        <p:spPr>
          <a:xfrm>
            <a:off x="1782619" y="5450496"/>
            <a:ext cx="1711622" cy="39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Isentos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6E7CA6-FC43-2EA0-71D6-1774B0B95F4A}"/>
              </a:ext>
            </a:extLst>
          </p:cNvPr>
          <p:cNvSpPr/>
          <p:nvPr/>
        </p:nvSpPr>
        <p:spPr>
          <a:xfrm>
            <a:off x="6308440" y="4257410"/>
            <a:ext cx="1634836" cy="60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Rendimentos 0 a 20%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9A116BB-30D1-4B0C-BA6C-716AEB372236}"/>
              </a:ext>
            </a:extLst>
          </p:cNvPr>
          <p:cNvSpPr/>
          <p:nvPr/>
        </p:nvSpPr>
        <p:spPr>
          <a:xfrm>
            <a:off x="1291939" y="4257409"/>
            <a:ext cx="1634836" cy="58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Equivalente Caixa 0 a 25%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35EA88-F322-6FEA-7492-77AF45F614F4}"/>
              </a:ext>
            </a:extLst>
          </p:cNvPr>
          <p:cNvSpPr/>
          <p:nvPr/>
        </p:nvSpPr>
        <p:spPr>
          <a:xfrm>
            <a:off x="4585856" y="2880825"/>
            <a:ext cx="1634836" cy="4935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Alocação de fundos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0087CE-612E-16AF-B2AE-C6D36A661583}"/>
              </a:ext>
            </a:extLst>
          </p:cNvPr>
          <p:cNvSpPr/>
          <p:nvPr/>
        </p:nvSpPr>
        <p:spPr>
          <a:xfrm>
            <a:off x="4258547" y="5450496"/>
            <a:ext cx="1634836" cy="39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Tributáveis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DA8712-F2C1-32AF-EBA1-7FB7864E8E62}"/>
              </a:ext>
            </a:extLst>
          </p:cNvPr>
          <p:cNvSpPr/>
          <p:nvPr/>
        </p:nvSpPr>
        <p:spPr>
          <a:xfrm>
            <a:off x="3099383" y="4233163"/>
            <a:ext cx="1634836" cy="631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Fundos* 60 a 90%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B35D6B-11C2-DCF1-3938-E7F5D87D2CFA}"/>
              </a:ext>
            </a:extLst>
          </p:cNvPr>
          <p:cNvSpPr/>
          <p:nvPr/>
        </p:nvSpPr>
        <p:spPr>
          <a:xfrm>
            <a:off x="8218054" y="4257409"/>
            <a:ext cx="1634836" cy="60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Ações 0 a 20%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39EBC1-D58A-2DEF-3903-EDF15CF9A526}"/>
              </a:ext>
            </a:extLst>
          </p:cNvPr>
          <p:cNvSpPr txBox="1"/>
          <p:nvPr/>
        </p:nvSpPr>
        <p:spPr>
          <a:xfrm>
            <a:off x="7583055" y="5680364"/>
            <a:ext cx="36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*Rendimentos Estáveis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E84619-402F-B9C5-8400-8C02A40C60A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03274" y="2633074"/>
            <a:ext cx="0" cy="24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E6E6CE4-1D3B-916F-4812-9819F99C5BA4}"/>
              </a:ext>
            </a:extLst>
          </p:cNvPr>
          <p:cNvCxnSpPr>
            <a:cxnSpLocks/>
          </p:cNvCxnSpPr>
          <p:nvPr/>
        </p:nvCxnSpPr>
        <p:spPr>
          <a:xfrm>
            <a:off x="5407893" y="3374394"/>
            <a:ext cx="0" cy="28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F3402D-9F14-6D5E-5EBC-D65D1D93927E}"/>
              </a:ext>
            </a:extLst>
          </p:cNvPr>
          <p:cNvCxnSpPr>
            <a:cxnSpLocks/>
          </p:cNvCxnSpPr>
          <p:nvPr/>
        </p:nvCxnSpPr>
        <p:spPr>
          <a:xfrm flipV="1">
            <a:off x="2959104" y="3634470"/>
            <a:ext cx="5099625" cy="24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58D2EF7-0E55-CE98-83EB-3A4E0A608376}"/>
              </a:ext>
            </a:extLst>
          </p:cNvPr>
          <p:cNvCxnSpPr>
            <a:cxnSpLocks/>
          </p:cNvCxnSpPr>
          <p:nvPr/>
        </p:nvCxnSpPr>
        <p:spPr>
          <a:xfrm>
            <a:off x="2104739" y="4027992"/>
            <a:ext cx="17647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F48358-6AAB-2851-F899-F048130E6625}"/>
              </a:ext>
            </a:extLst>
          </p:cNvPr>
          <p:cNvCxnSpPr>
            <a:cxnSpLocks/>
          </p:cNvCxnSpPr>
          <p:nvPr/>
        </p:nvCxnSpPr>
        <p:spPr>
          <a:xfrm>
            <a:off x="7112005" y="4027992"/>
            <a:ext cx="19719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3114A98-4213-6C2B-5F14-C159A0CFA5D7}"/>
              </a:ext>
            </a:extLst>
          </p:cNvPr>
          <p:cNvCxnSpPr>
            <a:cxnSpLocks/>
          </p:cNvCxnSpPr>
          <p:nvPr/>
        </p:nvCxnSpPr>
        <p:spPr>
          <a:xfrm>
            <a:off x="2959104" y="3658717"/>
            <a:ext cx="0" cy="369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DD34163-5E69-0E85-DF6E-870BD70FB200}"/>
              </a:ext>
            </a:extLst>
          </p:cNvPr>
          <p:cNvCxnSpPr>
            <a:cxnSpLocks/>
          </p:cNvCxnSpPr>
          <p:nvPr/>
        </p:nvCxnSpPr>
        <p:spPr>
          <a:xfrm>
            <a:off x="8058729" y="3634470"/>
            <a:ext cx="0" cy="393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088390F-8474-5985-EF03-6DE3027E1984}"/>
              </a:ext>
            </a:extLst>
          </p:cNvPr>
          <p:cNvCxnSpPr>
            <a:cxnSpLocks/>
          </p:cNvCxnSpPr>
          <p:nvPr/>
        </p:nvCxnSpPr>
        <p:spPr>
          <a:xfrm>
            <a:off x="9083965" y="4027992"/>
            <a:ext cx="0" cy="205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A4C1B3B-D73B-02E4-E62B-D5F5B390F33B}"/>
              </a:ext>
            </a:extLst>
          </p:cNvPr>
          <p:cNvCxnSpPr>
            <a:cxnSpLocks/>
          </p:cNvCxnSpPr>
          <p:nvPr/>
        </p:nvCxnSpPr>
        <p:spPr>
          <a:xfrm>
            <a:off x="7112005" y="4027992"/>
            <a:ext cx="0" cy="205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181B7DB-C629-F2BE-433C-9E60E94D527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04739" y="4027992"/>
            <a:ext cx="4618" cy="229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BCD16FC-82E5-5C1F-54BF-B76516639F4F}"/>
              </a:ext>
            </a:extLst>
          </p:cNvPr>
          <p:cNvCxnSpPr>
            <a:cxnSpLocks/>
          </p:cNvCxnSpPr>
          <p:nvPr/>
        </p:nvCxnSpPr>
        <p:spPr>
          <a:xfrm>
            <a:off x="3869468" y="4027992"/>
            <a:ext cx="0" cy="205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BBA1088-EC1D-4DB7-6648-42EF132CE5B9}"/>
              </a:ext>
            </a:extLst>
          </p:cNvPr>
          <p:cNvCxnSpPr>
            <a:cxnSpLocks/>
          </p:cNvCxnSpPr>
          <p:nvPr/>
        </p:nvCxnSpPr>
        <p:spPr>
          <a:xfrm>
            <a:off x="3792705" y="4866423"/>
            <a:ext cx="0" cy="780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DF8FBAE8-6FB9-827D-0186-542F633A43F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94241" y="5646548"/>
            <a:ext cx="7643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52BD9F10-FFFD-D27B-6FC4-F0649FB56B3A}"/>
              </a:ext>
            </a:extLst>
          </p:cNvPr>
          <p:cNvCxnSpPr>
            <a:cxnSpLocks/>
          </p:cNvCxnSpPr>
          <p:nvPr/>
        </p:nvCxnSpPr>
        <p:spPr>
          <a:xfrm>
            <a:off x="7084292" y="5149343"/>
            <a:ext cx="19996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A942332D-FDB5-4829-A7AF-F88E22106C18}"/>
              </a:ext>
            </a:extLst>
          </p:cNvPr>
          <p:cNvCxnSpPr>
            <a:cxnSpLocks/>
          </p:cNvCxnSpPr>
          <p:nvPr/>
        </p:nvCxnSpPr>
        <p:spPr>
          <a:xfrm>
            <a:off x="7084292" y="4864649"/>
            <a:ext cx="0" cy="28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03A168BE-5E1D-BDBE-9226-19AEB088F8D2}"/>
              </a:ext>
            </a:extLst>
          </p:cNvPr>
          <p:cNvCxnSpPr>
            <a:cxnSpLocks/>
          </p:cNvCxnSpPr>
          <p:nvPr/>
        </p:nvCxnSpPr>
        <p:spPr>
          <a:xfrm>
            <a:off x="5403274" y="2596131"/>
            <a:ext cx="0" cy="28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13BF27B7-548D-A7E2-5D0E-6759E2CA8EED}"/>
              </a:ext>
            </a:extLst>
          </p:cNvPr>
          <p:cNvCxnSpPr>
            <a:cxnSpLocks/>
          </p:cNvCxnSpPr>
          <p:nvPr/>
        </p:nvCxnSpPr>
        <p:spPr>
          <a:xfrm>
            <a:off x="9083965" y="4864649"/>
            <a:ext cx="0" cy="28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8E3686-DF2D-93DF-97B2-AB9126CF03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0582" y="287338"/>
            <a:ext cx="10427854" cy="1449387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18369E-A4D9-9315-B6BC-D0950E9B10A2}"/>
              </a:ext>
            </a:extLst>
          </p:cNvPr>
          <p:cNvSpPr/>
          <p:nvPr/>
        </p:nvSpPr>
        <p:spPr>
          <a:xfrm>
            <a:off x="2447777" y="2926079"/>
            <a:ext cx="6836899" cy="70788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7030A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Impact" panose="020B0806030902050204" pitchFamily="34" charset="0"/>
              </a:rPr>
              <a:t>Algumas Perguntas</a:t>
            </a:r>
          </a:p>
        </p:txBody>
      </p:sp>
      <p:sp>
        <p:nvSpPr>
          <p:cNvPr id="7" name="Onda 6">
            <a:extLst>
              <a:ext uri="{FF2B5EF4-FFF2-40B4-BE49-F238E27FC236}">
                <a16:creationId xmlns:a16="http://schemas.microsoft.com/office/drawing/2014/main" id="{00F06398-9096-D9F0-3C1F-A3DDB2288375}"/>
              </a:ext>
            </a:extLst>
          </p:cNvPr>
          <p:cNvSpPr/>
          <p:nvPr/>
        </p:nvSpPr>
        <p:spPr>
          <a:xfrm>
            <a:off x="2115128" y="2549236"/>
            <a:ext cx="7897090" cy="2050473"/>
          </a:xfrm>
          <a:prstGeom prst="wav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00E8F-950D-F4EC-E91A-54E0FE72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Ferguson </a:t>
            </a:r>
            <a:r>
              <a:rPr lang="pt-BR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Bardell</a:t>
            </a:r>
            <a:endParaRPr lang="pt-BR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9BCAC-2130-5930-C182-DE7A5B37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2447778"/>
            <a:ext cx="9959926" cy="3421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sz="2800" dirty="0"/>
              <a:t>Gerenciamento próprio e independente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  20 anos de experiência em investimentos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 Serviços orientado para o relacionamento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 Processo quantitativo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23270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:wipe/>
      </p:transition>
    </mc:Choice>
    <mc:Fallback xmlns="">
      <p:transition spd="slow" advTm="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A53E-2292-A869-CF3D-11459850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1C09C-521D-989C-530C-F204FF6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2293034"/>
            <a:ext cx="9959926" cy="35760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Processo de Investimento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Revisão de Investimento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Avaliação da situação financeira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 Formulação de Diretrizes.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Estratégia de Investimento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Seleção de Investimento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</a:rPr>
              <a:t>Revisão e Relatório da Situação</a:t>
            </a:r>
          </a:p>
        </p:txBody>
      </p:sp>
    </p:spTree>
    <p:extLst>
      <p:ext uri="{BB962C8B-B14F-4D97-AF65-F5344CB8AC3E}">
        <p14:creationId xmlns:p14="http://schemas.microsoft.com/office/powerpoint/2010/main" val="40944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F8780F-233C-E8E1-D496-A4F8F895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investimento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C6721B1-FAD8-FA83-2CC8-2283B642B44E}"/>
              </a:ext>
            </a:extLst>
          </p:cNvPr>
          <p:cNvGrpSpPr/>
          <p:nvPr/>
        </p:nvGrpSpPr>
        <p:grpSpPr>
          <a:xfrm>
            <a:off x="2558472" y="2017059"/>
            <a:ext cx="5828145" cy="3809992"/>
            <a:chOff x="1391534" y="2017059"/>
            <a:chExt cx="5457501" cy="380999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156943F-1B53-2F79-6907-79F317FF34BB}"/>
                </a:ext>
              </a:extLst>
            </p:cNvPr>
            <p:cNvSpPr/>
            <p:nvPr/>
          </p:nvSpPr>
          <p:spPr>
            <a:xfrm>
              <a:off x="1963269" y="2173044"/>
              <a:ext cx="1255059" cy="681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Avaliação da Situação Financeira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0BC27D0-0BDD-B98F-D531-8B3D316F2928}"/>
                </a:ext>
              </a:extLst>
            </p:cNvPr>
            <p:cNvSpPr/>
            <p:nvPr/>
          </p:nvSpPr>
          <p:spPr>
            <a:xfrm>
              <a:off x="5127811" y="2199937"/>
              <a:ext cx="1255059" cy="681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Formulação de Diretrizes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94FD54-6A59-B2F1-4778-86AE9E659949}"/>
                </a:ext>
              </a:extLst>
            </p:cNvPr>
            <p:cNvSpPr/>
            <p:nvPr/>
          </p:nvSpPr>
          <p:spPr>
            <a:xfrm>
              <a:off x="1963269" y="4491320"/>
              <a:ext cx="1255059" cy="681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Revisão e Relatório da Situação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90C12B5-FF3A-59BF-19B1-1C34E9FC8928}"/>
                </a:ext>
              </a:extLst>
            </p:cNvPr>
            <p:cNvSpPr/>
            <p:nvPr/>
          </p:nvSpPr>
          <p:spPr>
            <a:xfrm>
              <a:off x="5221043" y="4491320"/>
              <a:ext cx="1255059" cy="6813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Seleçao</a:t>
              </a:r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Investimentos</a:t>
              </a:r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F1C4E6A4-3124-90F0-82CA-73CE64240FFC}"/>
                </a:ext>
              </a:extLst>
            </p:cNvPr>
            <p:cNvSpPr/>
            <p:nvPr/>
          </p:nvSpPr>
          <p:spPr>
            <a:xfrm>
              <a:off x="3796552" y="2213839"/>
              <a:ext cx="797859" cy="5558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6C326588-D14B-CAE0-4AC4-A9A80460B6D1}"/>
                </a:ext>
              </a:extLst>
            </p:cNvPr>
            <p:cNvSpPr/>
            <p:nvPr/>
          </p:nvSpPr>
          <p:spPr>
            <a:xfrm rot="10800000">
              <a:off x="3734585" y="4509252"/>
              <a:ext cx="797859" cy="5558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3B852EF8-A02A-55AF-59F1-BE8804DA5424}"/>
                </a:ext>
              </a:extLst>
            </p:cNvPr>
            <p:cNvSpPr/>
            <p:nvPr/>
          </p:nvSpPr>
          <p:spPr>
            <a:xfrm rot="5400000">
              <a:off x="5430369" y="3408382"/>
              <a:ext cx="649941" cy="5558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Seta: para a Direita 14">
              <a:extLst>
                <a:ext uri="{FF2B5EF4-FFF2-40B4-BE49-F238E27FC236}">
                  <a16:creationId xmlns:a16="http://schemas.microsoft.com/office/drawing/2014/main" id="{7E702B02-E7FB-8EC1-AD44-1AC25CE638BD}"/>
                </a:ext>
              </a:extLst>
            </p:cNvPr>
            <p:cNvSpPr/>
            <p:nvPr/>
          </p:nvSpPr>
          <p:spPr>
            <a:xfrm rot="19099546">
              <a:off x="3808545" y="3336730"/>
              <a:ext cx="649941" cy="55581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1E537B8-99EE-3FC5-F777-7C0766DCE1AD}"/>
                </a:ext>
              </a:extLst>
            </p:cNvPr>
            <p:cNvSpPr/>
            <p:nvPr/>
          </p:nvSpPr>
          <p:spPr>
            <a:xfrm>
              <a:off x="1541929" y="2017059"/>
              <a:ext cx="5307106" cy="34693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1E8299-BC5C-C501-A319-C48E0C12CCD9}"/>
                </a:ext>
              </a:extLst>
            </p:cNvPr>
            <p:cNvSpPr txBox="1"/>
            <p:nvPr/>
          </p:nvSpPr>
          <p:spPr>
            <a:xfrm>
              <a:off x="1391534" y="5457719"/>
              <a:ext cx="13785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3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Conector fora de Página 2">
            <a:extLst>
              <a:ext uri="{FF2B5EF4-FFF2-40B4-BE49-F238E27FC236}">
                <a16:creationId xmlns:a16="http://schemas.microsoft.com/office/drawing/2014/main" id="{C7A0EF40-60AB-FCD7-A01B-69E1A28FAF7F}"/>
              </a:ext>
            </a:extLst>
          </p:cNvPr>
          <p:cNvSpPr/>
          <p:nvPr/>
        </p:nvSpPr>
        <p:spPr>
          <a:xfrm rot="5400000">
            <a:off x="6967029" y="3302972"/>
            <a:ext cx="1089952" cy="1177514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Conector fora de Página 3">
            <a:extLst>
              <a:ext uri="{FF2B5EF4-FFF2-40B4-BE49-F238E27FC236}">
                <a16:creationId xmlns:a16="http://schemas.microsoft.com/office/drawing/2014/main" id="{B5CA288A-485C-3F3A-3136-8198AE1F8B83}"/>
              </a:ext>
            </a:extLst>
          </p:cNvPr>
          <p:cNvSpPr/>
          <p:nvPr/>
        </p:nvSpPr>
        <p:spPr>
          <a:xfrm>
            <a:off x="5349293" y="2064264"/>
            <a:ext cx="1085275" cy="1191553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Alocação</a:t>
            </a:r>
          </a:p>
        </p:txBody>
      </p:sp>
      <p:sp>
        <p:nvSpPr>
          <p:cNvPr id="5" name="Fluxograma: Conector fora de Página 4">
            <a:extLst>
              <a:ext uri="{FF2B5EF4-FFF2-40B4-BE49-F238E27FC236}">
                <a16:creationId xmlns:a16="http://schemas.microsoft.com/office/drawing/2014/main" id="{E1CA50CC-84DE-7A83-0077-B9B65993B000}"/>
              </a:ext>
            </a:extLst>
          </p:cNvPr>
          <p:cNvSpPr/>
          <p:nvPr/>
        </p:nvSpPr>
        <p:spPr>
          <a:xfrm rot="16200000">
            <a:off x="3558217" y="3262837"/>
            <a:ext cx="1191552" cy="1177513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Conector fora de Página 5">
            <a:extLst>
              <a:ext uri="{FF2B5EF4-FFF2-40B4-BE49-F238E27FC236}">
                <a16:creationId xmlns:a16="http://schemas.microsoft.com/office/drawing/2014/main" id="{FDED4035-28D6-5EB0-E34E-87A95328DCD9}"/>
              </a:ext>
            </a:extLst>
          </p:cNvPr>
          <p:cNvSpPr/>
          <p:nvPr/>
        </p:nvSpPr>
        <p:spPr>
          <a:xfrm rot="10800000">
            <a:off x="5349294" y="4683961"/>
            <a:ext cx="1147621" cy="1058026"/>
          </a:xfrm>
          <a:prstGeom prst="flowChartOffpageConnector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6455A86-0FE2-0F0C-5766-2747B782BC7C}"/>
              </a:ext>
            </a:extLst>
          </p:cNvPr>
          <p:cNvSpPr/>
          <p:nvPr/>
        </p:nvSpPr>
        <p:spPr>
          <a:xfrm>
            <a:off x="5259242" y="3487665"/>
            <a:ext cx="1274622" cy="949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Compra /Venda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37116-5DCE-B20E-6FEB-CD18DCC9EFCC}"/>
              </a:ext>
            </a:extLst>
          </p:cNvPr>
          <p:cNvSpPr txBox="1"/>
          <p:nvPr/>
        </p:nvSpPr>
        <p:spPr>
          <a:xfrm>
            <a:off x="5531716" y="5174035"/>
            <a:ext cx="100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084886-F8FE-092D-5B8A-E444BA13B984}"/>
              </a:ext>
            </a:extLst>
          </p:cNvPr>
          <p:cNvSpPr txBox="1"/>
          <p:nvPr/>
        </p:nvSpPr>
        <p:spPr>
          <a:xfrm rot="5400000">
            <a:off x="3639275" y="3823685"/>
            <a:ext cx="84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62B8EE-13E2-8C77-D774-01BF722FE499}"/>
              </a:ext>
            </a:extLst>
          </p:cNvPr>
          <p:cNvSpPr txBox="1"/>
          <p:nvPr/>
        </p:nvSpPr>
        <p:spPr>
          <a:xfrm rot="16200000">
            <a:off x="6938172" y="3609266"/>
            <a:ext cx="127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Maturidade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3E0250-280A-0719-8FC3-17004D8FED15}"/>
              </a:ext>
            </a:extLst>
          </p:cNvPr>
          <p:cNvSpPr txBox="1"/>
          <p:nvPr/>
        </p:nvSpPr>
        <p:spPr>
          <a:xfrm>
            <a:off x="2752647" y="5689422"/>
            <a:ext cx="14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Figura- 2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AC5F1D-0823-DEC1-BCCB-989072C02587}"/>
              </a:ext>
            </a:extLst>
          </p:cNvPr>
          <p:cNvSpPr/>
          <p:nvPr/>
        </p:nvSpPr>
        <p:spPr>
          <a:xfrm>
            <a:off x="2826327" y="1902692"/>
            <a:ext cx="6160655" cy="3839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DD5B574-4DB9-B738-105D-D314B1D5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82" y="286603"/>
            <a:ext cx="10195098" cy="1450757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Revisão de Investimento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2DF6F3-3406-1BE0-1194-9C78F82A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025" y="2565453"/>
            <a:ext cx="5835920" cy="29299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da Situação Financeira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Formulação de diretrizes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Tendência de investimento</a:t>
            </a:r>
          </a:p>
        </p:txBody>
      </p:sp>
      <p:pic>
        <p:nvPicPr>
          <p:cNvPr id="1026" name="Picture 2" descr="Ilustração De Reunião De Trabalho Em Equipe Conceito PNG , Clipart De  Escritório, Equipe, Trabalhos Imagem PNG e Vetor Para Download Gratuito">
            <a:extLst>
              <a:ext uri="{FF2B5EF4-FFF2-40B4-BE49-F238E27FC236}">
                <a16:creationId xmlns:a16="http://schemas.microsoft.com/office/drawing/2014/main" id="{6EF35788-F6B4-9DB6-F775-CC437DC8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4" t="29128" r="7555" b="17538"/>
          <a:stretch/>
        </p:blipFill>
        <p:spPr bwMode="auto">
          <a:xfrm>
            <a:off x="5606569" y="2814918"/>
            <a:ext cx="4658019" cy="292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4E1B7F7-DBF7-8633-154E-4A0466A5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17679"/>
              </p:ext>
            </p:extLst>
          </p:nvPr>
        </p:nvGraphicFramePr>
        <p:xfrm>
          <a:off x="3379694" y="2062064"/>
          <a:ext cx="5279113" cy="382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746">
                  <a:extLst>
                    <a:ext uri="{9D8B030D-6E8A-4147-A177-3AD203B41FA5}">
                      <a16:colId xmlns:a16="http://schemas.microsoft.com/office/drawing/2014/main" val="2490283566"/>
                    </a:ext>
                  </a:extLst>
                </a:gridCol>
                <a:gridCol w="1168005">
                  <a:extLst>
                    <a:ext uri="{9D8B030D-6E8A-4147-A177-3AD203B41FA5}">
                      <a16:colId xmlns:a16="http://schemas.microsoft.com/office/drawing/2014/main" val="31129941"/>
                    </a:ext>
                  </a:extLst>
                </a:gridCol>
                <a:gridCol w="2183362">
                  <a:extLst>
                    <a:ext uri="{9D8B030D-6E8A-4147-A177-3AD203B41FA5}">
                      <a16:colId xmlns:a16="http://schemas.microsoft.com/office/drawing/2014/main" val="3368171227"/>
                    </a:ext>
                  </a:extLst>
                </a:gridCol>
              </a:tblGrid>
              <a:tr h="467323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Fundos Ativos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72038"/>
                  </a:ext>
                </a:extLst>
              </a:tr>
              <a:tr h="671646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Fundos Tributáveis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27082"/>
                  </a:ext>
                </a:extLst>
              </a:tr>
              <a:tr h="671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Fundos Insetos</a:t>
                      </a:r>
                    </a:p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92535"/>
                  </a:ext>
                </a:extLst>
              </a:tr>
              <a:tr h="671646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Ações e Dividendos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4580,60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355389"/>
                  </a:ext>
                </a:extLst>
              </a:tr>
              <a:tr h="671646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Equivalentes em caixa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076982"/>
                  </a:ext>
                </a:extLst>
              </a:tr>
              <a:tr h="671646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16,798,60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54119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F25C403-6AA8-B5C3-C384-BFA9BBB4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Avaliação da Situação Financeira</a:t>
            </a:r>
          </a:p>
        </p:txBody>
      </p:sp>
    </p:spTree>
    <p:extLst>
      <p:ext uri="{BB962C8B-B14F-4D97-AF65-F5344CB8AC3E}">
        <p14:creationId xmlns:p14="http://schemas.microsoft.com/office/powerpoint/2010/main" val="4242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DC4B2-478E-E22C-E655-BAC05EAF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Formulação de diretrizes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4D4113-A0B8-8E05-336D-2E6FC6548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84401"/>
              </p:ext>
            </p:extLst>
          </p:nvPr>
        </p:nvGraphicFramePr>
        <p:xfrm>
          <a:off x="2194560" y="2400237"/>
          <a:ext cx="7513735" cy="231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67553" imgH="1933560" progId="Excel.Sheet.12">
                  <p:embed/>
                </p:oleObj>
              </mc:Choice>
              <mc:Fallback>
                <p:oleObj name="Worksheet" r:id="rId2" imgW="6267553" imgH="19335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4560" y="2400237"/>
                        <a:ext cx="7513735" cy="2318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7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13FC-DBF6-0746-A40F-82F217C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Tendência de Investimento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5F1FE44-B068-1DD9-204D-550C5056B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564728"/>
              </p:ext>
            </p:extLst>
          </p:nvPr>
        </p:nvGraphicFramePr>
        <p:xfrm>
          <a:off x="2203704" y="2185416"/>
          <a:ext cx="7956296" cy="395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88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6B4A7683F3A04D9C9E2123F1E7A71B" ma:contentTypeVersion="15" ma:contentTypeDescription="Crie um novo documento." ma:contentTypeScope="" ma:versionID="52fb921df05eb83ea6f85bea02bba464">
  <xsd:schema xmlns:xsd="http://www.w3.org/2001/XMLSchema" xmlns:xs="http://www.w3.org/2001/XMLSchema" xmlns:p="http://schemas.microsoft.com/office/2006/metadata/properties" xmlns:ns3="5b6f46f7-5b9f-49ae-9dac-125697a8c37c" targetNamespace="http://schemas.microsoft.com/office/2006/metadata/properties" ma:root="true" ma:fieldsID="4d97d11b572291ad7ec04c55d3d2b4e9" ns3:_="">
    <xsd:import namespace="5b6f46f7-5b9f-49ae-9dac-125697a8c3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f46f7-5b9f-49ae-9dac-125697a8c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6f46f7-5b9f-49ae-9dac-125697a8c37c" xsi:nil="true"/>
  </documentManagement>
</p:properties>
</file>

<file path=customXml/itemProps1.xml><?xml version="1.0" encoding="utf-8"?>
<ds:datastoreItem xmlns:ds="http://schemas.openxmlformats.org/officeDocument/2006/customXml" ds:itemID="{9B792349-7BD9-4813-B518-115615187F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F3EDB1-F156-44C8-8329-75FB03C892DE}">
  <ds:schemaRefs>
    <ds:schemaRef ds:uri="5b6f46f7-5b9f-49ae-9dac-125697a8c3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00CFC0D-8B8D-43E1-A534-15C4D207E3C6}">
  <ds:schemaRefs>
    <ds:schemaRef ds:uri="5b6f46f7-5b9f-49ae-9dac-125697a8c3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302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Aptos</vt:lpstr>
      <vt:lpstr>Calibri</vt:lpstr>
      <vt:lpstr>Calibri Light</vt:lpstr>
      <vt:lpstr>Impact</vt:lpstr>
      <vt:lpstr>Times New Roman</vt:lpstr>
      <vt:lpstr>Wingdings</vt:lpstr>
      <vt:lpstr>Retrospectiva</vt:lpstr>
      <vt:lpstr>Worksheet</vt:lpstr>
      <vt:lpstr>Apresentação de Investimento</vt:lpstr>
      <vt:lpstr>Ferguson and Bardell</vt:lpstr>
      <vt:lpstr>Resumo </vt:lpstr>
      <vt:lpstr>Processo de investimento</vt:lpstr>
      <vt:lpstr>Apresentação do PowerPoint</vt:lpstr>
      <vt:lpstr>Revisão de Investimento</vt:lpstr>
      <vt:lpstr>Avaliação da Situação Financeira</vt:lpstr>
      <vt:lpstr>Formulação de diretrizes</vt:lpstr>
      <vt:lpstr>Tendência de Investimento</vt:lpstr>
      <vt:lpstr>Estratégia de Investimento</vt:lpstr>
      <vt:lpstr>Processo de Seleção de Investimento</vt:lpstr>
      <vt:lpstr>Sumário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ANTONIO CONRADO DA SILVA</dc:creator>
  <cp:lastModifiedBy>ANTONIO CONRADO DA SILVA</cp:lastModifiedBy>
  <cp:revision>10</cp:revision>
  <dcterms:created xsi:type="dcterms:W3CDTF">2024-04-04T11:04:46Z</dcterms:created>
  <dcterms:modified xsi:type="dcterms:W3CDTF">2024-04-08T10:48:07Z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0x010100996B4A7683F3A04D9C9E2123F1E7A71B</vt:lpwstr>
  </property>
</Properties>
</file>