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86" r:id="rId3"/>
    <p:sldId id="302" r:id="rId4"/>
    <p:sldId id="301" r:id="rId5"/>
    <p:sldId id="300" r:id="rId6"/>
    <p:sldId id="299" r:id="rId7"/>
    <p:sldId id="298" r:id="rId8"/>
    <p:sldId id="297" r:id="rId9"/>
    <p:sldId id="296" r:id="rId10"/>
    <p:sldId id="295" r:id="rId11"/>
    <p:sldId id="294" r:id="rId12"/>
    <p:sldId id="293" r:id="rId13"/>
    <p:sldId id="291" r:id="rId14"/>
    <p:sldId id="292" r:id="rId15"/>
    <p:sldId id="287" r:id="rId16"/>
    <p:sldId id="288" r:id="rId17"/>
    <p:sldId id="303" r:id="rId18"/>
    <p:sldId id="289" r:id="rId19"/>
    <p:sldId id="290" r:id="rId20"/>
    <p:sldId id="304" r:id="rId21"/>
    <p:sldId id="305" r:id="rId22"/>
    <p:sldId id="309" r:id="rId23"/>
    <p:sldId id="306" r:id="rId24"/>
    <p:sldId id="307" r:id="rId25"/>
    <p:sldId id="308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F2790-B738-61A8-984A-8E68CEC9B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5516EC-EC41-4FAC-FC56-A6975D7BA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82B5B5-25A5-D174-D37C-D94EC916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20/07/2024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D0A5A8-2AB2-EF78-4605-80AD6902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C258D3-61CE-60F4-389F-0D533101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10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FBDC8-1673-6E56-9811-62D3D0C0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B9D028-BAF8-CF06-4ADB-BE4D8CB69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E8C56D-49FB-608A-CAB4-2741E411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20/07/2024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C998DE-9253-6AE2-25B1-37B90718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0500DE-D9B3-99C8-D486-5CCF80E8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13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968E27-0C79-8828-4EDA-2F743E2C1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541B32-D30F-7293-C1FC-C8626B3CE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5671A-A000-9E15-12DE-229F5B35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20/07/2024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520125-81E5-6490-23BB-43E76B0F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52762C-4462-4A11-39D6-32142E60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03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C9ADC-956C-9B34-3398-C72F82D7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F11C07-B2F5-71E3-E559-DE6232B1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B7BCD2-905A-53DA-5C84-86DCD63E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20/07/2024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9078E2-52E1-3A4E-81D6-ABF28888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5AC4E4-F71C-A0F7-FB20-DD582E33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93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C0AB7-A6F7-7876-2E6D-5E8369E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9E76AC-DB6A-6A66-BB36-DB7F3A81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ECF0B-834E-5718-355D-D472715E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20/07/2024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010875-0114-EBEF-F6F3-0C2D8E52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E0B0C8-6FD0-73AF-5E90-04F8A818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92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09379-868C-F118-7E8F-AE10BACD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45B79-5A0C-D7DA-EBB6-A5CADF419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8570AA-3D51-069A-CE6F-A6E764B54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7875D2-E9D7-0DB7-A1B3-C6B2EFEE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20/07/2024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645A69-CCAF-319F-B9A6-ABC961DF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C20139-7BBD-20DA-EAD6-0B869BE7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48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2E053-49CE-205D-E8F9-17410AC6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3043ED-2475-4942-D102-46FC79DAE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DF43B7-3C78-C5F3-1180-2B07A6C84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1EA318-7162-4C42-65CA-A8042EABC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1D4739-0331-467F-FB6E-0AD4E7072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603BCD-84C1-9D73-315F-B2575221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20/07/2024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BD2202-707D-C7B0-7CFF-4AB3949A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07AA670-0E44-E021-5733-2B7E48B8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49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EA03A-8C17-6F84-A340-B43C7D12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F48442-C114-C191-C346-104A4923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20/07/2024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4DD7D1-5F34-E971-DCF4-3AAA954F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80D44E-FA51-787F-E266-236BADA3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79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027AD1-B228-F1EF-DC6C-A7885BEE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20/07/2024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2A4893-A7C5-A98E-F7C0-93AF44BC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A280BB-06DF-C113-9871-1B170DA9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8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B1202-E682-7E7D-7387-3B168D2B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02FFE5-A51B-35A1-6767-DA82208BF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A7A69D-971B-2C71-8477-9FA182853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F10AAA-DCFC-68F1-F218-E6171B65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20/07/2024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F8723A-C8BB-1808-CC1C-E28F6668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8FF2F9-8B6C-EA86-17F7-FDDA06DD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19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7CD91-9203-F7AB-C273-D7D762D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94020B-F581-18FF-44AD-974F1269C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05D6B8-15D7-53E6-A049-1DB0C20A9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4DC8BA-F703-6EC2-2E2C-05E33B17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20/07/2024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6B3339-E7D9-10E1-2851-9AB447C6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2E4DE7-B55F-5C99-05AC-28273064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4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12FB4F-1DD3-C2DA-BD01-325A9080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53B9CC-41F7-137F-1A2E-FBE7CB289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6CE980-F63B-67FF-8719-CE922C821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A2BCB-CCE6-4BF3-8898-3AC13C22EABE}" type="datetimeFigureOut">
              <a:rPr lang="pt-BR" smtClean="0"/>
              <a:t>20/07/2024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A0B72B-3A00-7635-D6F4-933387C45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626B1-6BFA-95C7-A499-17DE60B9F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6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AD3FA32-A853-4503-37D1-A402E3D1B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510" y="110346"/>
            <a:ext cx="5612979" cy="561297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3DD92E2-6BDA-6A8C-43BC-25C6BAA64B79}"/>
              </a:ext>
            </a:extLst>
          </p:cNvPr>
          <p:cNvSpPr txBox="1"/>
          <p:nvPr/>
        </p:nvSpPr>
        <p:spPr>
          <a:xfrm>
            <a:off x="914400" y="6361358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Profº</a:t>
            </a:r>
            <a:r>
              <a:rPr lang="pt-BR" sz="2000" b="1" dirty="0"/>
              <a:t> Manoel Feitosa</a:t>
            </a:r>
          </a:p>
        </p:txBody>
      </p:sp>
    </p:spTree>
    <p:extLst>
      <p:ext uri="{BB962C8B-B14F-4D97-AF65-F5344CB8AC3E}">
        <p14:creationId xmlns:p14="http://schemas.microsoft.com/office/powerpoint/2010/main" val="3766461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78852AF-7BD3-B200-59A9-D4597D7389FB}"/>
              </a:ext>
            </a:extLst>
          </p:cNvPr>
          <p:cNvSpPr txBox="1"/>
          <p:nvPr/>
        </p:nvSpPr>
        <p:spPr>
          <a:xfrm>
            <a:off x="787940" y="253326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 (HTML):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9BEF04A-5D45-AAAF-CAE4-F7CF1ED5F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678" y="847725"/>
            <a:ext cx="5095875" cy="25812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9D5F373-5378-E2D1-81C0-E4456744204A}"/>
              </a:ext>
            </a:extLst>
          </p:cNvPr>
          <p:cNvSpPr txBox="1"/>
          <p:nvPr/>
        </p:nvSpPr>
        <p:spPr>
          <a:xfrm>
            <a:off x="1322961" y="4032852"/>
            <a:ext cx="9328825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Prioridade de Estilos: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CSS segue regras de cascata e especificidade. Estilos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inline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têm a maior prioridade, seguidos por estilos internos e depois externos.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7C153F-A141-7F0B-0F2F-C724516993EB}"/>
              </a:ext>
            </a:extLst>
          </p:cNvPr>
          <p:cNvSpPr txBox="1"/>
          <p:nvPr/>
        </p:nvSpPr>
        <p:spPr>
          <a:xfrm>
            <a:off x="1322961" y="5012009"/>
            <a:ext cx="9328824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Melhores Práticas: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É recomendável usar CSS externo para facilitar a manutenção e a reutilização de estilos em vários documentos HTML.</a:t>
            </a:r>
          </a:p>
        </p:txBody>
      </p:sp>
    </p:spTree>
    <p:extLst>
      <p:ext uri="{BB962C8B-B14F-4D97-AF65-F5344CB8AC3E}">
        <p14:creationId xmlns:p14="http://schemas.microsoft.com/office/powerpoint/2010/main" val="1867806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D8B325-3CAC-9B60-DD60-2AB06128E388}"/>
              </a:ext>
            </a:extLst>
          </p:cNvPr>
          <p:cNvSpPr txBox="1"/>
          <p:nvPr/>
        </p:nvSpPr>
        <p:spPr>
          <a:xfrm>
            <a:off x="760681" y="146852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b="1" kern="1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Situação de Aprendizagem</a:t>
            </a:r>
            <a:r>
              <a:rPr lang="pt-BR" sz="18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01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33646E-10FE-858E-59B0-9BF20D92B84D}"/>
              </a:ext>
            </a:extLst>
          </p:cNvPr>
          <p:cNvSpPr txBox="1"/>
          <p:nvPr/>
        </p:nvSpPr>
        <p:spPr>
          <a:xfrm>
            <a:off x="760681" y="525417"/>
            <a:ext cx="7636213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Vamos criar um exemplo básico seguindo suas instruções passo a passo: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C25590E-33B0-9A4D-0F37-70F29B81E474}"/>
              </a:ext>
            </a:extLst>
          </p:cNvPr>
          <p:cNvSpPr txBox="1"/>
          <p:nvPr/>
        </p:nvSpPr>
        <p:spPr>
          <a:xfrm>
            <a:off x="760682" y="945419"/>
            <a:ext cx="7636212" cy="777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Passo 1: Criar o arquivo index.html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Crie um arquivo chamado index.html e adicione o seguinte código: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659F665-107B-9A12-1B2C-DB269760E7AC}"/>
              </a:ext>
            </a:extLst>
          </p:cNvPr>
          <p:cNvSpPr txBox="1"/>
          <p:nvPr/>
        </p:nvSpPr>
        <p:spPr>
          <a:xfrm>
            <a:off x="760681" y="4518216"/>
            <a:ext cx="8025320" cy="777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Passo 2: Criar o arquivo styles.css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Agora, crie um arquivo chamado styles.css e adicione os estilos desejados: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BB1D7DD-E097-9A2B-08A8-F5216CFA2F1E}"/>
              </a:ext>
            </a:extLst>
          </p:cNvPr>
          <p:cNvSpPr txBox="1"/>
          <p:nvPr/>
        </p:nvSpPr>
        <p:spPr>
          <a:xfrm>
            <a:off x="760681" y="5340901"/>
            <a:ext cx="10591498" cy="1370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Passo 3: Testar no navegador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Salve ambos os arquivos (index.html e styles.css) na mesma pasta e abra o arquivo index.html em um navegador. Você verá um cabeçalho com fundo escuro, parágrafos com fundo branco e estilos aplicados de acordo com as definições em styles.css.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7ADB5FDD-DD3F-412F-709B-27DA6BB88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55" y="1681127"/>
            <a:ext cx="5253945" cy="279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67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421049-3549-34E0-7F14-C97FED69EAC0}"/>
              </a:ext>
            </a:extLst>
          </p:cNvPr>
          <p:cNvSpPr txBox="1"/>
          <p:nvPr/>
        </p:nvSpPr>
        <p:spPr>
          <a:xfrm>
            <a:off x="914400" y="224144"/>
            <a:ext cx="610897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Tipos de Seletores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0600EEF-BB12-CBCB-6AFC-EA68E8E802D0}"/>
              </a:ext>
            </a:extLst>
          </p:cNvPr>
          <p:cNvSpPr txBox="1"/>
          <p:nvPr/>
        </p:nvSpPr>
        <p:spPr>
          <a:xfrm>
            <a:off x="729573" y="919423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Seletores de Tipo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12503B-09C8-BBC3-5769-932EE8AD6CBA}"/>
              </a:ext>
            </a:extLst>
          </p:cNvPr>
          <p:cNvSpPr txBox="1"/>
          <p:nvPr/>
        </p:nvSpPr>
        <p:spPr>
          <a:xfrm>
            <a:off x="729573" y="1384382"/>
            <a:ext cx="8531158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Os seletores de tipo selecionam elementos HTML com base no nome do elemento.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58083BE-0C39-7598-4B33-D9231F983CB7}"/>
              </a:ext>
            </a:extLst>
          </p:cNvPr>
          <p:cNvSpPr txBox="1"/>
          <p:nvPr/>
        </p:nvSpPr>
        <p:spPr>
          <a:xfrm>
            <a:off x="729573" y="1762947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8E34A92-1C24-5CAB-78C8-5781E3895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11" y="2257425"/>
            <a:ext cx="5133975" cy="117157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110D6D0-8F27-2A68-0578-4524284DD0C7}"/>
              </a:ext>
            </a:extLst>
          </p:cNvPr>
          <p:cNvSpPr txBox="1"/>
          <p:nvPr/>
        </p:nvSpPr>
        <p:spPr>
          <a:xfrm>
            <a:off x="778211" y="3701534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Seletores de Classe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6254EEC-315F-3404-165D-BDD8F4E4C54E}"/>
              </a:ext>
            </a:extLst>
          </p:cNvPr>
          <p:cNvSpPr txBox="1"/>
          <p:nvPr/>
        </p:nvSpPr>
        <p:spPr>
          <a:xfrm>
            <a:off x="778211" y="4080099"/>
            <a:ext cx="8920266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Os seletores de classe selecionam elementos com base no valor do atributo class.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B4FE8B0-3D7B-1766-5436-9E256F4960E8}"/>
              </a:ext>
            </a:extLst>
          </p:cNvPr>
          <p:cNvSpPr txBox="1"/>
          <p:nvPr/>
        </p:nvSpPr>
        <p:spPr>
          <a:xfrm>
            <a:off x="729573" y="4453960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Exemplo: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94AA132-738D-6741-2B84-D23DBD476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11" y="4966981"/>
            <a:ext cx="60198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70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  <p:bldP spid="15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134C98-9BD3-30D0-0CFB-DD2AAC624E99}"/>
              </a:ext>
            </a:extLst>
          </p:cNvPr>
          <p:cNvSpPr txBox="1"/>
          <p:nvPr/>
        </p:nvSpPr>
        <p:spPr>
          <a:xfrm>
            <a:off x="933855" y="277398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Seletores de ID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5A25A23-1D74-F244-B088-D1CB6D8740FA}"/>
              </a:ext>
            </a:extLst>
          </p:cNvPr>
          <p:cNvSpPr txBox="1"/>
          <p:nvPr/>
        </p:nvSpPr>
        <p:spPr>
          <a:xfrm>
            <a:off x="933855" y="646730"/>
            <a:ext cx="10184860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Os seletores de ID selecionam elementos com base no valor do atributo id. Um ID deve ser único em todo o documento HTML.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D44515-0CEC-8611-8444-AC706FAD05CD}"/>
              </a:ext>
            </a:extLst>
          </p:cNvPr>
          <p:cNvSpPr txBox="1"/>
          <p:nvPr/>
        </p:nvSpPr>
        <p:spPr>
          <a:xfrm>
            <a:off x="933855" y="1321658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D6C6D8E-949E-8FBD-DC66-C65C09E0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27" y="1710440"/>
            <a:ext cx="6076950" cy="141922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75D94BD-0BD7-BC32-150C-C05B9C939C4C}"/>
              </a:ext>
            </a:extLst>
          </p:cNvPr>
          <p:cNvSpPr txBox="1"/>
          <p:nvPr/>
        </p:nvSpPr>
        <p:spPr>
          <a:xfrm>
            <a:off x="933855" y="3619928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Seletores de Atributo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9D91A7-5834-76CA-F223-8A752601F949}"/>
              </a:ext>
            </a:extLst>
          </p:cNvPr>
          <p:cNvSpPr txBox="1"/>
          <p:nvPr/>
        </p:nvSpPr>
        <p:spPr>
          <a:xfrm>
            <a:off x="933854" y="3991715"/>
            <a:ext cx="10184859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Os seletores de atributo selecionam elementos com base em um atributo específico.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FFD5B91-7764-2A14-345C-3B94FF10F6EE}"/>
              </a:ext>
            </a:extLst>
          </p:cNvPr>
          <p:cNvSpPr txBox="1"/>
          <p:nvPr/>
        </p:nvSpPr>
        <p:spPr>
          <a:xfrm>
            <a:off x="933854" y="4425957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1A96A2AD-C71A-2ED9-5024-67DB380C6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27" y="4880733"/>
            <a:ext cx="51816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00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3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34DDDFD-2824-F256-E3A8-C719987DA24A}"/>
              </a:ext>
            </a:extLst>
          </p:cNvPr>
          <p:cNvSpPr txBox="1"/>
          <p:nvPr/>
        </p:nvSpPr>
        <p:spPr>
          <a:xfrm>
            <a:off x="797668" y="107411"/>
            <a:ext cx="610897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Propriedades CSS Comuns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9E9B32-AA7A-9081-7BED-2A2951E2DDB2}"/>
              </a:ext>
            </a:extLst>
          </p:cNvPr>
          <p:cNvSpPr txBox="1"/>
          <p:nvPr/>
        </p:nvSpPr>
        <p:spPr>
          <a:xfrm>
            <a:off x="1050586" y="517780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 (color, background-color)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2D28BBC-4275-78D1-BCCC-4CF248F7A54E}"/>
              </a:ext>
            </a:extLst>
          </p:cNvPr>
          <p:cNvSpPr txBox="1"/>
          <p:nvPr/>
        </p:nvSpPr>
        <p:spPr>
          <a:xfrm>
            <a:off x="1498058" y="896345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color: Define a cor do texto dentro do elemento.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967B172-2F3B-17E1-F792-CC6E192C3DC8}"/>
              </a:ext>
            </a:extLst>
          </p:cNvPr>
          <p:cNvSpPr txBox="1"/>
          <p:nvPr/>
        </p:nvSpPr>
        <p:spPr>
          <a:xfrm>
            <a:off x="1498058" y="1274910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background-color: Define a cor de fundo do elemento.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C8BDDEF-E80A-2899-95D9-725E78182547}"/>
              </a:ext>
            </a:extLst>
          </p:cNvPr>
          <p:cNvSpPr txBox="1"/>
          <p:nvPr/>
        </p:nvSpPr>
        <p:spPr>
          <a:xfrm>
            <a:off x="1050586" y="1723475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Exemplo: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0BB7A8E-4CEB-99D9-AFD0-FE5C4AF31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05" y="2172040"/>
            <a:ext cx="6772275" cy="9906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47CFFE4-8ECE-F352-7D4F-0DDAA88EE7FF}"/>
              </a:ext>
            </a:extLst>
          </p:cNvPr>
          <p:cNvSpPr txBox="1"/>
          <p:nvPr/>
        </p:nvSpPr>
        <p:spPr>
          <a:xfrm>
            <a:off x="1166405" y="3316796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Texto (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font-size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font-family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text-align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4021CCE-5CBA-4DCC-E4A7-D6667A15FD5E}"/>
              </a:ext>
            </a:extLst>
          </p:cNvPr>
          <p:cNvSpPr txBox="1"/>
          <p:nvPr/>
        </p:nvSpPr>
        <p:spPr>
          <a:xfrm>
            <a:off x="1498058" y="3681205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font-size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Define o tamanho da fonte.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287DCB6-547F-B810-0396-278F98EF8349}"/>
              </a:ext>
            </a:extLst>
          </p:cNvPr>
          <p:cNvSpPr txBox="1"/>
          <p:nvPr/>
        </p:nvSpPr>
        <p:spPr>
          <a:xfrm>
            <a:off x="1498058" y="4024643"/>
            <a:ext cx="7373568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font-family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Define a família da fonte (Arial,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sans-serif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etc.).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2E7883B-F47D-091C-CEA7-10BA195E0472}"/>
              </a:ext>
            </a:extLst>
          </p:cNvPr>
          <p:cNvSpPr txBox="1"/>
          <p:nvPr/>
        </p:nvSpPr>
        <p:spPr>
          <a:xfrm>
            <a:off x="1498058" y="4353925"/>
            <a:ext cx="6848272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text-align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Define o alinhamento do texto dentro do elemento.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C0867AA-C7BD-1D8B-9662-DE040764CA0D}"/>
              </a:ext>
            </a:extLst>
          </p:cNvPr>
          <p:cNvSpPr txBox="1"/>
          <p:nvPr/>
        </p:nvSpPr>
        <p:spPr>
          <a:xfrm>
            <a:off x="1050586" y="4732490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Exemplo: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8BE70C6A-1E6F-0CD0-4216-78ECA9952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405" y="5160019"/>
            <a:ext cx="72580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40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  <p:bldP spid="12" grpId="0"/>
      <p:bldP spid="16" grpId="0"/>
      <p:bldP spid="18" grpId="0"/>
      <p:bldP spid="20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13FBE98-10DB-CF7F-6D76-F3D9B0C1C23A}"/>
              </a:ext>
            </a:extLst>
          </p:cNvPr>
          <p:cNvSpPr txBox="1"/>
          <p:nvPr/>
        </p:nvSpPr>
        <p:spPr>
          <a:xfrm>
            <a:off x="1021404" y="992631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Box Model (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width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height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margin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padding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border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E7F3DE6-D44F-B21F-9F84-B8A21B25235D}"/>
              </a:ext>
            </a:extLst>
          </p:cNvPr>
          <p:cNvSpPr txBox="1"/>
          <p:nvPr/>
        </p:nvSpPr>
        <p:spPr>
          <a:xfrm>
            <a:off x="1284051" y="1371196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width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height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Define a largura e altura do elemento.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B49234D-4007-DCD2-B243-2254027B422A}"/>
              </a:ext>
            </a:extLst>
          </p:cNvPr>
          <p:cNvSpPr txBox="1"/>
          <p:nvPr/>
        </p:nvSpPr>
        <p:spPr>
          <a:xfrm>
            <a:off x="1284051" y="1747901"/>
            <a:ext cx="6945549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margin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Define o espaço ao redor do elemento (espaço externo).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79BBD22-ED91-6397-116D-A91A66EA1376}"/>
              </a:ext>
            </a:extLst>
          </p:cNvPr>
          <p:cNvSpPr txBox="1"/>
          <p:nvPr/>
        </p:nvSpPr>
        <p:spPr>
          <a:xfrm>
            <a:off x="1284051" y="2124606"/>
            <a:ext cx="9698477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padding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Define o espaço dentro do elemento entre o conteúdo e a borda (espaço interno).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86A015A-889C-890B-788D-245FB6132A3C}"/>
              </a:ext>
            </a:extLst>
          </p:cNvPr>
          <p:cNvSpPr txBox="1"/>
          <p:nvPr/>
        </p:nvSpPr>
        <p:spPr>
          <a:xfrm>
            <a:off x="1284051" y="2499451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border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Define a borda do elemento.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7E4E04A-EA97-047E-EB9B-60B0E0468432}"/>
              </a:ext>
            </a:extLst>
          </p:cNvPr>
          <p:cNvSpPr txBox="1"/>
          <p:nvPr/>
        </p:nvSpPr>
        <p:spPr>
          <a:xfrm>
            <a:off x="1021404" y="2876156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Exemplo: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C88B587-5CC5-5C7E-F54C-A51718C0C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051" y="3364252"/>
            <a:ext cx="73247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81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B360A79-4A7A-67CD-C1CC-39E0FCDC2012}"/>
              </a:ext>
            </a:extLst>
          </p:cNvPr>
          <p:cNvSpPr txBox="1"/>
          <p:nvPr/>
        </p:nvSpPr>
        <p:spPr>
          <a:xfrm>
            <a:off x="760681" y="146852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b="1" kern="1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Situação de Aprendizagem</a:t>
            </a:r>
            <a:r>
              <a:rPr lang="pt-BR" sz="18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02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C9E8C3-2DAC-DAF9-D038-D4CDBC4AAD04}"/>
              </a:ext>
            </a:extLst>
          </p:cNvPr>
          <p:cNvSpPr txBox="1"/>
          <p:nvPr/>
        </p:nvSpPr>
        <p:spPr>
          <a:xfrm>
            <a:off x="760682" y="616178"/>
            <a:ext cx="10406672" cy="971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Vamos criar um exemplo de página HTML simples com diferentes elementos (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div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h1, p, a) e aplicar estilos usando seletores de classe e ID, além de experimentar com propriedades do box model para ajustar o layout.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B1544E7-5E49-B859-1795-EFEF9FA16954}"/>
              </a:ext>
            </a:extLst>
          </p:cNvPr>
          <p:cNvSpPr txBox="1"/>
          <p:nvPr/>
        </p:nvSpPr>
        <p:spPr>
          <a:xfrm>
            <a:off x="1215957" y="1678231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Passo 1: Criar o arquivo index.html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A798440-06D1-6679-B3C1-101C3F435609}"/>
              </a:ext>
            </a:extLst>
          </p:cNvPr>
          <p:cNvSpPr txBox="1"/>
          <p:nvPr/>
        </p:nvSpPr>
        <p:spPr>
          <a:xfrm>
            <a:off x="1215957" y="2403139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Passo 2: Criar o arquivo styles.css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7DE2E92-9A2A-3FAA-30A2-B05F506012EC}"/>
              </a:ext>
            </a:extLst>
          </p:cNvPr>
          <p:cNvSpPr txBox="1"/>
          <p:nvPr/>
        </p:nvSpPr>
        <p:spPr>
          <a:xfrm>
            <a:off x="760681" y="2865099"/>
            <a:ext cx="10406672" cy="2259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Esse exemplo você irá criar uma página HTML com um cabeçalho (header) contendo um título (h1) e um menu de navegação (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nav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 A seção de conteúdo (#conteudo) contém duas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div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(bloco e destaque) com diferentes estilos aplicados usando classes e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IDs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incluindo propriedades do box model para ajustar o layout. O rodapé (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footer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possui um texto de copyright.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Ao abrir o arquivo index.html em um navegador, você verá os estilos aplicados conforme definido em styles.css, demonstrando o uso de seletores de classe, ID e propriedades do box model para estilizar elementos HTML de maneira eficaz.</a:t>
            </a:r>
          </a:p>
        </p:txBody>
      </p:sp>
    </p:spTree>
    <p:extLst>
      <p:ext uri="{BB962C8B-B14F-4D97-AF65-F5344CB8AC3E}">
        <p14:creationId xmlns:p14="http://schemas.microsoft.com/office/powerpoint/2010/main" val="183548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2B012E-0907-4F21-5459-BAFE4E857CB2}"/>
              </a:ext>
            </a:extLst>
          </p:cNvPr>
          <p:cNvSpPr txBox="1"/>
          <p:nvPr/>
        </p:nvSpPr>
        <p:spPr>
          <a:xfrm>
            <a:off x="904673" y="856441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Box Model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50354C6-F278-44F5-47ED-35A85692A8CA}"/>
              </a:ext>
            </a:extLst>
          </p:cNvPr>
          <p:cNvSpPr txBox="1"/>
          <p:nvPr/>
        </p:nvSpPr>
        <p:spPr>
          <a:xfrm>
            <a:off x="904673" y="1235006"/>
            <a:ext cx="10029216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Box Model descreve como os elementos HTML são renderizados na página, dividindo-os em áreas distintas: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15387BC-B623-C19B-36BF-BAF41C222CBC}"/>
              </a:ext>
            </a:extLst>
          </p:cNvPr>
          <p:cNvSpPr txBox="1"/>
          <p:nvPr/>
        </p:nvSpPr>
        <p:spPr>
          <a:xfrm>
            <a:off x="1381326" y="1908074"/>
            <a:ext cx="9776299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Content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(Conteúdo):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conteúdo do elemento, como texto, imagens ou outros elementos.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FD9723-E718-7023-0A71-731E5F7E9268}"/>
              </a:ext>
            </a:extLst>
          </p:cNvPr>
          <p:cNvSpPr txBox="1"/>
          <p:nvPr/>
        </p:nvSpPr>
        <p:spPr>
          <a:xfrm>
            <a:off x="1381326" y="2286639"/>
            <a:ext cx="7062281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Padding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Espaço entre o conteúdo e a borda do elemento.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CC33D5D-6288-3CA7-1413-8648E39D0960}"/>
              </a:ext>
            </a:extLst>
          </p:cNvPr>
          <p:cNvSpPr txBox="1"/>
          <p:nvPr/>
        </p:nvSpPr>
        <p:spPr>
          <a:xfrm>
            <a:off x="1381326" y="2663344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Border (Borda):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Borda ao redor do elemento.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A91DD0E-6409-673E-E44F-7B47A93B241B}"/>
              </a:ext>
            </a:extLst>
          </p:cNvPr>
          <p:cNvSpPr txBox="1"/>
          <p:nvPr/>
        </p:nvSpPr>
        <p:spPr>
          <a:xfrm>
            <a:off x="1381326" y="3041909"/>
            <a:ext cx="822960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Margin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(Margem):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Espaço entre o elemento e os elementos vizinhos.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476AD41-E1C5-9D51-0157-3F484E905EEA}"/>
              </a:ext>
            </a:extLst>
          </p:cNvPr>
          <p:cNvSpPr txBox="1"/>
          <p:nvPr/>
        </p:nvSpPr>
        <p:spPr>
          <a:xfrm>
            <a:off x="1021404" y="3537636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833D75F-A5AE-AEC5-204F-A00E29C5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084" y="3969483"/>
            <a:ext cx="33623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7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  <p:bldP spid="13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937BB2A-F6E8-A3AE-4722-B78EC306808A}"/>
              </a:ext>
            </a:extLst>
          </p:cNvPr>
          <p:cNvSpPr txBox="1"/>
          <p:nvPr/>
        </p:nvSpPr>
        <p:spPr>
          <a:xfrm>
            <a:off x="778213" y="185233"/>
            <a:ext cx="610897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Posicionamento CSS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2586DAE-F813-4BF3-0F18-176513C55B2D}"/>
              </a:ext>
            </a:extLst>
          </p:cNvPr>
          <p:cNvSpPr txBox="1"/>
          <p:nvPr/>
        </p:nvSpPr>
        <p:spPr>
          <a:xfrm>
            <a:off x="778213" y="595602"/>
            <a:ext cx="9630383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posicionamento CSS controla a localização de um elemento na página. Os principais tipos de posicionamento são: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E0603D9-0E91-B0F0-ABD3-0FBCBAFF25AB}"/>
              </a:ext>
            </a:extLst>
          </p:cNvPr>
          <p:cNvSpPr txBox="1"/>
          <p:nvPr/>
        </p:nvSpPr>
        <p:spPr>
          <a:xfrm>
            <a:off x="778213" y="1270530"/>
            <a:ext cx="10778247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Static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(Estático):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Posição padrão, onde os elementos são posicionados no fluxo normal do documento.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90DEB8C-AA9C-518B-9588-BF97C4F5BEBA}"/>
              </a:ext>
            </a:extLst>
          </p:cNvPr>
          <p:cNvSpPr txBox="1"/>
          <p:nvPr/>
        </p:nvSpPr>
        <p:spPr>
          <a:xfrm>
            <a:off x="778213" y="1680899"/>
            <a:ext cx="10778246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Relative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(Relativo):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Permite posicionar um elemento em relação à sua posição original no fluxo normal do documento.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357EA39-AB7B-DDCB-5A04-60783077A23B}"/>
              </a:ext>
            </a:extLst>
          </p:cNvPr>
          <p:cNvSpPr txBox="1"/>
          <p:nvPr/>
        </p:nvSpPr>
        <p:spPr>
          <a:xfrm>
            <a:off x="778213" y="2355827"/>
            <a:ext cx="10778246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Absolute (Absoluto):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Remove um elemento do fluxo normal e posiciona-o em relação ao seu elemento pai mais próximo com posicionamento relativo ou absoluto.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EA22778-1CA3-4408-D710-248F81952A25}"/>
              </a:ext>
            </a:extLst>
          </p:cNvPr>
          <p:cNvSpPr txBox="1"/>
          <p:nvPr/>
        </p:nvSpPr>
        <p:spPr>
          <a:xfrm>
            <a:off x="778213" y="3030755"/>
            <a:ext cx="10778246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Fixed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(Fixo):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Posiciona um elemento em relação à janela de visualização do navegador, permanecendo fixo enquanto a página é rolada.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55AFBBE-615F-1200-6C3E-E9E0E8EBD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762" y="3429000"/>
            <a:ext cx="4238625" cy="33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62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  <p:bldP spid="13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0BE61C-200F-2FD2-0110-1A379453B1EA}"/>
              </a:ext>
            </a:extLst>
          </p:cNvPr>
          <p:cNvSpPr txBox="1"/>
          <p:nvPr/>
        </p:nvSpPr>
        <p:spPr>
          <a:xfrm>
            <a:off x="953310" y="214416"/>
            <a:ext cx="610897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Flexbox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A69F41-4E1A-3D5B-1789-03241BD7AC32}"/>
              </a:ext>
            </a:extLst>
          </p:cNvPr>
          <p:cNvSpPr txBox="1"/>
          <p:nvPr/>
        </p:nvSpPr>
        <p:spPr>
          <a:xfrm>
            <a:off x="953309" y="624785"/>
            <a:ext cx="10739337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Flexbox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é um modelo de layout unidimensional que permite organizar elementos de maneira eficiente em uma linha (ou coluna), controlando o alinhamento, distribuição e ordem dos itens.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0D1FA16-9F5A-A398-6620-FA90952A1417}"/>
              </a:ext>
            </a:extLst>
          </p:cNvPr>
          <p:cNvSpPr txBox="1"/>
          <p:nvPr/>
        </p:nvSpPr>
        <p:spPr>
          <a:xfrm>
            <a:off x="1468877" y="1401190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Propriedades do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Flexbox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F4692E9-893C-B83F-063B-5AA1A03EC4D1}"/>
              </a:ext>
            </a:extLst>
          </p:cNvPr>
          <p:cNvSpPr txBox="1"/>
          <p:nvPr/>
        </p:nvSpPr>
        <p:spPr>
          <a:xfrm>
            <a:off x="1468877" y="1779755"/>
            <a:ext cx="10223769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Container Flexível: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Elemento pai com display: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 define um contexto flexível para seus itens filhos.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96B8AA6-C985-B184-C9C8-AD92D98A695A}"/>
              </a:ext>
            </a:extLst>
          </p:cNvPr>
          <p:cNvSpPr txBox="1"/>
          <p:nvPr/>
        </p:nvSpPr>
        <p:spPr>
          <a:xfrm>
            <a:off x="1468876" y="2454683"/>
            <a:ext cx="9786026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Itens Flexíveis: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Elementos filhos dentro do contêiner flexível que são ajustados usando propriedades flexíveis.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9FE370B-0375-70CF-9682-D83F2D3AC021}"/>
              </a:ext>
            </a:extLst>
          </p:cNvPr>
          <p:cNvSpPr txBox="1"/>
          <p:nvPr/>
        </p:nvSpPr>
        <p:spPr>
          <a:xfrm>
            <a:off x="953310" y="3231088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Exemplo: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FE0897F-A9B2-A9B2-16D4-F26C4AB84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265" y="3713669"/>
            <a:ext cx="82105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34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Imagem 2" descr="Uma imagem contendo Interface gráfica do usuário">
            <a:extLst>
              <a:ext uri="{FF2B5EF4-FFF2-40B4-BE49-F238E27FC236}">
                <a16:creationId xmlns:a16="http://schemas.microsoft.com/office/drawing/2014/main" id="{2F587967-9204-801B-0733-CB20E56C8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74" y="72573"/>
            <a:ext cx="3844453" cy="16002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F3955B2-3F83-8CB3-6050-13131DB2EBBE}"/>
              </a:ext>
            </a:extLst>
          </p:cNvPr>
          <p:cNvSpPr txBox="1"/>
          <p:nvPr/>
        </p:nvSpPr>
        <p:spPr>
          <a:xfrm>
            <a:off x="4920167" y="157840"/>
            <a:ext cx="6846243" cy="1564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CSS, ou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Cascading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Style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Sheets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(Folhas de Estilo em Cascata), é uma linguagem de estilo utilizada para descrever a apresentação de um documento HTML (ou XML). Em termos simples, o CSS define como os elementos HTML devem ser exibidos na tela, no papel ou em outras mídias.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E53862B-6DDE-9CEE-5490-D3A543613F67}"/>
              </a:ext>
            </a:extLst>
          </p:cNvPr>
          <p:cNvSpPr txBox="1"/>
          <p:nvPr/>
        </p:nvSpPr>
        <p:spPr>
          <a:xfrm>
            <a:off x="737274" y="2046541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Principais características do CSS: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F6C83FA-11F3-CD98-BB86-6D23A20FF31B}"/>
              </a:ext>
            </a:extLst>
          </p:cNvPr>
          <p:cNvSpPr txBox="1"/>
          <p:nvPr/>
        </p:nvSpPr>
        <p:spPr>
          <a:xfrm>
            <a:off x="1186773" y="2425106"/>
            <a:ext cx="10484389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Separação de conteúdo e estilo: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Permite separar o conteúdo (estrutura do documento) da sua apresentação (cores, fontes, layout).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E4403C2-9F1E-EB44-E605-0D712D2A2BF2}"/>
              </a:ext>
            </a:extLst>
          </p:cNvPr>
          <p:cNvSpPr txBox="1"/>
          <p:nvPr/>
        </p:nvSpPr>
        <p:spPr>
          <a:xfrm>
            <a:off x="1186772" y="3083039"/>
            <a:ext cx="10484389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  Cascata: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Define regras de estilo que podem ser aplicadas em diferentes níveis, permitindo que estilos sejam herdados e substituídos conforme a necessidade.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262457B-C56F-3B48-EC3E-1AC8C4A8B79D}"/>
              </a:ext>
            </a:extLst>
          </p:cNvPr>
          <p:cNvSpPr txBox="1"/>
          <p:nvPr/>
        </p:nvSpPr>
        <p:spPr>
          <a:xfrm>
            <a:off x="1186772" y="3757967"/>
            <a:ext cx="10484388" cy="971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  Seletor e Propriedades: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Utiliza seletores para identificar quais elementos HTML serão estilizados e propriedades para definir como eles serão apresentados (cores, tamanhos, posicionamento, entre outros).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C3F2B11-9897-8133-5295-DF45153B20C5}"/>
              </a:ext>
            </a:extLst>
          </p:cNvPr>
          <p:cNvSpPr txBox="1"/>
          <p:nvPr/>
        </p:nvSpPr>
        <p:spPr>
          <a:xfrm>
            <a:off x="1186772" y="4685284"/>
            <a:ext cx="10484388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  Flexibilidade: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Oferece várias técnicas para criar layouts complexos e responsivos, como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Flexbox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Grid Layout.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57E02A0-EDBD-F983-4297-3B1391DEB211}"/>
              </a:ext>
            </a:extLst>
          </p:cNvPr>
          <p:cNvSpPr txBox="1"/>
          <p:nvPr/>
        </p:nvSpPr>
        <p:spPr>
          <a:xfrm>
            <a:off x="1186771" y="5316237"/>
            <a:ext cx="10484387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  Manutenção simplificada: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Permite alterar o visual de um site inteiro ajustando apenas o arquivo CSS, sem a necessidade de modificar o código HTML.</a:t>
            </a:r>
          </a:p>
        </p:txBody>
      </p:sp>
    </p:spTree>
    <p:extLst>
      <p:ext uri="{BB962C8B-B14F-4D97-AF65-F5344CB8AC3E}">
        <p14:creationId xmlns:p14="http://schemas.microsoft.com/office/powerpoint/2010/main" val="3927613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7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D7F550-9DAD-02D3-0B21-E3B351FB1B80}"/>
              </a:ext>
            </a:extLst>
          </p:cNvPr>
          <p:cNvSpPr txBox="1"/>
          <p:nvPr/>
        </p:nvSpPr>
        <p:spPr>
          <a:xfrm>
            <a:off x="778213" y="97684"/>
            <a:ext cx="610897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Grid Layout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0FFA443-FCF4-8D67-BA4B-68A017025A4E}"/>
              </a:ext>
            </a:extLst>
          </p:cNvPr>
          <p:cNvSpPr txBox="1"/>
          <p:nvPr/>
        </p:nvSpPr>
        <p:spPr>
          <a:xfrm>
            <a:off x="778213" y="508053"/>
            <a:ext cx="10515600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Grid Layout é um modelo bidimensional que permite criar layouts complexos em grade, dividindo o espaço em linhas e colunas.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6852C10-1399-78F5-46CE-405A15A4BD5D}"/>
              </a:ext>
            </a:extLst>
          </p:cNvPr>
          <p:cNvSpPr txBox="1"/>
          <p:nvPr/>
        </p:nvSpPr>
        <p:spPr>
          <a:xfrm>
            <a:off x="1429966" y="1214785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Propriedades do Grid Layout: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6368F6E-A38B-E766-388F-5218ADE66484}"/>
              </a:ext>
            </a:extLst>
          </p:cNvPr>
          <p:cNvSpPr txBox="1"/>
          <p:nvPr/>
        </p:nvSpPr>
        <p:spPr>
          <a:xfrm>
            <a:off x="1429965" y="1625154"/>
            <a:ext cx="9863847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Contêiner de Grid: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Elemento pai com display: grid; define um contexto de grade para seus itens filhos.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9DDBA8C-88FF-BD01-3B5C-108CF5BEAEAF}"/>
              </a:ext>
            </a:extLst>
          </p:cNvPr>
          <p:cNvSpPr txBox="1"/>
          <p:nvPr/>
        </p:nvSpPr>
        <p:spPr>
          <a:xfrm>
            <a:off x="1429966" y="2300082"/>
            <a:ext cx="9863846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Itens de Grid: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Elementos filhos dentro do contêiner de grade que são posicionados em células da grade usando propriedades de linha e coluna.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1240B68-362D-F9AC-3786-13E596AE13F8}"/>
              </a:ext>
            </a:extLst>
          </p:cNvPr>
          <p:cNvSpPr txBox="1"/>
          <p:nvPr/>
        </p:nvSpPr>
        <p:spPr>
          <a:xfrm>
            <a:off x="953310" y="3231088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Exemplo: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0CF2B1B-7F25-B7C1-72AE-2B780002F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67" y="3865731"/>
            <a:ext cx="72771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1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1C6117-7EF5-42AA-5A4C-4B04C061AB35}"/>
              </a:ext>
            </a:extLst>
          </p:cNvPr>
          <p:cNvSpPr txBox="1"/>
          <p:nvPr/>
        </p:nvSpPr>
        <p:spPr>
          <a:xfrm>
            <a:off x="867685" y="1246083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b="1" kern="1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Situação de Aprendizagem</a:t>
            </a:r>
            <a:r>
              <a:rPr lang="pt-BR" sz="18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03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5A427C-38B0-31DA-E171-48C06DC57FDA}"/>
              </a:ext>
            </a:extLst>
          </p:cNvPr>
          <p:cNvSpPr txBox="1"/>
          <p:nvPr/>
        </p:nvSpPr>
        <p:spPr>
          <a:xfrm>
            <a:off x="867684" y="1624648"/>
            <a:ext cx="10669319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Vamos criar um exemplo de layout de página usando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Flexbox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incluindo uma navegação responsiva. O layout será simples, com um cabeçalho, uma seção de conteúdo principal e um rodapé.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37D70E2-6F76-8A8D-CAA4-2CC2567A85A9}"/>
              </a:ext>
            </a:extLst>
          </p:cNvPr>
          <p:cNvSpPr txBox="1"/>
          <p:nvPr/>
        </p:nvSpPr>
        <p:spPr>
          <a:xfrm>
            <a:off x="1702340" y="2488858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Passo 1: Criando o arquivo index.html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39001CF-8AE8-B82E-2848-0FAD2C8B9B71}"/>
              </a:ext>
            </a:extLst>
          </p:cNvPr>
          <p:cNvSpPr txBox="1"/>
          <p:nvPr/>
        </p:nvSpPr>
        <p:spPr>
          <a:xfrm>
            <a:off x="1702340" y="3239717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Passo 2: Criando o arquivo styles.css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BF0755D-8423-4D0A-128A-38D09C9ABD19}"/>
              </a:ext>
            </a:extLst>
          </p:cNvPr>
          <p:cNvSpPr txBox="1"/>
          <p:nvPr/>
        </p:nvSpPr>
        <p:spPr>
          <a:xfrm>
            <a:off x="867685" y="3850954"/>
            <a:ext cx="10669318" cy="1267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Nessa situação de aprendizagem você irá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criar um layout flexível simples com uma navegação responsiva usando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Flexbox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O conteúdo é centralizado e adaptável, ideal para páginas web modernas que precisam de um design limpo e eficiente. Ao abrir o arquivo index.html em um navegador, você verá o layout responsivo e funcional conforme descrito.</a:t>
            </a:r>
          </a:p>
        </p:txBody>
      </p:sp>
    </p:spTree>
    <p:extLst>
      <p:ext uri="{BB962C8B-B14F-4D97-AF65-F5344CB8AC3E}">
        <p14:creationId xmlns:p14="http://schemas.microsoft.com/office/powerpoint/2010/main" val="3021956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0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42088-AA7E-AA97-3FCF-0CB028E73FDC}"/>
              </a:ext>
            </a:extLst>
          </p:cNvPr>
          <p:cNvSpPr txBox="1"/>
          <p:nvPr/>
        </p:nvSpPr>
        <p:spPr>
          <a:xfrm>
            <a:off x="807396" y="165778"/>
            <a:ext cx="610897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Estilizando Formulários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6960BF-D183-B015-AE1A-0A58AAA74106}"/>
              </a:ext>
            </a:extLst>
          </p:cNvPr>
          <p:cNvSpPr txBox="1"/>
          <p:nvPr/>
        </p:nvSpPr>
        <p:spPr>
          <a:xfrm>
            <a:off x="807396" y="671616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Inputs,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Textareas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Buttons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231601-42B0-212D-AB44-6AF84F7221B9}"/>
              </a:ext>
            </a:extLst>
          </p:cNvPr>
          <p:cNvSpPr txBox="1"/>
          <p:nvPr/>
        </p:nvSpPr>
        <p:spPr>
          <a:xfrm>
            <a:off x="807396" y="1050181"/>
            <a:ext cx="10577208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estilizar elementos de formulário como inputs,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textareas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buttons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podemos usar propriedades CSS específicas para ajustar cores, fontes, bordas e margens.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672C8B-4039-7E55-C92D-4874552C029B}"/>
              </a:ext>
            </a:extLst>
          </p:cNvPr>
          <p:cNvSpPr txBox="1"/>
          <p:nvPr/>
        </p:nvSpPr>
        <p:spPr>
          <a:xfrm>
            <a:off x="807396" y="2103674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9FBC2F1-22CE-4121-B41F-0E3ACFB65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543" y="1867711"/>
            <a:ext cx="5544231" cy="48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1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7EBB6A-72CA-E529-F15D-1D8871B56530}"/>
              </a:ext>
            </a:extLst>
          </p:cNvPr>
          <p:cNvSpPr txBox="1"/>
          <p:nvPr/>
        </p:nvSpPr>
        <p:spPr>
          <a:xfrm>
            <a:off x="1070042" y="642433"/>
            <a:ext cx="610897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Transições CSS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DFA652-01E0-F462-A6BC-62649F93815D}"/>
              </a:ext>
            </a:extLst>
          </p:cNvPr>
          <p:cNvSpPr txBox="1"/>
          <p:nvPr/>
        </p:nvSpPr>
        <p:spPr>
          <a:xfrm>
            <a:off x="1070041" y="1052802"/>
            <a:ext cx="10389141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transições CSS permitem suavizar mudanças de propriedades CSS ao longo do tempo, como alterações de cor, tamanho ou posição.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38F55F-5110-59CA-CAE2-23915AF6D20D}"/>
              </a:ext>
            </a:extLst>
          </p:cNvPr>
          <p:cNvSpPr txBox="1"/>
          <p:nvPr/>
        </p:nvSpPr>
        <p:spPr>
          <a:xfrm>
            <a:off x="885216" y="2209683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D501EEA-8AEC-E55F-F3E5-F5792CEC7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758" y="3069417"/>
            <a:ext cx="80772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38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072AF0B-0B45-C67C-EFD6-779EF17C61C5}"/>
              </a:ext>
            </a:extLst>
          </p:cNvPr>
          <p:cNvSpPr txBox="1"/>
          <p:nvPr/>
        </p:nvSpPr>
        <p:spPr>
          <a:xfrm>
            <a:off x="1177047" y="515973"/>
            <a:ext cx="610897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Animações CSS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4F4D0A-CD36-90A0-B6E1-580D27E4D153}"/>
              </a:ext>
            </a:extLst>
          </p:cNvPr>
          <p:cNvSpPr txBox="1"/>
          <p:nvPr/>
        </p:nvSpPr>
        <p:spPr>
          <a:xfrm>
            <a:off x="1177047" y="926342"/>
            <a:ext cx="10097310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animações CSS permitem criar sequências de efeitos visuais usando @keyframes para definir os estágios da animação e a propriedade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animation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aplicá-las a elementos específicos.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3D516E-2CDC-D2E9-9FC4-A8122B266867}"/>
              </a:ext>
            </a:extLst>
          </p:cNvPr>
          <p:cNvSpPr txBox="1"/>
          <p:nvPr/>
        </p:nvSpPr>
        <p:spPr>
          <a:xfrm>
            <a:off x="885216" y="2209683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D07446C-AFD3-535C-B4A3-BD1FA851F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57" y="2665377"/>
            <a:ext cx="72961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05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59E24E9-9DE6-EB46-6675-0CC191872085}"/>
              </a:ext>
            </a:extLst>
          </p:cNvPr>
          <p:cNvSpPr txBox="1"/>
          <p:nvPr/>
        </p:nvSpPr>
        <p:spPr>
          <a:xfrm>
            <a:off x="799591" y="101752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b="1" kern="1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Situação de Aprendizagem</a:t>
            </a:r>
            <a:r>
              <a:rPr lang="pt-BR" sz="18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0</a:t>
            </a:r>
            <a:r>
              <a:rPr lang="pt-BR" b="1" kern="1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endParaRPr lang="pt-BR" sz="1800" b="1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BFE80C-ED38-A797-60F2-7F6DE08DFF0D}"/>
              </a:ext>
            </a:extLst>
          </p:cNvPr>
          <p:cNvSpPr txBox="1"/>
          <p:nvPr/>
        </p:nvSpPr>
        <p:spPr>
          <a:xfrm>
            <a:off x="799590" y="631218"/>
            <a:ext cx="10902783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Vamos criar um exemplo de formulário HTML com diferentes tipos de input, estilizar esses elementos e adicionar uma animação simples a um deles usando CSS.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15DEB8A-8352-0F4C-AD2E-ADF6C903C9C1}"/>
              </a:ext>
            </a:extLst>
          </p:cNvPr>
          <p:cNvSpPr txBox="1"/>
          <p:nvPr/>
        </p:nvSpPr>
        <p:spPr>
          <a:xfrm>
            <a:off x="1507787" y="1377286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Passo 1: Criando o arquivo index.html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A37814-205B-B239-A4D9-289BE635796B}"/>
              </a:ext>
            </a:extLst>
          </p:cNvPr>
          <p:cNvSpPr txBox="1"/>
          <p:nvPr/>
        </p:nvSpPr>
        <p:spPr>
          <a:xfrm>
            <a:off x="1507787" y="2839625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Passo 2: Criando o arquivo styles.css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139B38-59AD-1CF0-F9CF-FBDCD5270B26}"/>
              </a:ext>
            </a:extLst>
          </p:cNvPr>
          <p:cNvSpPr txBox="1"/>
          <p:nvPr/>
        </p:nvSpPr>
        <p:spPr>
          <a:xfrm>
            <a:off x="875488" y="1870714"/>
            <a:ext cx="10826885" cy="971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 (index.html):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Criar um formulário simples de contato com diferentes tipos de input (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email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textarea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number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 Cada input está dentro de um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div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 a classe .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form-group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organização e estilização.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C349FA6-4B8A-2BA8-6DE5-377044522194}"/>
              </a:ext>
            </a:extLst>
          </p:cNvPr>
          <p:cNvSpPr txBox="1"/>
          <p:nvPr/>
        </p:nvSpPr>
        <p:spPr>
          <a:xfrm>
            <a:off x="875488" y="3389722"/>
            <a:ext cx="10826884" cy="2966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CSS (styles.css):</a:t>
            </a: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Estilizar o formulário e seus elementos: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Defina estilos básicos para o corpo da página e o contêiner do formulário.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Defina estilos para </a:t>
            </a:r>
            <a:r>
              <a:rPr lang="pt-BR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labels</a:t>
            </a: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inputs e </a:t>
            </a:r>
            <a:r>
              <a:rPr lang="pt-BR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textarea</a:t>
            </a: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 bordas arredondadas, cores de fundo, tamanho de fonte e transições suaves.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Aplicar um efeito de foco suave nos inputs usando :</a:t>
            </a:r>
            <a:r>
              <a:rPr lang="pt-BR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focus</a:t>
            </a: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Estilizar o botão de envio com cor de fundo e tamanho ajustáveis no </a:t>
            </a:r>
            <a:r>
              <a:rPr lang="pt-BR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hover</a:t>
            </a: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Criar uma animação simples usando @keyframes chamada shake para o input de nome (#nome), que faz o input balançar levemente de um lado para o outro.</a:t>
            </a:r>
          </a:p>
        </p:txBody>
      </p:sp>
    </p:spTree>
    <p:extLst>
      <p:ext uri="{BB962C8B-B14F-4D97-AF65-F5344CB8AC3E}">
        <p14:creationId xmlns:p14="http://schemas.microsoft.com/office/powerpoint/2010/main" val="480806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0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02A63C0-01FE-B285-4566-D1F9875FAFF1}"/>
              </a:ext>
            </a:extLst>
          </p:cNvPr>
          <p:cNvSpPr txBox="1"/>
          <p:nvPr/>
        </p:nvSpPr>
        <p:spPr>
          <a:xfrm>
            <a:off x="749030" y="851330"/>
            <a:ext cx="61089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Regras CSS</a:t>
            </a:r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C470F7-9B5F-9142-CF80-72231F255B8F}"/>
              </a:ext>
            </a:extLst>
          </p:cNvPr>
          <p:cNvSpPr txBox="1"/>
          <p:nvPr/>
        </p:nvSpPr>
        <p:spPr>
          <a:xfrm>
            <a:off x="1012293" y="1251440"/>
            <a:ext cx="10650554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regras CSS consistem em um seletor e um bloco de declarações de estilo. A estrutura geral é a seguinte: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7C5039-7504-0B0B-EFAA-6526D3637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94" y="2006363"/>
            <a:ext cx="4152900" cy="12001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B83CDD6-1801-C541-2226-A084E7876657}"/>
              </a:ext>
            </a:extLst>
          </p:cNvPr>
          <p:cNvSpPr txBox="1"/>
          <p:nvPr/>
        </p:nvSpPr>
        <p:spPr>
          <a:xfrm>
            <a:off x="749030" y="3450353"/>
            <a:ext cx="10913817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Seletor: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Indica quais elementos HTML serão estilizados. Pode ser um elemento específico, uma classe, um ID, ou outros seletores mais complexos.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1D8454-BF66-FE73-BB81-A3663C7EBA12}"/>
              </a:ext>
            </a:extLst>
          </p:cNvPr>
          <p:cNvSpPr txBox="1"/>
          <p:nvPr/>
        </p:nvSpPr>
        <p:spPr>
          <a:xfrm>
            <a:off x="749030" y="4148847"/>
            <a:ext cx="10913816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Bloco de declarações: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Contém uma ou mais declarações de estilo, cada uma formada por uma propriedade seguida por um valor.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C3B4A4E-743A-03FD-38E1-F42B7647CC94}"/>
              </a:ext>
            </a:extLst>
          </p:cNvPr>
          <p:cNvSpPr txBox="1"/>
          <p:nvPr/>
        </p:nvSpPr>
        <p:spPr>
          <a:xfrm>
            <a:off x="749030" y="4847341"/>
            <a:ext cx="10913816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Propriedade: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Define o aspecto do elemento que será estilizado (como cor, tamanho, margem, etc.).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1E6B6AC-F676-625E-9A91-0B63136F126F}"/>
              </a:ext>
            </a:extLst>
          </p:cNvPr>
          <p:cNvSpPr txBox="1"/>
          <p:nvPr/>
        </p:nvSpPr>
        <p:spPr>
          <a:xfrm>
            <a:off x="749030" y="5249472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Valor: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Especifica o valor da propriedade.</a:t>
            </a:r>
          </a:p>
        </p:txBody>
      </p:sp>
    </p:spTree>
    <p:extLst>
      <p:ext uri="{BB962C8B-B14F-4D97-AF65-F5344CB8AC3E}">
        <p14:creationId xmlns:p14="http://schemas.microsoft.com/office/powerpoint/2010/main" val="302882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  <p:bldP spid="13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A96337-DE07-AC36-80D7-490BA9AD7756}"/>
              </a:ext>
            </a:extLst>
          </p:cNvPr>
          <p:cNvSpPr txBox="1"/>
          <p:nvPr/>
        </p:nvSpPr>
        <p:spPr>
          <a:xfrm>
            <a:off x="904672" y="399241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E3FB327-F960-7067-67BC-18927FC40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789" y="501277"/>
            <a:ext cx="4143375" cy="32289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D6B45EA-043B-D371-E4E3-4172AFDE4FCF}"/>
              </a:ext>
            </a:extLst>
          </p:cNvPr>
          <p:cNvSpPr txBox="1"/>
          <p:nvPr/>
        </p:nvSpPr>
        <p:spPr>
          <a:xfrm>
            <a:off x="904672" y="3954453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Comentários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AAFC51-6F2A-77EA-7292-D3CB4CE19C22}"/>
              </a:ext>
            </a:extLst>
          </p:cNvPr>
          <p:cNvSpPr txBox="1"/>
          <p:nvPr/>
        </p:nvSpPr>
        <p:spPr>
          <a:xfrm>
            <a:off x="904671" y="4323785"/>
            <a:ext cx="10622605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Os comentários em CSS são indicados com /* comentário */ e são usados para documentar o código, fornecer explicações ou desabilitar temporariamente estilos.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0D4A94D-0F47-F100-FAB4-9CCA8B41C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014" y="5230034"/>
            <a:ext cx="42481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10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140B9DF-F338-F631-26C6-A7AC2C9E1662}"/>
              </a:ext>
            </a:extLst>
          </p:cNvPr>
          <p:cNvSpPr txBox="1"/>
          <p:nvPr/>
        </p:nvSpPr>
        <p:spPr>
          <a:xfrm>
            <a:off x="904672" y="267670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Unidades de Medida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3C643F-3BDE-89B6-8C1E-0F4576231311}"/>
              </a:ext>
            </a:extLst>
          </p:cNvPr>
          <p:cNvSpPr txBox="1"/>
          <p:nvPr/>
        </p:nvSpPr>
        <p:spPr>
          <a:xfrm>
            <a:off x="1186774" y="637002"/>
            <a:ext cx="10642060" cy="971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unidades de medida em CSS podem ser absolutas (como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px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pixels) ou relativas (como % para porcentagem). Algumas unidades comuns incluem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px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em, rem, %,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vh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viewport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height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e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vw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viewport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width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A23D482-1E6B-BA43-C01E-FF9CAB4E785A}"/>
              </a:ext>
            </a:extLst>
          </p:cNvPr>
          <p:cNvSpPr txBox="1"/>
          <p:nvPr/>
        </p:nvSpPr>
        <p:spPr>
          <a:xfrm>
            <a:off x="661477" y="1882422"/>
            <a:ext cx="2519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Unidades Absolutas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FB28F0A-21DF-83BE-0017-58BC0115D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477" y="2251754"/>
            <a:ext cx="526137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px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Pixels (por exemplo,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20px</a:t>
            </a:r>
            <a:r>
              <a:rPr kumimoji="0" lang="pt-BR" altLang="pt-B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cm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Centímetros (por exemplo,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2cm</a:t>
            </a:r>
            <a:r>
              <a:rPr kumimoji="0" lang="pt-BR" altLang="pt-B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mm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Milímetros (por exemplo,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10mm</a:t>
            </a:r>
            <a:r>
              <a:rPr kumimoji="0" lang="pt-BR" altLang="pt-B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Polegadas (por exemplo,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1in</a:t>
            </a:r>
            <a:r>
              <a:rPr kumimoji="0" lang="pt-BR" altLang="pt-B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Pontos (1 ponto = 1/72 polegadas, por exemplo,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12pt</a:t>
            </a:r>
            <a:r>
              <a:rPr kumimoji="0" lang="pt-BR" altLang="pt-B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4A873E0-9C8F-BFD8-11B6-B455C82CDBC5}"/>
              </a:ext>
            </a:extLst>
          </p:cNvPr>
          <p:cNvSpPr txBox="1"/>
          <p:nvPr/>
        </p:nvSpPr>
        <p:spPr>
          <a:xfrm>
            <a:off x="661477" y="3905135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Unidades Relativas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29136B7-3F3C-5452-3CCB-D01E1CF7A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477" y="4274467"/>
            <a:ext cx="741754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Relativo ao tamanho da fonte do elemento (por exemplo,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2em</a:t>
            </a:r>
            <a:r>
              <a:rPr kumimoji="0" lang="pt-BR" altLang="pt-B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Relativo ao tamanho da fonte do elemento raiz (por exemplo,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1.5rem</a:t>
            </a:r>
            <a:r>
              <a:rPr kumimoji="0" lang="pt-BR" altLang="pt-B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%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Porcentagem (relativo ao elemento pai, por exemplo,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50%</a:t>
            </a:r>
            <a:r>
              <a:rPr kumimoji="0" lang="pt-BR" altLang="pt-B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vw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Viewport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largura da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viewport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(por exemplo, 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50vw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é 50% da largura da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viewport</a:t>
            </a:r>
            <a:r>
              <a:rPr kumimoji="0" lang="pt-BR" altLang="pt-B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vh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Viewport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altura da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viewport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(por exemplo,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50vh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é 50% da altura da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viewport</a:t>
            </a:r>
            <a:r>
              <a:rPr kumimoji="0" lang="pt-BR" altLang="pt-B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vmin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Menor valor entre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vw</a:t>
            </a:r>
            <a:r>
              <a:rPr kumimoji="0" lang="pt-BR" altLang="pt-B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vh</a:t>
            </a:r>
            <a:r>
              <a:rPr kumimoji="0" lang="pt-BR" altLang="pt-B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(por exemplo</a:t>
            </a:r>
            <a:r>
              <a:rPr kumimoji="0" lang="pt-BR" altLang="pt-B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50vmin</a:t>
            </a:r>
            <a:r>
              <a:rPr kumimoji="0" lang="pt-BR" altLang="pt-B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vmax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Maior valor entre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vw</a:t>
            </a:r>
            <a:r>
              <a:rPr kumimoji="0" lang="pt-BR" altLang="pt-B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vh</a:t>
            </a:r>
            <a:r>
              <a:rPr kumimoji="0" lang="pt-BR" altLang="pt-B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por exemplo,</a:t>
            </a:r>
            <a:r>
              <a:rPr kumimoji="0" lang="pt-BR" altLang="pt-B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50vmax</a:t>
            </a:r>
            <a:r>
              <a:rPr kumimoji="0" lang="pt-BR" altLang="pt-B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36C886D-1A3E-B869-16EB-396A701A5EC0}"/>
              </a:ext>
            </a:extLst>
          </p:cNvPr>
          <p:cNvSpPr txBox="1"/>
          <p:nvPr/>
        </p:nvSpPr>
        <p:spPr>
          <a:xfrm>
            <a:off x="6507804" y="1910329"/>
            <a:ext cx="4407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Outras Unidades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003723C9-F944-14C8-1A91-E499F9F39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804" y="2279661"/>
            <a:ext cx="577369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Largura do caractere "0" da fonte atual (por exemplo,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5ch</a:t>
            </a:r>
            <a:r>
              <a:rPr kumimoji="0" lang="pt-BR" altLang="pt-B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Altura da letra "x" da fonte atual (por exemplo, 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2ex</a:t>
            </a:r>
            <a:r>
              <a:rPr kumimoji="0" lang="pt-BR" altLang="pt-B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Altura das maiúsculas da fonte atual (pouco usado)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Altura de uma ideograma da fonte atual (pouco usado)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lh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Altura da linha do texto (relativo ao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line-height</a:t>
            </a:r>
            <a:r>
              <a:rPr kumimoji="0" lang="pt-BR" altLang="pt-B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 elemento</a:t>
            </a:r>
            <a:r>
              <a:rPr kumimoji="0" lang="pt-BR" altLang="pt-B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5398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2" grpId="0"/>
      <p:bldP spid="13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8941C55-BD16-6A11-B724-2719EBF31B7A}"/>
              </a:ext>
            </a:extLst>
          </p:cNvPr>
          <p:cNvSpPr txBox="1"/>
          <p:nvPr/>
        </p:nvSpPr>
        <p:spPr>
          <a:xfrm>
            <a:off x="651753" y="136594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AF5F9A-0094-CC50-D646-CACD24A18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58" y="644963"/>
            <a:ext cx="7181850" cy="11906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0C3815B-0B7C-0AF7-C9DF-0566948B135C}"/>
              </a:ext>
            </a:extLst>
          </p:cNvPr>
          <p:cNvSpPr txBox="1"/>
          <p:nvPr/>
        </p:nvSpPr>
        <p:spPr>
          <a:xfrm>
            <a:off x="651753" y="2086743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Agrupamento de Seletores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2953EA7-D345-045F-61EC-3EE4C0554444}"/>
              </a:ext>
            </a:extLst>
          </p:cNvPr>
          <p:cNvSpPr txBox="1"/>
          <p:nvPr/>
        </p:nvSpPr>
        <p:spPr>
          <a:xfrm>
            <a:off x="1060315" y="2517947"/>
            <a:ext cx="9416374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É possível agrupar seletores para aplicar o mesmo conjunto de estilos a múltiplos elementos.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9B44E71-EB1C-11D4-4169-F24096264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658" y="3138434"/>
            <a:ext cx="3838575" cy="10287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9111C3F-E399-05B3-115E-92E2CFFE996A}"/>
              </a:ext>
            </a:extLst>
          </p:cNvPr>
          <p:cNvSpPr txBox="1"/>
          <p:nvPr/>
        </p:nvSpPr>
        <p:spPr>
          <a:xfrm>
            <a:off x="651753" y="4437331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Importação de Arquivos CSS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4B08C99-87ED-78FF-B7F2-204EF8306771}"/>
              </a:ext>
            </a:extLst>
          </p:cNvPr>
          <p:cNvSpPr txBox="1"/>
          <p:nvPr/>
        </p:nvSpPr>
        <p:spPr>
          <a:xfrm>
            <a:off x="1162658" y="4861914"/>
            <a:ext cx="8565002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importar um arquivo CSS dentro de outro, você pode usar a regra @import.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7F45DC0B-8071-6A09-275B-4476E372F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729" y="5526978"/>
            <a:ext cx="2828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15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2" grpId="0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3944E0-E2F1-99B2-33FF-C41CB379D4CE}"/>
              </a:ext>
            </a:extLst>
          </p:cNvPr>
          <p:cNvSpPr txBox="1"/>
          <p:nvPr/>
        </p:nvSpPr>
        <p:spPr>
          <a:xfrm>
            <a:off x="719847" y="238487"/>
            <a:ext cx="61089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Vincular estilos a elementos HTML </a:t>
            </a:r>
            <a:endParaRPr lang="pt-BR" sz="20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0766E5-B040-68E6-D48D-843B775E8D21}"/>
              </a:ext>
            </a:extLst>
          </p:cNvPr>
          <p:cNvSpPr txBox="1"/>
          <p:nvPr/>
        </p:nvSpPr>
        <p:spPr>
          <a:xfrm>
            <a:off x="1060314" y="822334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Inline</a:t>
            </a:r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CSS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74CDA4C-5958-B32C-3882-A4790A5E357E}"/>
              </a:ext>
            </a:extLst>
          </p:cNvPr>
          <p:cNvSpPr txBox="1"/>
          <p:nvPr/>
        </p:nvSpPr>
        <p:spPr>
          <a:xfrm>
            <a:off x="1060314" y="1191666"/>
            <a:ext cx="10194588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CSS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inline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é aplicado diretamente a um elemento HTML usando o atributo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style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Isso é útil para aplicar estilos específicos a um único elemento.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4E53535-3B27-F255-0D60-7D2484626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314" y="3023820"/>
            <a:ext cx="9344025" cy="23050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C50371-6DF9-AF00-A4AA-EBF8AED8A9A8}"/>
              </a:ext>
            </a:extLst>
          </p:cNvPr>
          <p:cNvSpPr txBox="1"/>
          <p:nvPr/>
        </p:nvSpPr>
        <p:spPr>
          <a:xfrm>
            <a:off x="953311" y="2348892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3128932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01810C-347B-7568-DA5F-82BADC857070}"/>
              </a:ext>
            </a:extLst>
          </p:cNvPr>
          <p:cNvSpPr txBox="1"/>
          <p:nvPr/>
        </p:nvSpPr>
        <p:spPr>
          <a:xfrm>
            <a:off x="1031132" y="228760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Internal</a:t>
            </a:r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CSS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08334C-A72D-7961-DE03-4777B3000621}"/>
              </a:ext>
            </a:extLst>
          </p:cNvPr>
          <p:cNvSpPr txBox="1"/>
          <p:nvPr/>
        </p:nvSpPr>
        <p:spPr>
          <a:xfrm>
            <a:off x="1031131" y="598092"/>
            <a:ext cx="10496145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CSS interno é definido dentro da seção &lt;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style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&gt; no cabeçalho do documento HTML. Os estilos definidos desta forma se aplicam a todo o documento.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CCFC630-BFA9-EDFC-E0FA-9A49F7F03BA9}"/>
              </a:ext>
            </a:extLst>
          </p:cNvPr>
          <p:cNvSpPr txBox="1"/>
          <p:nvPr/>
        </p:nvSpPr>
        <p:spPr>
          <a:xfrm>
            <a:off x="1031132" y="1352552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CB2C61F-82F4-9F16-8E13-3692AC177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212" y="1642352"/>
            <a:ext cx="51911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75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D8B346F-A926-1BE6-CF75-CF4EB01A33BF}"/>
              </a:ext>
            </a:extLst>
          </p:cNvPr>
          <p:cNvSpPr txBox="1"/>
          <p:nvPr/>
        </p:nvSpPr>
        <p:spPr>
          <a:xfrm>
            <a:off x="807396" y="588364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External</a:t>
            </a:r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CSS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527B1A-11D3-DC8C-5809-D02A4AFF6253}"/>
              </a:ext>
            </a:extLst>
          </p:cNvPr>
          <p:cNvSpPr txBox="1"/>
          <p:nvPr/>
        </p:nvSpPr>
        <p:spPr>
          <a:xfrm>
            <a:off x="807396" y="957696"/>
            <a:ext cx="10787974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CSS externo é definido em um arquivo separado com extensão .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css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é vinculado ao documento HTML usando 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&lt;link&gt; no cabeçalho.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1FDEFE9-D00C-F016-170E-43031E23C7C0}"/>
              </a:ext>
            </a:extLst>
          </p:cNvPr>
          <p:cNvSpPr txBox="1"/>
          <p:nvPr/>
        </p:nvSpPr>
        <p:spPr>
          <a:xfrm>
            <a:off x="807396" y="2029197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 (styles.css):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A5FBA13-439F-FDA3-5B89-2112DDFCD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2804335"/>
            <a:ext cx="3790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09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2103</Words>
  <Application>Microsoft Office PowerPoint</Application>
  <PresentationFormat>Widescreen</PresentationFormat>
  <Paragraphs>151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Aptos</vt:lpstr>
      <vt:lpstr>Aptos Display</vt:lpstr>
      <vt:lpstr>Arial</vt:lpstr>
      <vt:lpstr>Arial Unicode MS</vt:lpstr>
      <vt:lpstr>Courier New</vt:lpstr>
      <vt:lpstr>Symbol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MANOEL JOSÉ FEITOSA NETO</dc:creator>
  <cp:lastModifiedBy>MANOEL JOSÉ FEITOSA NETO</cp:lastModifiedBy>
  <cp:revision>90</cp:revision>
  <dcterms:created xsi:type="dcterms:W3CDTF">2024-07-19T01:17:39Z</dcterms:created>
  <dcterms:modified xsi:type="dcterms:W3CDTF">2024-07-20T11:46:47Z</dcterms:modified>
</cp:coreProperties>
</file>