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86" r:id="rId3"/>
    <p:sldId id="287" r:id="rId4"/>
    <p:sldId id="288" r:id="rId5"/>
    <p:sldId id="289" r:id="rId6"/>
    <p:sldId id="315" r:id="rId7"/>
    <p:sldId id="324" r:id="rId8"/>
    <p:sldId id="323" r:id="rId9"/>
    <p:sldId id="322" r:id="rId10"/>
    <p:sldId id="320" r:id="rId11"/>
    <p:sldId id="321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F2790-B738-61A8-984A-8E68CEC9B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5516EC-EC41-4FAC-FC56-A6975D7BA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82B5B5-25A5-D174-D37C-D94EC916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D0A5A8-2AB2-EF78-4605-80AD6902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C258D3-61CE-60F4-389F-0D533101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80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FBDC8-1673-6E56-9811-62D3D0C0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B9D028-BAF8-CF06-4ADB-BE4D8CB69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E8C56D-49FB-608A-CAB4-2741E411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C998DE-9253-6AE2-25B1-37B90718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0500DE-D9B3-99C8-D486-5CCF80E8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6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968E27-0C79-8828-4EDA-2F743E2C1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541B32-D30F-7293-C1FC-C8626B3CE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5671A-A000-9E15-12DE-229F5B35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520125-81E5-6490-23BB-43E76B0F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52762C-4462-4A11-39D6-32142E60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97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C9ADC-956C-9B34-3398-C72F82D7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F11C07-B2F5-71E3-E559-DE6232B15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B7BCD2-905A-53DA-5C84-86DCD63E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9078E2-52E1-3A4E-81D6-ABF28888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5AC4E4-F71C-A0F7-FB20-DD582E33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3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C0AB7-A6F7-7876-2E6D-5E8369E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9E76AC-DB6A-6A66-BB36-DB7F3A81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ECF0B-834E-5718-355D-D472715E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010875-0114-EBEF-F6F3-0C2D8E52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E0B0C8-6FD0-73AF-5E90-04F8A818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76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09379-868C-F118-7E8F-AE10BACD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45B79-5A0C-D7DA-EBB6-A5CADF419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8570AA-3D51-069A-CE6F-A6E764B54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7875D2-E9D7-0DB7-A1B3-C6B2EFEE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645A69-CCAF-319F-B9A6-ABC961DF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C20139-7BBD-20DA-EAD6-0B869BE7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04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2E053-49CE-205D-E8F9-17410AC6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3043ED-2475-4942-D102-46FC79DAE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DF43B7-3C78-C5F3-1180-2B07A6C84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1EA318-7162-4C42-65CA-A8042EABC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1D4739-0331-467F-FB6E-0AD4E7072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603BCD-84C1-9D73-315F-B2575221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BD2202-707D-C7B0-7CFF-4AB3949A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07AA670-0E44-E021-5733-2B7E48B8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76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EA03A-8C17-6F84-A340-B43C7D12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F48442-C114-C191-C346-104A4923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4DD7D1-5F34-E971-DCF4-3AAA954F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80D44E-FA51-787F-E266-236BADA3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00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027AD1-B228-F1EF-DC6C-A7885BEE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2A4893-A7C5-A98E-F7C0-93AF44BC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A280BB-06DF-C113-9871-1B170DA9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50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B1202-E682-7E7D-7387-3B168D2B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02FFE5-A51B-35A1-6767-DA82208BF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A7A69D-971B-2C71-8477-9FA182853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F10AAA-DCFC-68F1-F218-E6171B65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F8723A-C8BB-1808-CC1C-E28F6668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8FF2F9-8B6C-EA86-17F7-FDDA06DD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57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7CD91-9203-F7AB-C273-D7D762D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94020B-F581-18FF-44AD-974F1269C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05D6B8-15D7-53E6-A049-1DB0C20A9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4DC8BA-F703-6EC2-2E2C-05E33B17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6B3339-E7D9-10E1-2851-9AB447C6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2E4DE7-B55F-5C99-05AC-28273064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12FB4F-1DD3-C2DA-BD01-325A9080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53B9CC-41F7-137F-1A2E-FBE7CB289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6CE980-F63B-67FF-8719-CE922C821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A2BCB-CCE6-4BF3-8898-3AC13C22EABE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A0B72B-3A00-7635-D6F4-933387C45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D626B1-6BFA-95C7-A499-17DE60B9F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96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C05010-ABF6-FF63-802D-FB98306F3671}"/>
              </a:ext>
            </a:extLst>
          </p:cNvPr>
          <p:cNvSpPr txBox="1"/>
          <p:nvPr/>
        </p:nvSpPr>
        <p:spPr>
          <a:xfrm>
            <a:off x="690664" y="6404408"/>
            <a:ext cx="2694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Profº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Manoel Feitosa</a:t>
            </a:r>
          </a:p>
        </p:txBody>
      </p:sp>
      <p:pic>
        <p:nvPicPr>
          <p:cNvPr id="7" name="Imagem 6" descr="Uma imagem contendo Diagrama&#10;&#10;Descrição gerada automaticamente">
            <a:extLst>
              <a:ext uri="{FF2B5EF4-FFF2-40B4-BE49-F238E27FC236}">
                <a16:creationId xmlns:a16="http://schemas.microsoft.com/office/drawing/2014/main" id="{EC823834-36FF-87C0-A7B0-2D0002E40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994" y="794462"/>
            <a:ext cx="7918011" cy="526907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3BC9BFB-7D65-138E-068D-98FA91253BB2}"/>
              </a:ext>
            </a:extLst>
          </p:cNvPr>
          <p:cNvSpPr txBox="1"/>
          <p:nvPr/>
        </p:nvSpPr>
        <p:spPr>
          <a:xfrm>
            <a:off x="4895093" y="222759"/>
            <a:ext cx="2401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PROTOTIPAGEM</a:t>
            </a:r>
          </a:p>
        </p:txBody>
      </p:sp>
    </p:spTree>
    <p:extLst>
      <p:ext uri="{BB962C8B-B14F-4D97-AF65-F5344CB8AC3E}">
        <p14:creationId xmlns:p14="http://schemas.microsoft.com/office/powerpoint/2010/main" val="376646164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D8CBC3-C7CB-701B-129F-7C31547BB1D4}"/>
              </a:ext>
            </a:extLst>
          </p:cNvPr>
          <p:cNvSpPr txBox="1"/>
          <p:nvPr/>
        </p:nvSpPr>
        <p:spPr>
          <a:xfrm>
            <a:off x="1118681" y="199576"/>
            <a:ext cx="6108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Sujo</a:t>
            </a:r>
            <a:endParaRPr lang="pt-BR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71D685A-0A0F-9E07-CCC5-B2A2272B70B1}"/>
              </a:ext>
            </a:extLst>
          </p:cNvPr>
          <p:cNvSpPr txBox="1"/>
          <p:nvPr/>
        </p:nvSpPr>
        <p:spPr>
          <a:xfrm>
            <a:off x="1118681" y="592244"/>
            <a:ext cx="103210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conceito de "protótipo sujo" se refere a uma abordagem deliberadamente informal e não refinada na criação de protótipos. Esses protótipos são rápidos de produzir e focam na essência da ideia ou conceito, sem se preocupar com detalhes estéticos ou técnicos sofisticados.</a:t>
            </a:r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EA78BCF-CCEE-1F6E-859A-C50AFDD56861}"/>
              </a:ext>
            </a:extLst>
          </p:cNvPr>
          <p:cNvSpPr txBox="1"/>
          <p:nvPr/>
        </p:nvSpPr>
        <p:spPr>
          <a:xfrm>
            <a:off x="1118681" y="2134109"/>
            <a:ext cx="1069069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Informalidade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Protótipos sujos são frequentemente feitos com materiais improvisados, como papelão, papel, ou outros recursos disponíveis rapidamente.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Simplicidade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Eles são criados rapidamente e com poucos recursos, enfatizando a funcionalidade básica ou a ideia principal do produto ou sistema.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Foco na Ideia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Prioriza a validação da ideia central do projeto, testando a viabilidade e a aceitação do conceito antes de investir tempo e recursos significativos.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Iteração Rápida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Permite iteração rápida e contínua, facilitando ajustes e melhorias conforme o feedback dos usuários e stakeholders.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Comunicação Efetiva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Apesar da aparência rudimentar, protótipos sujos são eficazes na comunicação de conceitos complexos, ajudando a alinhar expectativas e compreensão entre equipes e stakeholders.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514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46CE75-94AD-1495-0625-B340C3CC563F}"/>
              </a:ext>
            </a:extLst>
          </p:cNvPr>
          <p:cNvSpPr txBox="1"/>
          <p:nvPr/>
        </p:nvSpPr>
        <p:spPr>
          <a:xfrm>
            <a:off x="1099225" y="189849"/>
            <a:ext cx="6108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Exemplos de Protótipos Sujos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A844551-8A1C-06D3-4FEF-07D516E5B237}"/>
              </a:ext>
            </a:extLst>
          </p:cNvPr>
          <p:cNvSpPr txBox="1"/>
          <p:nvPr/>
        </p:nvSpPr>
        <p:spPr>
          <a:xfrm>
            <a:off x="1099225" y="651514"/>
            <a:ext cx="1041832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Wireframes</a:t>
            </a: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em Papel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Esboços rápidos de interfaces de usuário em papel, sem preocupação com detalhes visuais ou de interação.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Mockups</a:t>
            </a: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Baixa Fidelidade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Modelos físicos simples feitos com materiais disponíveis, como papelão, para testar ergonomia e usabilidade.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Simulações Simples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Uso de simulações básicas para demonstrar o funcionamento de partes críticas do sistema, sem necessidade de implementação completa.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2D11652-86BA-E647-75B5-F8D525AD56F0}"/>
              </a:ext>
            </a:extLst>
          </p:cNvPr>
          <p:cNvSpPr txBox="1"/>
          <p:nvPr/>
        </p:nvSpPr>
        <p:spPr>
          <a:xfrm>
            <a:off x="1099225" y="3198167"/>
            <a:ext cx="6108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Vantagens dos Protótipos Sujos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5BF4F9-954B-8106-3213-5E944D841CB9}"/>
              </a:ext>
            </a:extLst>
          </p:cNvPr>
          <p:cNvSpPr txBox="1"/>
          <p:nvPr/>
        </p:nvSpPr>
        <p:spPr>
          <a:xfrm>
            <a:off x="1225684" y="3659832"/>
            <a:ext cx="1029186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Economia de Tempo e Recursos</a:t>
            </a:r>
            <a:r>
              <a:rPr lang="pt-B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Reduzem o tempo necessário para desenvolver e testar novas ideias, evitando investimentos prematuros.</a:t>
            </a:r>
            <a:endParaRPr lang="pt-BR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Feedback Imediato</a:t>
            </a:r>
            <a:r>
              <a:rPr lang="pt-B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Facilitam a obtenção de feedback precoce de usuários e stakeholders, permitindo ajustes rápidos com base nas necessidades identificadas.</a:t>
            </a:r>
            <a:endParaRPr lang="pt-BR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Flexibilidade e Adaptabilidade</a:t>
            </a:r>
            <a:r>
              <a:rPr lang="pt-B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Permitem mudanças rápidas e adaptações conforme novas informações e insights surgem durante o processo de desenvolvimento.</a:t>
            </a:r>
            <a:endParaRPr lang="pt-BR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Redução de Riscos</a:t>
            </a:r>
            <a:r>
              <a:rPr lang="pt-B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Identificam problemas e desafios potenciais de forma antecipada, antes de comprometer recursos significativos em implementações mais elaboradas.</a:t>
            </a:r>
            <a:endParaRPr lang="pt-BR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717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1CC1DD-531C-5924-5B6B-890F492D78A5}"/>
              </a:ext>
            </a:extLst>
          </p:cNvPr>
          <p:cNvSpPr txBox="1"/>
          <p:nvPr/>
        </p:nvSpPr>
        <p:spPr>
          <a:xfrm>
            <a:off x="1070043" y="345491"/>
            <a:ext cx="6108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Técnicas de prototipagem</a:t>
            </a:r>
            <a:endParaRPr lang="pt-BR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C25EAB-12A5-D277-BD8C-F732D559288F}"/>
              </a:ext>
            </a:extLst>
          </p:cNvPr>
          <p:cNvSpPr txBox="1"/>
          <p:nvPr/>
        </p:nvSpPr>
        <p:spPr>
          <a:xfrm>
            <a:off x="1712067" y="915278"/>
            <a:ext cx="95622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pt-BR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Wireframes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Descrição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Wireframes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são esboços simples e de baixa fidelidade que representam a estrutura básica de uma interface ou produto.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Objetivos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Definir a arquitetura de informação, o layout e a navegação.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Ferramentas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Adobe XD, Sketch, </a:t>
            </a:r>
            <a:r>
              <a:rPr lang="pt-B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Figma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Balsamiq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D50D10-DD99-F428-5169-905848FE312A}"/>
              </a:ext>
            </a:extLst>
          </p:cNvPr>
          <p:cNvSpPr txBox="1"/>
          <p:nvPr/>
        </p:nvSpPr>
        <p:spPr>
          <a:xfrm>
            <a:off x="1712067" y="2988068"/>
            <a:ext cx="95622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Prototipagem Interativa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Descrição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Protótipos de alta fidelidade que simulam a experiência do usuário com interações, animações e transições.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Objetivos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Testar fluxos de usuário, validar funcionalidades e obter feedback detalhado.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Ferramentas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InVision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Marvel App, </a:t>
            </a:r>
            <a:r>
              <a:rPr lang="pt-B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Axure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RP, Adobe XD.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111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7495E90-266F-06EF-F4AF-0BB61DFD875D}"/>
              </a:ext>
            </a:extLst>
          </p:cNvPr>
          <p:cNvSpPr txBox="1"/>
          <p:nvPr/>
        </p:nvSpPr>
        <p:spPr>
          <a:xfrm>
            <a:off x="1721795" y="771675"/>
            <a:ext cx="96887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Prototipagem de Papel (</a:t>
            </a:r>
            <a:r>
              <a:rPr lang="pt-BR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Paper</a:t>
            </a: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Prototyping</a:t>
            </a: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Descrição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Protótipos físicos feitos com papel e caneta para simular a interação do usuário.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Objetivos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Explorar ideias rapidamente, ajustar layout e obter feedback inicial.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Ferramentas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Papel, caneta, </a:t>
            </a:r>
            <a:r>
              <a:rPr lang="pt-B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post-its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4492F0-32C8-7A99-C68C-75A56BB17FB1}"/>
              </a:ext>
            </a:extLst>
          </p:cNvPr>
          <p:cNvSpPr txBox="1"/>
          <p:nvPr/>
        </p:nvSpPr>
        <p:spPr>
          <a:xfrm>
            <a:off x="1721795" y="3337466"/>
            <a:ext cx="96887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Prototipagem de Código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Descrição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Protótipos criados diretamente com HTML, CSS e </a:t>
            </a:r>
            <a:r>
              <a:rPr lang="pt-B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 simular funcionalidades reais.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Objetivos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Testar viabilidade técnica, integrar com sistemas existentes e preparar para desenvolvimento.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Ferramentas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Editores de código (VS </a:t>
            </a:r>
            <a:r>
              <a:rPr lang="pt-B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Sublime </a:t>
            </a:r>
            <a:r>
              <a:rPr lang="pt-B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frameworks front-</a:t>
            </a:r>
            <a:r>
              <a:rPr lang="pt-B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Vue.js).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6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F21A691-D1B9-5C51-C436-C30D9EFF2BE4}"/>
              </a:ext>
            </a:extLst>
          </p:cNvPr>
          <p:cNvSpPr txBox="1"/>
          <p:nvPr/>
        </p:nvSpPr>
        <p:spPr>
          <a:xfrm>
            <a:off x="1449420" y="538211"/>
            <a:ext cx="99124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Prototipagem de Realidade Aumentada/Virtual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Descrição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Protótipos que exploram a interação do usuário em ambientes de realidade aumentada ou virtual.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Objetivos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Visualizar conceitos em contextos imersivos, validar experiências de usuário inovadoras.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Ferramentas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Unity, Unreal </a:t>
            </a:r>
            <a:r>
              <a:rPr lang="pt-B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Engine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ARKit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ARCore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8CB83E-EDB5-C935-2870-564E561A00C7}"/>
              </a:ext>
            </a:extLst>
          </p:cNvPr>
          <p:cNvSpPr txBox="1"/>
          <p:nvPr/>
        </p:nvSpPr>
        <p:spPr>
          <a:xfrm>
            <a:off x="1449420" y="2953539"/>
            <a:ext cx="991248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Prototipagem de Serviços e Processos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Descrição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Protótipos que simulam o fluxo de um serviço ou processo, muitas vezes usando métodos como mapas de jornada do usuário.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Objetivos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Melhorar a eficiência operacional, otimizar interações com clientes.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Ferramentas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Ferramentas de mapeamento de jornada do usuário, como </a:t>
            </a:r>
            <a:r>
              <a:rPr lang="pt-B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Lucidchart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Miro.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5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FAA9D11-782D-7DAE-2B32-286AF999EE5D}"/>
              </a:ext>
            </a:extLst>
          </p:cNvPr>
          <p:cNvSpPr txBox="1"/>
          <p:nvPr/>
        </p:nvSpPr>
        <p:spPr>
          <a:xfrm>
            <a:off x="1235413" y="335764"/>
            <a:ext cx="6108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Estratégias de Apresentação de Protótipos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F281F91-EB55-4AED-D91B-8219404A2A67}"/>
              </a:ext>
            </a:extLst>
          </p:cNvPr>
          <p:cNvSpPr txBox="1"/>
          <p:nvPr/>
        </p:nvSpPr>
        <p:spPr>
          <a:xfrm>
            <a:off x="1682885" y="919423"/>
            <a:ext cx="7305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Ao apresentar protótipos, é importante considerar:</a:t>
            </a:r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81E06E9-95CE-C774-6A21-E650DA79EAA9}"/>
              </a:ext>
            </a:extLst>
          </p:cNvPr>
          <p:cNvSpPr txBox="1"/>
          <p:nvPr/>
        </p:nvSpPr>
        <p:spPr>
          <a:xfrm>
            <a:off x="2101173" y="1588320"/>
            <a:ext cx="92412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Contexto e Público-Alvo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Adaptar o nível de detalhamento e o formato do protótipo ao público que irá visualizá-lo.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00C2A18-6C37-60CF-CC03-3D971173DE5C}"/>
              </a:ext>
            </a:extLst>
          </p:cNvPr>
          <p:cNvSpPr txBox="1"/>
          <p:nvPr/>
        </p:nvSpPr>
        <p:spPr>
          <a:xfrm>
            <a:off x="2101173" y="2419317"/>
            <a:ext cx="92412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Narrativa Visual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Criar uma narrativa coesa que explique o problema, a solução proposta e os benefícios do protótipo.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75FCE45-D19E-EC44-0BB0-151130BB998F}"/>
              </a:ext>
            </a:extLst>
          </p:cNvPr>
          <p:cNvSpPr txBox="1"/>
          <p:nvPr/>
        </p:nvSpPr>
        <p:spPr>
          <a:xfrm>
            <a:off x="2101171" y="3250314"/>
            <a:ext cx="92412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Demonstração Prática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Realizar demonstrações ao vivo sempre que possível para mostrar interações e fluxos de trabalho.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2D107D0-0EA3-E13A-B737-E493438347A5}"/>
              </a:ext>
            </a:extLst>
          </p:cNvPr>
          <p:cNvSpPr txBox="1"/>
          <p:nvPr/>
        </p:nvSpPr>
        <p:spPr>
          <a:xfrm>
            <a:off x="2101171" y="4081311"/>
            <a:ext cx="92412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Feedback Interativo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Encorajar feedback durante e após a apresentação para capturar insights valiosos.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1A7D105-7CF4-3370-A2ED-2108C46C83FD}"/>
              </a:ext>
            </a:extLst>
          </p:cNvPr>
          <p:cNvSpPr txBox="1"/>
          <p:nvPr/>
        </p:nvSpPr>
        <p:spPr>
          <a:xfrm>
            <a:off x="2101171" y="4912308"/>
            <a:ext cx="92412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Documentação Completa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Fornecer documentação detalhada do protótipo, incluindo fluxos, decisões de design e próximos passos.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372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1" grpId="0"/>
      <p:bldP spid="13" grpId="0"/>
      <p:bldP spid="15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500B62-5DF7-F48A-A11D-E50C5C295B2D}"/>
              </a:ext>
            </a:extLst>
          </p:cNvPr>
          <p:cNvSpPr txBox="1"/>
          <p:nvPr/>
        </p:nvSpPr>
        <p:spPr>
          <a:xfrm>
            <a:off x="1186774" y="335763"/>
            <a:ext cx="6108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Protótipos Funcionais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21B1BED-0657-B69A-A764-31CEA845C30F}"/>
              </a:ext>
            </a:extLst>
          </p:cNvPr>
          <p:cNvSpPr txBox="1"/>
          <p:nvPr/>
        </p:nvSpPr>
        <p:spPr>
          <a:xfrm>
            <a:off x="1750978" y="1050986"/>
            <a:ext cx="96303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Descrição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Protótipos que simulam o comportamento real do sistema, incluindo funcionalidades interativas e dinâmicas.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FE49E8-306D-CA69-D479-6CDF03E5BED5}"/>
              </a:ext>
            </a:extLst>
          </p:cNvPr>
          <p:cNvSpPr txBox="1"/>
          <p:nvPr/>
        </p:nvSpPr>
        <p:spPr>
          <a:xfrm>
            <a:off x="1750978" y="2191930"/>
            <a:ext cx="96303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just">
              <a:buFont typeface="+mj-lt"/>
              <a:buAutoNum type="arabicPeriod" startAt="2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Objetivos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Validação Técnica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Testar a viabilidade técnica das funcionalidades propostas.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Integração de Componentes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Integrar partes do sistema para verificar a compatibilidade e a interação entre os diferentes componentes.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Feedback de Usuário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Obter feedback precoce sobre a funcionalidade e usabilidade do sistema.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1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984718-DAF9-EC9E-12BB-BC487E2AEBC2}"/>
              </a:ext>
            </a:extLst>
          </p:cNvPr>
          <p:cNvSpPr txBox="1"/>
          <p:nvPr/>
        </p:nvSpPr>
        <p:spPr>
          <a:xfrm>
            <a:off x="1624518" y="494636"/>
            <a:ext cx="98930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just">
              <a:buFont typeface="+mj-lt"/>
              <a:buAutoNum type="arabicPeriod" startAt="3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Características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Funcionalidades Simuladas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Incluem operações básicas que podem ser executadas pelo usuário final.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Interatividade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Permite que os usuários interajam com o sistema para testar fluxos de trabalho e funcionalidades principais.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Integração Simulada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Pode envolver simulações de conexões com bancos de dados, APIs ou serviços externos.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83B5526-B331-BC69-58D9-E5A82E143E46}"/>
              </a:ext>
            </a:extLst>
          </p:cNvPr>
          <p:cNvSpPr txBox="1"/>
          <p:nvPr/>
        </p:nvSpPr>
        <p:spPr>
          <a:xfrm>
            <a:off x="1624517" y="3429000"/>
            <a:ext cx="98930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just">
              <a:buFont typeface="+mj-lt"/>
              <a:buAutoNum type="arabicPeriod" startAt="4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Protótipos de Software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Aplicativos com funcionalidades básicas como login, formulários interativos e visualizações de dados.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Protótipos de Hardware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Dispositivos eletrônicos com componentes simulados para testar interações físicas e funcionais.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Protótipos de Sistemas Complexos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Sistemas integrados que simulam interações entre módulos e subsistemas.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124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2B17F6A-F260-A7BF-0CFE-2F2C7A8CA4D3}"/>
              </a:ext>
            </a:extLst>
          </p:cNvPr>
          <p:cNvSpPr txBox="1"/>
          <p:nvPr/>
        </p:nvSpPr>
        <p:spPr>
          <a:xfrm>
            <a:off x="1527242" y="1506313"/>
            <a:ext cx="962065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just">
              <a:buFont typeface="+mj-lt"/>
              <a:buAutoNum type="arabicPeriod" startAt="5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Ferramentas Utilizadas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Frameworks de Desenvolvimento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Como </a:t>
            </a:r>
            <a:r>
              <a:rPr lang="pt-B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Angular, Vue.js para protótipos de interfaces web.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Ambientes de Desenvolvimento Integrado (</a:t>
            </a:r>
            <a:r>
              <a:rPr lang="pt-BR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IDEs</a:t>
            </a: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Como Visual Studio </a:t>
            </a:r>
            <a:r>
              <a:rPr lang="pt-B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IDEA para desenvolvimento de software.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Simuladores de Hardware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Para prototipagem de dispositivos físicos com componentes eletrônicos simulados.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157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2D95354-2B93-CA6E-8536-86BFB1324C2D}"/>
              </a:ext>
            </a:extLst>
          </p:cNvPr>
          <p:cNvSpPr txBox="1"/>
          <p:nvPr/>
        </p:nvSpPr>
        <p:spPr>
          <a:xfrm>
            <a:off x="1225685" y="320098"/>
            <a:ext cx="6108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Importância da Prototipagem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A787F6-5E4B-A8E1-8C58-42B8554309E3}"/>
              </a:ext>
            </a:extLst>
          </p:cNvPr>
          <p:cNvSpPr txBox="1"/>
          <p:nvPr/>
        </p:nvSpPr>
        <p:spPr>
          <a:xfrm>
            <a:off x="1225684" y="856515"/>
            <a:ext cx="1015567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Validação de Conceitos</a:t>
            </a:r>
            <a:r>
              <a:rPr lang="pt-B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Protótipos permitem validar ideias e conceitos antes de investir recursos significativos em desenvolvimento completo. Isso ajuda a reduzir o risco de falhas no produto final.</a:t>
            </a:r>
            <a:endParaRPr lang="pt-BR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Feedback Antecipado</a:t>
            </a:r>
            <a:r>
              <a:rPr lang="pt-B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Facilitam a obtenção de feedback precoce de usuários e stakeholders, permitindo ajustes e melhorias contínuas desde as fases iniciais do projeto.</a:t>
            </a:r>
            <a:endParaRPr lang="pt-BR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Comunicação Visual</a:t>
            </a:r>
            <a:r>
              <a:rPr lang="pt-B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São eficazes na comunicação de ideias complexas e abstratas, ajudando equipes multidisciplinares a visualizar e entender melhor o produto final desejado.</a:t>
            </a:r>
            <a:endParaRPr lang="pt-BR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Redução de Custos</a:t>
            </a:r>
            <a:r>
              <a:rPr lang="pt-B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Identificam e corrigem problemas de design e usabilidade mais cedo no processo, evitando retrabalho e reduzindo custos de desenvolvimento.</a:t>
            </a:r>
            <a:endParaRPr lang="pt-BR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Iteração Rápida</a:t>
            </a:r>
            <a:r>
              <a:rPr lang="pt-B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Permitem iteração contínua e rápida, possibilitando que equipes respondam rapidamente ao feedback e às mudanças de requisitos.</a:t>
            </a:r>
            <a:endParaRPr lang="pt-BR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Testes de Usabilidade</a:t>
            </a:r>
            <a:r>
              <a:rPr lang="pt-B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Permitem realizar testes práticos de usabilidade e experiência do usuário, garantindo que o produto atenda às necessidades e expectativas dos usuários finais.</a:t>
            </a:r>
            <a:endParaRPr lang="pt-BR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Melhoria Contínua</a:t>
            </a:r>
            <a:r>
              <a:rPr lang="pt-B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Facilitam melhorias incrementais ao longo do ciclo de vida do projeto, permitindo que o produto evolua conforme novos insights e requisitos emergem.</a:t>
            </a:r>
            <a:endParaRPr lang="pt-BR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793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CDF951B-2E79-1EB2-CC86-B9271DC4D970}"/>
              </a:ext>
            </a:extLst>
          </p:cNvPr>
          <p:cNvSpPr txBox="1"/>
          <p:nvPr/>
        </p:nvSpPr>
        <p:spPr>
          <a:xfrm>
            <a:off x="972766" y="321412"/>
            <a:ext cx="102237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prototipagem é uma técnica essencial no desenvolvimento de produtos e software, permitindo visualizar e validar ideias antes da implementação final.</a:t>
            </a: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B9FBA57-FF1B-9282-6430-F9EB09B9B2D2}"/>
              </a:ext>
            </a:extLst>
          </p:cNvPr>
          <p:cNvSpPr txBox="1"/>
          <p:nvPr/>
        </p:nvSpPr>
        <p:spPr>
          <a:xfrm>
            <a:off x="972766" y="1308370"/>
            <a:ext cx="268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Conceitos: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21074E3-7811-F2B1-5395-4FC2D200C40A}"/>
              </a:ext>
            </a:extLst>
          </p:cNvPr>
          <p:cNvSpPr txBox="1"/>
          <p:nvPr/>
        </p:nvSpPr>
        <p:spPr>
          <a:xfrm>
            <a:off x="1634246" y="1770035"/>
            <a:ext cx="95622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Protótipo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 protótipo é uma representação inicial e simplificada de um produto, sistema ou aplicação. Ele pode variar em detalhamento e complexidade, desde esboços rápidos até versões interativas quase completas.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41BAFC4-1EBC-1DDC-D618-35207B7508E5}"/>
              </a:ext>
            </a:extLst>
          </p:cNvPr>
          <p:cNvSpPr txBox="1"/>
          <p:nvPr/>
        </p:nvSpPr>
        <p:spPr>
          <a:xfrm>
            <a:off x="1634246" y="3339695"/>
            <a:ext cx="956229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Objetivos da Prototipagem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Validação de Conceitos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Testar e validar ideias para entender como elas funcionam na prática.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Feedback Antecipado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Coletar feedback dos usuários e stakeholders antes do desenvolvimento completo.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Ajustes Iterativos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Permitir ajustes rápidos e econômicos durante o processo de design e desenvolvimento.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328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631302-4615-EE52-EEFA-5FF6A9174B8B}"/>
              </a:ext>
            </a:extLst>
          </p:cNvPr>
          <p:cNvSpPr txBox="1"/>
          <p:nvPr/>
        </p:nvSpPr>
        <p:spPr>
          <a:xfrm>
            <a:off x="1264596" y="1571176"/>
            <a:ext cx="6108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Aplicações da Prototipagem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2B9BC23-C32E-DA8C-CC26-D6E6659A0A5C}"/>
              </a:ext>
            </a:extLst>
          </p:cNvPr>
          <p:cNvSpPr txBox="1"/>
          <p:nvPr/>
        </p:nvSpPr>
        <p:spPr>
          <a:xfrm>
            <a:off x="1264595" y="2175250"/>
            <a:ext cx="102529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de Interfaces de Usuário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Prototipagem de interfaces para websites, aplicativos móveis e sistemas interativos.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Desenvolvimento de Produtos Físicos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Criação de modelos físicos para testar ergonomia, funcionalidade e design de produtos.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Desenvolvimento de Software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Implementação de protótipos funcionais para validar arquiteturas de software e fluxos de trabalho.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82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6297231-0046-ED63-8705-18941D70B102}"/>
              </a:ext>
            </a:extLst>
          </p:cNvPr>
          <p:cNvSpPr txBox="1"/>
          <p:nvPr/>
        </p:nvSpPr>
        <p:spPr>
          <a:xfrm>
            <a:off x="1060314" y="428017"/>
            <a:ext cx="429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Situação de Aprendizagem 01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D750D1-5567-B265-3EAB-23E4E4C55F2F}"/>
              </a:ext>
            </a:extLst>
          </p:cNvPr>
          <p:cNvSpPr txBox="1"/>
          <p:nvPr/>
        </p:nvSpPr>
        <p:spPr>
          <a:xfrm>
            <a:off x="1060315" y="2291288"/>
            <a:ext cx="101312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Façam um protótipo de um web site conforme especificações abaixo:</a:t>
            </a:r>
          </a:p>
          <a:p>
            <a:pPr marL="285750" indent="-285750">
              <a:buFontTx/>
              <a:buChar char="-"/>
            </a:pPr>
            <a:r>
              <a:rPr lang="pt-BR" sz="2400" dirty="0"/>
              <a:t>Definam o tema do projeto</a:t>
            </a:r>
          </a:p>
          <a:p>
            <a:pPr marL="285750" indent="-285750">
              <a:buFontTx/>
              <a:buChar char="-"/>
            </a:pPr>
            <a:r>
              <a:rPr lang="pt-BR" sz="2400" dirty="0"/>
              <a:t>Descrevam os objetivos</a:t>
            </a:r>
          </a:p>
          <a:p>
            <a:pPr marL="285750" indent="-285750">
              <a:buFontTx/>
              <a:buChar char="-"/>
            </a:pPr>
            <a:r>
              <a:rPr lang="pt-BR" sz="2400" dirty="0"/>
              <a:t>Identifiquem os requisitos</a:t>
            </a:r>
          </a:p>
          <a:p>
            <a:pPr marL="285750" indent="-285750">
              <a:buFontTx/>
              <a:buChar char="-"/>
            </a:pPr>
            <a:r>
              <a:rPr lang="pt-BR" sz="2400" dirty="0"/>
              <a:t>Façam o um protótipo de alta finalidade utilizando o VS </a:t>
            </a:r>
            <a:r>
              <a:rPr lang="pt-BR" sz="2400" dirty="0" err="1"/>
              <a:t>Code</a:t>
            </a:r>
            <a:r>
              <a:rPr lang="pt-BR" sz="2400" dirty="0"/>
              <a:t>, HTML, CSS e JAVASCRIPT</a:t>
            </a:r>
          </a:p>
          <a:p>
            <a:pPr marL="285750" indent="-285750">
              <a:buFontTx/>
              <a:buChar char="-"/>
            </a:pPr>
            <a:r>
              <a:rPr lang="pt-BR" sz="2400" dirty="0"/>
              <a:t>Façam a documentação do protótipo</a:t>
            </a:r>
          </a:p>
          <a:p>
            <a:pPr marL="285750" indent="-285750">
              <a:buFontTx/>
              <a:buChar char="-"/>
            </a:pPr>
            <a:r>
              <a:rPr lang="pt-BR" sz="2400" dirty="0"/>
              <a:t>Façam a apresentação do protótipo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261ADA-33EC-E028-6222-E53AF78E4F53}"/>
              </a:ext>
            </a:extLst>
          </p:cNvPr>
          <p:cNvSpPr txBox="1"/>
          <p:nvPr/>
        </p:nvSpPr>
        <p:spPr>
          <a:xfrm>
            <a:off x="1142577" y="889682"/>
            <a:ext cx="1004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turma será divindade em 2 grupos:</a:t>
            </a:r>
          </a:p>
          <a:p>
            <a:pPr algn="just"/>
            <a:r>
              <a:rPr lang="pt-BR" sz="2400" dirty="0"/>
              <a:t>- Escrevam em uma folha o nome do grupo, que protótipo irá desenvolver e o nome dos componentes do grupo</a:t>
            </a:r>
          </a:p>
        </p:txBody>
      </p:sp>
    </p:spTree>
    <p:extLst>
      <p:ext uri="{BB962C8B-B14F-4D97-AF65-F5344CB8AC3E}">
        <p14:creationId xmlns:p14="http://schemas.microsoft.com/office/powerpoint/2010/main" val="117510044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11363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6766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7880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221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679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1014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367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85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9EB7EBE-E013-051F-D367-29AB191E4C81}"/>
              </a:ext>
            </a:extLst>
          </p:cNvPr>
          <p:cNvSpPr txBox="1"/>
          <p:nvPr/>
        </p:nvSpPr>
        <p:spPr>
          <a:xfrm>
            <a:off x="1692611" y="875801"/>
            <a:ext cx="95622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Tipos de Protótipos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Protótipos de Baixa Fidelidade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Esboços simples ou </a:t>
            </a:r>
            <a:r>
              <a:rPr lang="pt-B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wireframes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que representam a estrutura básica e o layout de uma interface.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Protótipos de Alta Fidelidade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Protótipos interativos que simulam a aparência e o comportamento próximos do produto final.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FB54FD9-A722-4F3A-7D37-36DFF0C04932}"/>
              </a:ext>
            </a:extLst>
          </p:cNvPr>
          <p:cNvSpPr txBox="1"/>
          <p:nvPr/>
        </p:nvSpPr>
        <p:spPr>
          <a:xfrm>
            <a:off x="1692611" y="3326041"/>
            <a:ext cx="96887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Ferramentas de Prototipagem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Wireframes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Ferramentas como Adobe XD, Sketch, </a:t>
            </a:r>
            <a:r>
              <a:rPr lang="pt-B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Figma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que permitem criar esboços estáticos de interfaces.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Prototipagem Interativa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Ferramentas como </a:t>
            </a:r>
            <a:r>
              <a:rPr lang="pt-B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InVision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Marvel App, que permitem criar protótipos de alta fidelidade com interações e transições.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963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244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434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783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622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0937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042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68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97FCA2D-62D8-653F-7F59-54B798749C5C}"/>
              </a:ext>
            </a:extLst>
          </p:cNvPr>
          <p:cNvSpPr txBox="1"/>
          <p:nvPr/>
        </p:nvSpPr>
        <p:spPr>
          <a:xfrm>
            <a:off x="1571649" y="194291"/>
            <a:ext cx="97665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Processo de Prototipagem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Identificação de Requisitos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Compreensão dos requisitos e objetivos do projeto.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e Criação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Criação do protótipo com foco na usabilidade e na experiência do usuário.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Testes e Feedback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Testes com usuários para obter feedback e iterar sobre o design.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Iteração e Refinamento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Fazer ajustes com base no feedback recebido e nas necessidades identificadas.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A4CF3F-E609-1CA2-1218-CF6E997F9075}"/>
              </a:ext>
            </a:extLst>
          </p:cNvPr>
          <p:cNvSpPr txBox="1"/>
          <p:nvPr/>
        </p:nvSpPr>
        <p:spPr>
          <a:xfrm>
            <a:off x="1571648" y="3610611"/>
            <a:ext cx="976657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Benefícios da Prototipagem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Redução de Riscos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Identificação precoce de problemas e oportunidades de melhoria.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Economia de Tempo e Recursos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Evita retrabalho significativo durante o desenvolvimento final.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Comunicação Efetiva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Facilita a comunicação entre designers, desenvolvedores e stakeholders.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520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5AC71A4-D334-CDC1-2A80-6ACB2E46A067}"/>
              </a:ext>
            </a:extLst>
          </p:cNvPr>
          <p:cNvSpPr txBox="1"/>
          <p:nvPr/>
        </p:nvSpPr>
        <p:spPr>
          <a:xfrm>
            <a:off x="1717565" y="1572134"/>
            <a:ext cx="962065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 Considerações Importantes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Público-Alvo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Os protótipos devem ser adaptados ao público que fornecerá feedback (usuários finais, stakeholders, etc.).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Objetivos Claros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Definir claramente o que se espera aprender ou validar com cada protótipo.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Escopo Controlado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Evitar a tentação de adicionar funcionalidades excessivas que não são essenciais para os objetivos do protótipo.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0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811D08-2077-8FC5-1766-B8AA62EB0813}"/>
              </a:ext>
            </a:extLst>
          </p:cNvPr>
          <p:cNvSpPr txBox="1"/>
          <p:nvPr/>
        </p:nvSpPr>
        <p:spPr>
          <a:xfrm>
            <a:off x="1079770" y="287125"/>
            <a:ext cx="6108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Conceito de protótipo</a:t>
            </a:r>
            <a:endParaRPr lang="pt-BR" sz="24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EBEA93-CBD4-8C20-27DD-DBF144EC6800}"/>
              </a:ext>
            </a:extLst>
          </p:cNvPr>
          <p:cNvSpPr txBox="1"/>
          <p:nvPr/>
        </p:nvSpPr>
        <p:spPr>
          <a:xfrm>
            <a:off x="1079770" y="748790"/>
            <a:ext cx="6108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“Errar cedo”</a:t>
            </a: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823EE1B-3221-B419-CEC9-3139A60DC3BB}"/>
              </a:ext>
            </a:extLst>
          </p:cNvPr>
          <p:cNvSpPr txBox="1"/>
          <p:nvPr/>
        </p:nvSpPr>
        <p:spPr>
          <a:xfrm>
            <a:off x="1235411" y="1210455"/>
            <a:ext cx="105156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conceito de "errar cedo" (</a:t>
            </a:r>
            <a:r>
              <a:rPr lang="pt-B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fail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early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no contexto de prototipagem se refere à ideia de identificar e corrigir problemas o mais cedo possível durante o processo de desenvolvimento de um produto ou sistema. É uma abordagem que valoriza a rápida iteração e experimentação através de protótipos para evitar falhas e ajustar o curso do projeto antes que se tornem problemas mais custosos e complexos de resolver.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F32BBE0-CC29-4EA4-46D2-74C8FE99E8E2}"/>
              </a:ext>
            </a:extLst>
          </p:cNvPr>
          <p:cNvSpPr txBox="1"/>
          <p:nvPr/>
        </p:nvSpPr>
        <p:spPr>
          <a:xfrm>
            <a:off x="1235410" y="3098825"/>
            <a:ext cx="6108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Importância do "Errar Cedo":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B8BD27E-7575-9E7E-A705-A2AE9F2FA98C}"/>
              </a:ext>
            </a:extLst>
          </p:cNvPr>
          <p:cNvSpPr txBox="1"/>
          <p:nvPr/>
        </p:nvSpPr>
        <p:spPr>
          <a:xfrm>
            <a:off x="1235410" y="3518779"/>
            <a:ext cx="105156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Identificação de Problemas</a:t>
            </a:r>
            <a:r>
              <a:rPr lang="pt-B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Protótipos permitem que equipes de desenvolvimento e design descubram falhas de usabilidade, funcionalidade ou desempenho em estágios iniciais do projeto.</a:t>
            </a:r>
            <a:endParaRPr lang="pt-BR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Feedback Antecipado</a:t>
            </a:r>
            <a:r>
              <a:rPr lang="pt-B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Ao colocar protótipos nas mãos de usuários e stakeholders, é possível obter feedback valioso que informa decisões de design e desenvolvimento antes de comprometer recursos significativos.</a:t>
            </a:r>
            <a:endParaRPr lang="pt-BR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Economia de Recursos</a:t>
            </a:r>
            <a:r>
              <a:rPr lang="pt-B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Corrigir problemas em estágios iniciais é geralmente mais econômico do que fazê-lo após a implementação completa do sistema.</a:t>
            </a:r>
            <a:endParaRPr lang="pt-BR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Iteração Rápida</a:t>
            </a:r>
            <a:r>
              <a:rPr lang="pt-B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 rápida iteração através de protótipos permite que ideias sejam testadas, refinadas e melhoradas continuamente, adaptando-se às necessidades e expectativas dos usuários.</a:t>
            </a:r>
            <a:endParaRPr lang="pt-BR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83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7C2B0A-B91C-C8ED-933D-BF13F2B25F3C}"/>
              </a:ext>
            </a:extLst>
          </p:cNvPr>
          <p:cNvSpPr txBox="1"/>
          <p:nvPr/>
        </p:nvSpPr>
        <p:spPr>
          <a:xfrm>
            <a:off x="1186775" y="355219"/>
            <a:ext cx="6108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Métodos para Aplicar o "Errar Cedo":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CB037E-1171-3795-709B-1D515AD1EAEB}"/>
              </a:ext>
            </a:extLst>
          </p:cNvPr>
          <p:cNvSpPr txBox="1"/>
          <p:nvPr/>
        </p:nvSpPr>
        <p:spPr>
          <a:xfrm>
            <a:off x="1303506" y="972527"/>
            <a:ext cx="1040859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Prototipagem Iterativa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Desenvolver versões sucessivas do protótipo com base no feedback recebido, ajustando e refinando o design conforme necessário.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Testes de Usabilidade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Realizar testes frequentes com usuários para observar como eles interagem com o protótipo, identificando pontos problemáticos e áreas de melhoria.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Colaboração Intensiva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Incentivar uma cultura de colaboração entre equipes de design, desenvolvimento e stakeholders para compartilhar ideias e insights que possam melhorar o produto final.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Ferramentas de Prototipagem Rápida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Utilizar ferramentas e técnicas que permitem criar protótipos de forma rápida e eficiente, como prototipagem de papel, software de design de interface, ou mesmo código de protótipo simplificado.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699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B440C5B-A792-2624-2C3D-2FD114DB0596}"/>
              </a:ext>
            </a:extLst>
          </p:cNvPr>
          <p:cNvSpPr txBox="1"/>
          <p:nvPr/>
        </p:nvSpPr>
        <p:spPr>
          <a:xfrm>
            <a:off x="1215957" y="248215"/>
            <a:ext cx="6108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Barato</a:t>
            </a:r>
            <a:endParaRPr lang="pt-BR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95D86D-480C-0AEC-557F-35CE5BDCAC61}"/>
              </a:ext>
            </a:extLst>
          </p:cNvPr>
          <p:cNvSpPr txBox="1"/>
          <p:nvPr/>
        </p:nvSpPr>
        <p:spPr>
          <a:xfrm>
            <a:off x="1215957" y="709880"/>
            <a:ext cx="104766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 protótipos baratos referem-se a uma abordagem econômica e eficiente para desenvolver modelos iniciais de produtos ou sistemas. Eles são projetados para serem rápidos de produzir e iterar, usando materiais simples e custo-benefício. </a:t>
            </a:r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9753FDE-AA10-D761-0B0F-EB99819CA12E}"/>
              </a:ext>
            </a:extLst>
          </p:cNvPr>
          <p:cNvSpPr txBox="1"/>
          <p:nvPr/>
        </p:nvSpPr>
        <p:spPr>
          <a:xfrm>
            <a:off x="1215957" y="1910209"/>
            <a:ext cx="6108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Conceitos de Protótipo Barato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FEDE05-7C43-9FB1-0DB2-773FE8CF3A79}"/>
              </a:ext>
            </a:extLst>
          </p:cNvPr>
          <p:cNvSpPr txBox="1"/>
          <p:nvPr/>
        </p:nvSpPr>
        <p:spPr>
          <a:xfrm>
            <a:off x="1449421" y="2513820"/>
            <a:ext cx="1024322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Baixo Custo</a:t>
            </a:r>
            <a:r>
              <a:rPr lang="pt-B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Utilização de materiais e ferramentas acessíveis e de baixo custo, como papel, cartolina, canetas, </a:t>
            </a:r>
            <a:r>
              <a:rPr lang="pt-BR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post-its</a:t>
            </a:r>
            <a:r>
              <a:rPr lang="pt-B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entre outros.</a:t>
            </a:r>
            <a:endParaRPr lang="pt-BR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Rápida Produção</a:t>
            </a:r>
            <a:r>
              <a:rPr lang="pt-B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Foco na criação rápida e ágil de protótipos para permitir iteração rápida e testes frequentes.</a:t>
            </a:r>
            <a:endParaRPr lang="pt-BR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Facilidade de Modificação</a:t>
            </a:r>
            <a:r>
              <a:rPr lang="pt-B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Protótipos baratos são facilmente modificáveis, permitindo ajustes e melhorias conforme o feedback e as necessidades surgem.</a:t>
            </a:r>
            <a:endParaRPr lang="pt-BR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Validação de Conceitos</a:t>
            </a:r>
            <a:r>
              <a:rPr lang="pt-B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Permitem validar ideias e conceitos de design de forma preliminar, antes de investimentos significativos em desenvolvimento.</a:t>
            </a:r>
            <a:endParaRPr lang="pt-BR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Comunicação Efetiva</a:t>
            </a:r>
            <a:r>
              <a:rPr lang="pt-B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São eficazes na comunicação de ideias complexas para stakeholders e equipes de projeto, facilitando o entendimento e alinhamento.</a:t>
            </a:r>
            <a:endParaRPr lang="pt-BR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486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C2932C8-B31D-B365-5127-1C518B4A3398}"/>
              </a:ext>
            </a:extLst>
          </p:cNvPr>
          <p:cNvSpPr txBox="1"/>
          <p:nvPr/>
        </p:nvSpPr>
        <p:spPr>
          <a:xfrm>
            <a:off x="1235413" y="306581"/>
            <a:ext cx="6108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Exemplos de Protótipos Baratos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93FB7C0-C2A6-1B5E-55BF-6986F288C1A0}"/>
              </a:ext>
            </a:extLst>
          </p:cNvPr>
          <p:cNvSpPr txBox="1"/>
          <p:nvPr/>
        </p:nvSpPr>
        <p:spPr>
          <a:xfrm>
            <a:off x="1235412" y="768246"/>
            <a:ext cx="102432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Prototipagem de Papel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Esboços e desenhos em papel para visualizar layouts de página, fluxos de navegação e arquitetura de informação.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Wireframes</a:t>
            </a: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Digitais de Baixa Fidelidade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Usando ferramentas simples de design para criar esboços de interfaces de usuário sem detalhes visuais complexos.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Modelos Físicos Simples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Protótipos físicos feitos com materiais como argila, espuma, ou peças de baixo custo para testar ergonomia e usabilidade.</a:t>
            </a:r>
            <a:endParaRPr lang="pt-B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51DE5B8-D664-A8A8-3020-05FD5C6775D0}"/>
              </a:ext>
            </a:extLst>
          </p:cNvPr>
          <p:cNvSpPr txBox="1"/>
          <p:nvPr/>
        </p:nvSpPr>
        <p:spPr>
          <a:xfrm>
            <a:off x="1235411" y="3429000"/>
            <a:ext cx="6108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Vantagens dos Protótipos Baratos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DFE785-DAE3-4912-8F9F-2E63211EF214}"/>
              </a:ext>
            </a:extLst>
          </p:cNvPr>
          <p:cNvSpPr txBox="1"/>
          <p:nvPr/>
        </p:nvSpPr>
        <p:spPr>
          <a:xfrm>
            <a:off x="1404028" y="3890665"/>
            <a:ext cx="1007460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Economia de Tempo e Recursos</a:t>
            </a:r>
            <a:r>
              <a:rPr lang="pt-B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Reduzem o tempo necessário para desenvolver e testar novas ideias, evitando desperdício de recursos.</a:t>
            </a:r>
            <a:endParaRPr lang="pt-BR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Iteração Contínua</a:t>
            </a:r>
            <a:r>
              <a:rPr lang="pt-B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Permitem iteração rápida e contínua, melhorando gradualmente o design e a funcionalidade do produto.</a:t>
            </a:r>
            <a:endParaRPr lang="pt-BR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Feedback Precoce</a:t>
            </a:r>
            <a:r>
              <a:rPr lang="pt-B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Facilitam a obtenção de feedback precoce de usuários e stakeholders, o que ajuda a direcionar o desenvolvimento de forma mais eficiente.</a:t>
            </a:r>
            <a:endParaRPr lang="pt-BR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Redução de Riscos</a:t>
            </a:r>
            <a:r>
              <a:rPr lang="pt-B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Identificam potenciais problemas e desafios de design antes de investimentos maiores em desenvolvimento.</a:t>
            </a:r>
            <a:endParaRPr lang="pt-BR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074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2318</Words>
  <Application>Microsoft Office PowerPoint</Application>
  <PresentationFormat>Widescreen</PresentationFormat>
  <Paragraphs>147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3" baseType="lpstr">
      <vt:lpstr>Aptos</vt:lpstr>
      <vt:lpstr>Aptos Display</vt:lpstr>
      <vt:lpstr>Arial</vt:lpstr>
      <vt:lpstr>Courier New</vt:lpstr>
      <vt:lpstr>Symbol</vt:lpstr>
      <vt:lpstr>Times New Roman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MANOEL JOSÉ FEITOSA NETO</dc:creator>
  <cp:lastModifiedBy>MANOEL JOSÉ FEITOSA NETO</cp:lastModifiedBy>
  <cp:revision>66</cp:revision>
  <dcterms:created xsi:type="dcterms:W3CDTF">2024-08-08T11:25:48Z</dcterms:created>
  <dcterms:modified xsi:type="dcterms:W3CDTF">2024-08-12T11:52:33Z</dcterms:modified>
</cp:coreProperties>
</file>