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CDB3A7-6948-4CCE-B5F7-2FD9670A81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88027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72520" y="5978520"/>
            <a:ext cx="88027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192968-F09E-49E9-BC1A-E6BA05C023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72520" y="59785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783320" y="59785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599DAB-9C04-4B61-9969-1C29081362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49000" y="42469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225120" y="42469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72520" y="59785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49000" y="59785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225120" y="59785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00FE83-CFA0-4287-90E4-766A767D89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4870B7-B2E2-484D-BFC3-9565062021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72520" y="4246920"/>
            <a:ext cx="88027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588F8D-3A41-4993-B0EB-6203402A96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88027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38069D-F077-4F7B-9051-A6211B3355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E6397B-F3A5-4D9E-89D5-4097D57943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27A28F-108A-46E3-80E9-525798DA47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66200" y="3247560"/>
            <a:ext cx="9002520" cy="44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1E7B30-AC13-4027-BB95-C0B3AEFD5A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272520" y="59785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38CCD4-CB2F-4829-824E-4134BC639D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72520" y="4246920"/>
            <a:ext cx="88027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6E2027-8D53-4DC4-A600-98ABB7BE6F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783320" y="59785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B3BBFC-ED8B-4803-BC46-66819EB8CD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72520" y="5978520"/>
            <a:ext cx="88027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26DF1F-FE53-49BD-BED5-F0E716E5FA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88027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72520" y="5978520"/>
            <a:ext cx="88027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873E2C-AACA-4338-A815-442636A406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272520" y="59785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783320" y="59785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2B7EDD-9330-49EC-B4A9-0A400AF637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49000" y="42469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225120" y="42469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272520" y="59785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49000" y="59785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225120" y="59785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C53232-A3DF-4859-9A23-055FCF7BBC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206764-9084-4AE6-9174-E0102C68E1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272520" y="4246920"/>
            <a:ext cx="88027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5A0E29-8DAF-4B19-BE8E-EC56DAF0D5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88027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888842-6BF5-4B08-B0CD-1EB92807BB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297014-06D5-4140-97E1-21AD2E847C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3AC458-BBF0-4B20-94B9-107BC619E8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88027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3EAA7D-0D40-4560-B5BE-6B19FBE923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66200" y="3247560"/>
            <a:ext cx="9002520" cy="44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5BC340-A8A2-4ECD-BC3D-ADBA4A2467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272520" y="59785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7E9CC8-2BDB-44EE-9195-7568FD50C8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783320" y="59785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381D5D-1C90-41DF-9046-E2A85A2CD2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272520" y="5978520"/>
            <a:ext cx="88027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1E6BDD-A20B-4E2F-9D71-884FC72789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88027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272520" y="5978520"/>
            <a:ext cx="88027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20F4CC-3715-4758-9265-0C1C795A05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272520" y="59785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783320" y="59785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D8914E-FD49-4145-986A-F0969B91B3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49000" y="42469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25120" y="42469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272520" y="59785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49000" y="59785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225120" y="59785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FEC100-213F-431B-9D42-972297DE8D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C8C3BA3-7C8C-4298-B737-6C84D1807D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272520" y="4246920"/>
            <a:ext cx="88027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CF1A6E7-CF96-4766-8353-E593EE0B77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88027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2D39B1C-840F-4EEB-BB62-3BD3491691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533D19-C817-40AB-8EB5-CD357A2EBF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829942C-2352-469C-87EA-A4E7BE839D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DD1432C-28F6-48CB-B0B2-F09AD225E0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66200" y="3247560"/>
            <a:ext cx="9002520" cy="44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D48BCC1-011F-4929-B30B-C505B3E36D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272520" y="59785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35357F7-BF4F-4F38-81A9-E1E90B47F0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783320" y="59785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8FCC587-6BC9-4CFD-954C-61EC3147EA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272520" y="5978520"/>
            <a:ext cx="88027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85A8B6F-19F9-4D31-8307-DE3B81B6FE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88027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272520" y="5978520"/>
            <a:ext cx="88027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E37D8CF-2CBF-4A3F-B451-D45AC71DB7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272520" y="59785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783320" y="59785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4AA2D83-51F3-4B22-9C19-2DDF1AF873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249000" y="42469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225120" y="42469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272520" y="59785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249000" y="59785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225120" y="5978520"/>
            <a:ext cx="28342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A871B31-DBD3-4BC9-B16D-986009DFF2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874616-8534-4956-8E71-61D835615D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66200" y="3247560"/>
            <a:ext cx="9002520" cy="44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457E44-65AA-4EAD-A4E5-DB1D311AD7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72520" y="59785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C8B7F3-BB4D-47CB-82D7-A4450DD95A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783320" y="59785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0CDB89-92DA-4330-BE39-9981164F72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56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725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783320" y="424692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72520" y="5978520"/>
            <a:ext cx="88027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1BE660-10D3-42D9-94CB-13B3B0E3D8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29DFB3-842F-408D-A64D-BF143E04D8C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489D99-792D-435A-BB74-C6491DF0E1DF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12B4AD-2E8B-4453-A1E3-990773900C47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0" y="0"/>
            <a:ext cx="10080720" cy="4252320"/>
          </a:xfrm>
          <a:custGeom>
            <a:avLst/>
            <a:gdLst/>
            <a:ahLst/>
            <a:rect l="0" t="0" r="r" b="b"/>
            <a:pathLst>
              <a:path w="28002" h="11812">
                <a:moveTo>
                  <a:pt x="0" y="11812"/>
                </a:moveTo>
                <a:lnTo>
                  <a:pt x="0" y="0"/>
                </a:lnTo>
                <a:lnTo>
                  <a:pt x="28002" y="0"/>
                </a:lnTo>
                <a:lnTo>
                  <a:pt x="28002" y="7812"/>
                </a:lnTo>
                <a:lnTo>
                  <a:pt x="0" y="11812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 rot="21111000">
            <a:off x="488160" y="260460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5600" spc="-1" strike="noStrike">
                <a:latin typeface="Arial"/>
              </a:rPr>
              <a:t>Click to edit the title text format</a:t>
            </a:r>
            <a:endParaRPr b="1" lang="en-IN" sz="56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 rot="21111000">
            <a:off x="462960" y="3606120"/>
            <a:ext cx="8802720" cy="3314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 algn="ctr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700" spc="-1" strike="noStrike">
                <a:latin typeface="Arial"/>
              </a:rPr>
              <a:t>Click to edit the outline text format</a:t>
            </a:r>
            <a:endParaRPr b="0" lang="en-IN" sz="2700" spc="-1" strike="noStrike">
              <a:latin typeface="Arial"/>
            </a:endParaRPr>
          </a:p>
          <a:p>
            <a:pPr lvl="1" marL="864000" indent="-324000" algn="ctr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 algn="ctr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10"/>
          </p:nvPr>
        </p:nvSpPr>
        <p:spPr>
          <a:xfrm>
            <a:off x="7020000" y="4914000"/>
            <a:ext cx="288036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latin typeface="Liberation Sans Narrow"/>
              </a:defRPr>
            </a:lvl1pPr>
          </a:lstStyle>
          <a:p>
            <a:pPr indent="0" algn="r">
              <a:buNone/>
            </a:pPr>
            <a:r>
              <a:rPr b="0" lang="en-IN" sz="1400" spc="-1" strike="noStrike">
                <a:latin typeface="Liberation Sans Narrow"/>
              </a:rPr>
              <a:t>&lt;date/time&gt;</a:t>
            </a:r>
            <a:endParaRPr b="0" lang="en-IN" sz="1400" spc="-1" strike="noStrike">
              <a:latin typeface="Liberation Sans Narrow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 idx="11"/>
          </p:nvPr>
        </p:nvSpPr>
        <p:spPr>
          <a:xfrm>
            <a:off x="5580000" y="5130000"/>
            <a:ext cx="432036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latin typeface="Liberation Sans Narrow"/>
              </a:defRPr>
            </a:lvl1pPr>
          </a:lstStyle>
          <a:p>
            <a:pPr indent="0" algn="r">
              <a:buNone/>
            </a:pPr>
            <a:r>
              <a:rPr b="0" lang="en-IN" sz="1400" spc="-1" strike="noStrike">
                <a:latin typeface="Liberation Sans Narrow"/>
              </a:rPr>
              <a:t>&lt;footer&gt;</a:t>
            </a:r>
            <a:endParaRPr b="0" lang="en-IN" sz="1400" spc="-1" strike="noStrike">
              <a:latin typeface="Liberation Sans Narrow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 idx="12"/>
          </p:nvPr>
        </p:nvSpPr>
        <p:spPr>
          <a:xfrm>
            <a:off x="7380000" y="459000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2600" spc="-1" strike="noStrike">
                <a:latin typeface="Liberation Sans Narrow"/>
              </a:defRPr>
            </a:lvl1pPr>
          </a:lstStyle>
          <a:p>
            <a:pPr indent="0" algn="r">
              <a:buNone/>
            </a:pPr>
            <a:fld id="{339DBCA1-8E8D-4091-8D44-DDE10E616D8A}" type="slidenum">
              <a:rPr b="0" lang="en-IN" sz="2600" spc="-1" strike="noStrike">
                <a:latin typeface="Liberation Sans Narrow"/>
              </a:rPr>
              <a:t>&lt;number&gt;</a:t>
            </a:fld>
            <a:endParaRPr b="0" lang="en-IN" sz="2600" spc="-1" strike="noStrike">
              <a:latin typeface="Liberation Sans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753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latin typeface="Arial"/>
              </a:rPr>
              <a:t>Stockfolio</a:t>
            </a:r>
            <a:endParaRPr b="1" lang="en-IN" sz="44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20000" y="3420000"/>
            <a:ext cx="89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Tilak Vijayaraghavan S 1833055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Sarath Ram M 1833049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57480" y="388440"/>
            <a:ext cx="900252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N" sz="5600" spc="-1" strike="noStrike">
                <a:latin typeface="Arial"/>
              </a:rPr>
              <a:t>Sentiment Analyser Module</a:t>
            </a:r>
            <a:endParaRPr b="1" lang="en-IN" sz="56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77280" y="2265120"/>
            <a:ext cx="88027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700" spc="-1" strike="noStrike">
                <a:latin typeface="Arial"/>
              </a:rPr>
              <a:t>The collected data is then subjected to sentiment analysis done via the nltk library.</a:t>
            </a:r>
            <a:endParaRPr b="0" lang="en-IN" sz="2700" spc="-1" strike="noStrike">
              <a:latin typeface="Arial"/>
            </a:endParaRPr>
          </a:p>
          <a:p>
            <a:pPr marL="432000" indent="-324000" algn="just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700" spc="-1" strike="noStrike">
                <a:latin typeface="Arial"/>
              </a:rPr>
              <a:t>By using the Vader (Valence Aware Dictionary and Sentiment) lexicon, a module designed to understand sentiment from social media.</a:t>
            </a:r>
            <a:endParaRPr b="0" lang="en-IN" sz="2700" spc="-1" strike="noStrike">
              <a:latin typeface="Arial"/>
            </a:endParaRPr>
          </a:p>
          <a:p>
            <a:pPr marL="432000" indent="-324000" algn="just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700" spc="-1" strike="noStrike">
                <a:latin typeface="Arial"/>
              </a:rPr>
              <a:t>By combining various different tweets and articles, a word-cloud and the a sentiment pie-chart is created. </a:t>
            </a:r>
            <a:endParaRPr b="0" lang="en-IN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latin typeface="Arial"/>
              </a:rPr>
              <a:t>Synopsis</a:t>
            </a:r>
            <a:endParaRPr b="1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Introduction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Problem Statement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Proposed solution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Tools used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latin typeface="Arial"/>
              </a:rPr>
              <a:t>Introduction</a:t>
            </a:r>
            <a:endParaRPr b="1" lang="en-IN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In today’s world, inflation is eating away a person’s savings, in order to avoid the loss caused by inflation, it is becoming mandatory to invest.</a:t>
            </a:r>
            <a:endParaRPr b="0" lang="en-IN" sz="26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But investment comes with its own risk of loss, knowledge on how to / where to invest becomes a necessity.</a:t>
            </a:r>
            <a:endParaRPr b="0" lang="en-IN" sz="26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Stockfolio aims to fulfil that need by providing insights on the stock market.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latin typeface="Arial"/>
              </a:rPr>
              <a:t>Problem Statement</a:t>
            </a:r>
            <a:endParaRPr b="1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latin typeface="Arial"/>
              </a:rPr>
              <a:t>The aim of this project is to create a modular application which will give meaningful insights to its users regarding the Indian stock market.</a:t>
            </a:r>
            <a:endParaRPr b="0" lang="en-IN" sz="3200" spc="-1" strike="noStrike">
              <a:latin typeface="Arial"/>
            </a:endParaRPr>
          </a:p>
          <a:p>
            <a:pPr marL="432000"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57480" y="36000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N" sz="5600" spc="-1" strike="noStrike">
                <a:latin typeface="Arial"/>
              </a:rPr>
              <a:t>Proposed Solution</a:t>
            </a:r>
            <a:endParaRPr b="1" lang="en-IN" sz="56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77280" y="1314360"/>
            <a:ext cx="88027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216000" indent="-216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Track various different stocks on an on-demand basis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Determine the expected return of a given stock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Try and create an optimised portfolio based on mathematical optimisation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Identify sentiment of user in social media to guess stocks near future movement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700" spc="-1" strike="noStrike">
                <a:latin typeface="Arial"/>
              </a:rPr>
              <a:t>Generate possible buy/sell signals for a stock based on stock behaviour</a:t>
            </a:r>
            <a:endParaRPr b="0" lang="en-IN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57480" y="48564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N" sz="5600" spc="-1" strike="noStrike">
                <a:latin typeface="Arial"/>
              </a:rPr>
              <a:t>Tools used</a:t>
            </a:r>
            <a:endParaRPr b="1" lang="en-IN" sz="56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377280" y="1365120"/>
            <a:ext cx="88027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just">
              <a:buNone/>
            </a:pPr>
            <a:r>
              <a:rPr b="0" lang="en-IN" sz="2800" spc="-1" strike="noStrike">
                <a:latin typeface="Arial"/>
              </a:rPr>
              <a:t>This project implements various tools via different modules</a:t>
            </a:r>
            <a:endParaRPr b="0" lang="en-IN" sz="2800" spc="-1" strike="noStrike">
              <a:latin typeface="Arial"/>
            </a:endParaRPr>
          </a:p>
          <a:p>
            <a:pPr indent="0">
              <a:buNone/>
            </a:pPr>
            <a:endParaRPr b="0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Tracker Module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Optimiser Module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Sentiment Analyser Module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37480" y="30564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N" sz="5600" spc="-1" strike="noStrike">
                <a:latin typeface="Arial"/>
              </a:rPr>
              <a:t>Tracker Module</a:t>
            </a:r>
            <a:endParaRPr b="1" lang="en-IN" sz="56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40000" y="1365120"/>
            <a:ext cx="88027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700" spc="-1" strike="noStrike">
                <a:latin typeface="Arial"/>
              </a:rPr>
              <a:t>This module of the project implements stock tracking by collecting data from the market and plotting various different metrics</a:t>
            </a:r>
            <a:endParaRPr b="0" lang="en-IN" sz="2700" spc="-1" strike="noStrike">
              <a:latin typeface="Arial"/>
            </a:endParaRPr>
          </a:p>
          <a:p>
            <a:pPr marL="432000" indent="-324000" algn="just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700" spc="-1" strike="noStrike">
                <a:latin typeface="Arial"/>
              </a:rPr>
              <a:t>This modules also calculates the relationship between stocks to find the presence of correlation and covariance </a:t>
            </a:r>
            <a:endParaRPr b="0" lang="en-IN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37480" y="36000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N" sz="5600" spc="-1" strike="noStrike">
                <a:latin typeface="Arial"/>
              </a:rPr>
              <a:t>Optimiser Module</a:t>
            </a:r>
            <a:endParaRPr b="1" lang="en-IN" sz="56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60000" y="1365120"/>
            <a:ext cx="88027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700" spc="-1" strike="noStrike">
                <a:latin typeface="Arial"/>
              </a:rPr>
              <a:t>This modules evaluates the given stock to determine the required volume of each stock to be present of the portfolio to be optimal.</a:t>
            </a:r>
            <a:endParaRPr b="0" lang="en-IN" sz="2700" spc="-1" strike="noStrike">
              <a:latin typeface="Arial"/>
            </a:endParaRPr>
          </a:p>
          <a:p>
            <a:pPr marL="432000" indent="-324000" algn="just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700" spc="-1" strike="noStrike">
                <a:latin typeface="Arial"/>
              </a:rPr>
              <a:t>This module then quantifies the  volume to a numeric value for easier interpretation</a:t>
            </a:r>
            <a:endParaRPr b="0" lang="en-IN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37480" y="52668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N" sz="5400" spc="-1" strike="noStrike">
                <a:latin typeface="Arial"/>
              </a:rPr>
              <a:t>Sentiment Analyser Module </a:t>
            </a:r>
            <a:endParaRPr b="1" lang="en-IN" sz="5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204480" y="1980000"/>
            <a:ext cx="42955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700" spc="-1" strike="noStrike">
                <a:latin typeface="Arial"/>
              </a:rPr>
              <a:t>This module has two parts, one part of the module performs analysis on twitter and the other on Google News.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524480" y="198000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700" spc="-1" strike="noStrike">
                <a:latin typeface="Arial"/>
              </a:rPr>
              <a:t>The snscrape library performs data gathering from twitter.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680000" y="3278880"/>
            <a:ext cx="429552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700" spc="-1" strike="noStrike">
                <a:latin typeface="Arial"/>
              </a:rPr>
              <a:t>The GoogleNews and Newspaper libraries extract articles from the Google News website.</a:t>
            </a:r>
            <a:endParaRPr b="0" lang="en-IN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LibreOffice/7.4.0.3$Windows_X86_64 LibreOffice_project/f85e47c08ddd19c015c0114a68350214f7066f5a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2022-08-30T09:15:57Z</dcterms:created>
  <dc:creator/>
  <dc:description/>
  <dc:language>en-IN</dc:language>
  <cp:lastModifiedBy/>
  <dcterms:modified xsi:type="dcterms:W3CDTF">2022-08-30T10:29:25Z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