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58" r:id="rId7"/>
    <p:sldId id="356" r:id="rId8"/>
    <p:sldId id="359" r:id="rId9"/>
    <p:sldId id="363" r:id="rId10"/>
    <p:sldId id="364" r:id="rId11"/>
    <p:sldId id="361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7"/>
            <p14:sldId id="358"/>
            <p14:sldId id="356"/>
            <p14:sldId id="359"/>
            <p14:sldId id="363"/>
            <p14:sldId id="364"/>
            <p14:sldId id="361"/>
            <p14:sldId id="365"/>
            <p14:sldId id="366"/>
            <p14:sldId id="368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 autoAdjust="0"/>
    <p:restoredTop sz="87912" autoAdjust="0"/>
  </p:normalViewPr>
  <p:slideViewPr>
    <p:cSldViewPr snapToGrid="0" snapToObjects="1">
      <p:cViewPr varScale="1">
        <p:scale>
          <a:sx n="148" d="100"/>
          <a:sy n="148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ikeyCohen1/edge-architecture-ieee-international-conference-on-cloud-engineering-32240146/27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Resting slide</a:t>
            </a:r>
            <a:r>
              <a:rPr lang="en-US" baseline="0" dirty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Discovery is one of the key tenets of a microservice based architecture.</a:t>
            </a:r>
          </a:p>
          <a:p>
            <a:r>
              <a:rPr lang="en-US" dirty="0"/>
              <a:t>In distributed systems, application dependencies cease to be a method call away.</a:t>
            </a:r>
          </a:p>
          <a:p>
            <a:r>
              <a:rPr lang="en-US" dirty="0"/>
              <a:t>Trying to hand configure each client or use some form of convention can be very difficult to do and can be very brittle.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instances in the registry all have to send heartbeats to keep their registrations up to date</a:t>
            </a:r>
          </a:p>
          <a:p>
            <a:r>
              <a:rPr lang="en-US" dirty="0"/>
              <a:t>Clients also have an in-memory cache of eureka registrations (so they don’t have to go to the registry for every single request to a service)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is easily embeddable in a Spring Boot application using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the@EnableConfigServer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configuration data is stored in a backend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Git, Subversion and File System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supported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the default backend. It's great for auditing changes and managing upgrades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the git backend is done via the 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spring.cloud.config.server.git.uriconfiguration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</a:t>
            </a:r>
          </a:p>
          <a:p>
            <a:pPr lvl="0" fontAlgn="base"/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Netflix uses Zuul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the following: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Stress Testing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Canary Testing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Routing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Migration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Shedding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Response handling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Active/Active traffic management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Zuul’s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 engine allows rules and filters to be written in essentially any JVM language, with built in support for Java and Groovy.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1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7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  <p:sldLayoutId id="2147483735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folio-service/portfolio/%7baccId%7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hare.net/MikeyCohen1/edge-architecture-ieee-international-conference-on-cloud-engineering-32240146/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Service Discovery and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public Portfolio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>
                <a:latin typeface="Courier New"/>
                <a:cs typeface="Courier New"/>
              </a:rPr>
              <a:t>(String[acctId)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    acctId);</a:t>
            </a:r>
          </a:p>
          <a:p>
            <a:r>
              <a:rPr lang="en-US" sz="1200" dirty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40" y="1107440"/>
            <a:ext cx="62890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@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Autowired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LoadBalancerClient loadBalancer;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public void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doStuff</a:t>
            </a:r>
            <a:r>
              <a:rPr lang="en-US" sz="1200" dirty="0">
                <a:latin typeface="Courier New"/>
                <a:cs typeface="Courier New"/>
              </a:rPr>
              <a:t>()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ServiceInstance instance = loadBalancer.choose("stores");</a:t>
            </a:r>
          </a:p>
          <a:p>
            <a:r>
              <a:rPr lang="en-US" sz="1200" dirty="0">
                <a:latin typeface="Courier New"/>
                <a:cs typeface="Courier New"/>
              </a:rPr>
              <a:t>     URI storesUri = URI.create(String.format("http://%s:%s",</a:t>
            </a:r>
          </a:p>
          <a:p>
            <a:r>
              <a:rPr lang="en-US" sz="1200" dirty="0">
                <a:latin typeface="Courier New"/>
                <a:cs typeface="Courier New"/>
              </a:rPr>
              <a:t>                        instance.getHost(), instance.getPort()));</a:t>
            </a:r>
          </a:p>
          <a:p>
            <a:r>
              <a:rPr lang="en-US" sz="1200" dirty="0">
                <a:latin typeface="Courier New"/>
                <a:cs typeface="Courier New"/>
              </a:rPr>
              <a:t>     // Do some stuff</a:t>
            </a:r>
            <a:r>
              <a:rPr lang="is-IS" sz="1200" dirty="0">
                <a:latin typeface="Courier New"/>
                <a:cs typeface="Courier New"/>
              </a:rPr>
              <a:t>…</a:t>
            </a:r>
            <a:r>
              <a:rPr lang="en-US" sz="1200" dirty="0">
                <a:latin typeface="Courier New"/>
                <a:cs typeface="Courier New"/>
              </a:rPr>
              <a:t>          </a:t>
            </a:r>
          </a:p>
          <a:p>
            <a:r>
              <a:rPr lang="en-US" sz="1200" dirty="0">
                <a:latin typeface="Courier New"/>
                <a:cs typeface="Courier New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HOW??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240" y="1082308"/>
            <a:ext cx="4988560" cy="16158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ourier New"/>
                <a:cs typeface="Courier New"/>
              </a:rPr>
              <a:t>@</a:t>
            </a:r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@EnableZuulProxy</a:t>
            </a:r>
          </a:p>
          <a:p>
            <a:r>
              <a:rPr lang="en-US" sz="1100" b="1" dirty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r>
              <a:rPr lang="en-US" sz="11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endParaRPr lang="en-US" sz="11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public class MyAPIGateway {</a:t>
            </a:r>
          </a:p>
          <a:p>
            <a:pPr latinLnBrk="1"/>
            <a:r>
              <a:rPr lang="en-US" sz="1100" dirty="0">
                <a:latin typeface="Courier New"/>
                <a:cs typeface="Courier New"/>
              </a:rPr>
              <a:t>   </a:t>
            </a:r>
          </a:p>
          <a:p>
            <a:r>
              <a:rPr lang="en-US" sz="1100" dirty="0">
                <a:latin typeface="Courier New"/>
                <a:cs typeface="Courier New"/>
              </a:rPr>
              <a:t>   public static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1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100" dirty="0">
                <a:latin typeface="Courier New"/>
                <a:cs typeface="Courier New"/>
              </a:rPr>
              <a:t>     SpringApplication.run(MyAPIGateway</a:t>
            </a:r>
            <a:r>
              <a:rPr lang="en-US" sz="11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100" dirty="0">
                <a:latin typeface="Courier New"/>
                <a:cs typeface="Courier New"/>
              </a:rPr>
              <a:t>, args);</a:t>
            </a:r>
          </a:p>
          <a:p>
            <a:r>
              <a:rPr lang="en-US" sz="1100" dirty="0">
                <a:latin typeface="Courier New"/>
                <a:cs typeface="Courier New"/>
              </a:rPr>
              <a:t>   }</a:t>
            </a:r>
          </a:p>
          <a:p>
            <a:r>
              <a:rPr lang="en-US" sz="1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4320" y="1822033"/>
            <a:ext cx="358648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zuul:</a:t>
            </a:r>
          </a:p>
          <a:p>
            <a:r>
              <a:rPr lang="en-US" sz="1200" dirty="0">
                <a:latin typeface="Courier New"/>
                <a:cs typeface="Courier New"/>
              </a:rPr>
              <a:t>   routes:</a:t>
            </a:r>
          </a:p>
          <a:p>
            <a:r>
              <a:rPr lang="en-US" sz="1200" dirty="0">
                <a:latin typeface="Courier New"/>
                <a:cs typeface="Courier New"/>
              </a:rPr>
              <a:t>     users:</a:t>
            </a:r>
          </a:p>
          <a:p>
            <a:r>
              <a:rPr lang="en-US" sz="1200" dirty="0">
                <a:latin typeface="Courier New"/>
                <a:cs typeface="Courier New"/>
              </a:rPr>
              <a:t>       path: /myusers/**</a:t>
            </a:r>
          </a:p>
          <a:p>
            <a:r>
              <a:rPr lang="en-US" sz="1200" dirty="0">
                <a:latin typeface="Courier New"/>
                <a:cs typeface="Courier New"/>
              </a:rPr>
              <a:t>       serviceId: users_service 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39" y="139068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application.yml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6800" y="1329888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25040" y="1472127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sz="quarter" idx="10"/>
          </p:nvPr>
        </p:nvSpPr>
        <p:spPr>
          <a:xfrm>
            <a:off x="447040" y="3081536"/>
            <a:ext cx="8229600" cy="1353303"/>
          </a:xfrm>
        </p:spPr>
        <p:txBody>
          <a:bodyPr/>
          <a:lstStyle/>
          <a:p>
            <a:r>
              <a:rPr lang="en-US" sz="1800" b="1" dirty="0"/>
              <a:t>API proxy will be created at /myusers</a:t>
            </a:r>
          </a:p>
          <a:p>
            <a:r>
              <a:rPr lang="en-US" sz="1800" b="1" dirty="0"/>
              <a:t>Ribbon/Zuul creates load balancer for Eureka service “users_service”</a:t>
            </a:r>
          </a:p>
          <a:p>
            <a:r>
              <a:rPr lang="en-US" sz="1800" b="1" dirty="0"/>
              <a:t>All requests are executed in a Hystrix command</a:t>
            </a:r>
          </a:p>
        </p:txBody>
      </p:sp>
    </p:spTree>
    <p:extLst>
      <p:ext uri="{BB962C8B-B14F-4D97-AF65-F5344CB8AC3E}">
        <p14:creationId xmlns:p14="http://schemas.microsoft.com/office/powerpoint/2010/main" val="41170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Service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Service Discovery is one of the key tenets of a microservice based architecture.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In distributed systems, </a:t>
            </a:r>
            <a:r>
              <a:rPr lang="en-US" sz="1800" b="1" i="1" u="sng" dirty="0"/>
              <a:t>dependencies != inter-process</a:t>
            </a:r>
            <a:r>
              <a:rPr lang="en-US" sz="1800" b="1" dirty="0"/>
              <a:t> </a:t>
            </a:r>
            <a:r>
              <a:rPr lang="en-US" sz="1800" dirty="0"/>
              <a:t>method call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Trying to hand configure each client or use some form of convention can be very difficult to do and can be very brittle.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How have we discovered services in the past?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Locators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Dependency Injection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Service Registries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92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with Spring Cloud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-78" r="-293"/>
          <a:stretch/>
        </p:blipFill>
        <p:spPr>
          <a:xfrm>
            <a:off x="457199" y="952500"/>
            <a:ext cx="8229601" cy="3428999"/>
          </a:xfrm>
        </p:spPr>
      </p:pic>
    </p:spTree>
    <p:extLst>
      <p:ext uri="{BB962C8B-B14F-4D97-AF65-F5344CB8AC3E}">
        <p14:creationId xmlns:p14="http://schemas.microsoft.com/office/powerpoint/2010/main" val="40370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047114"/>
            <a:ext cx="8097520" cy="3273007"/>
          </a:xfrm>
        </p:spPr>
        <p:txBody>
          <a:bodyPr>
            <a:noAutofit/>
          </a:bodyPr>
          <a:lstStyle/>
          <a:p>
            <a:pPr lvl="0" fontAlgn="base"/>
            <a:r>
              <a:rPr lang="en-US" sz="1800" b="1" dirty="0"/>
              <a:t>Provides an HTTP interface + client libs for client registry/discovery</a:t>
            </a:r>
          </a:p>
          <a:p>
            <a:pPr lvl="0" fontAlgn="base"/>
            <a:endParaRPr lang="en-US" sz="1800" b="1" dirty="0"/>
          </a:p>
          <a:p>
            <a:pPr lvl="0" fontAlgn="base"/>
            <a:r>
              <a:rPr lang="en-US" sz="1800" b="1" dirty="0"/>
              <a:t>Registry server collects heartbeats, maintains registry of available services/instances, exchanges registries with local peers + other “zones”</a:t>
            </a:r>
          </a:p>
          <a:p>
            <a:pPr lvl="0" fontAlgn="base"/>
            <a:endParaRPr lang="en-US" sz="1800" b="1" dirty="0"/>
          </a:p>
          <a:p>
            <a:pPr lvl="0" fontAlgn="base"/>
            <a:r>
              <a:rPr lang="en-US" sz="1800" b="1" dirty="0"/>
              <a:t>Registry contains detailed information about each service</a:t>
            </a:r>
          </a:p>
          <a:p>
            <a:pPr lvl="1" fontAlgn="base"/>
            <a:r>
              <a:rPr lang="en-US" sz="1400" b="1" dirty="0"/>
              <a:t>Service name, Host &amp; port of each instance</a:t>
            </a:r>
          </a:p>
          <a:p>
            <a:pPr lvl="1" fontAlgn="base"/>
            <a:r>
              <a:rPr lang="en-US" sz="1400" b="1" dirty="0"/>
              <a:t>Health indicator, URLs (health, homepage,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br>
              <a:rPr lang="en-US" sz="1400" b="1" dirty="0"/>
            </a:br>
            <a:endParaRPr lang="en-US" sz="1800" dirty="0"/>
          </a:p>
          <a:p>
            <a:pPr lvl="0" fontAlgn="base"/>
            <a:r>
              <a:rPr lang="en-US" sz="1800" b="1" dirty="0"/>
              <a:t>Embeddable easily in a Spring Boot application using @</a:t>
            </a:r>
            <a:r>
              <a:rPr lang="en-US" sz="1800" b="1" dirty="0" err="1"/>
              <a:t>EnableEurekaServer</a:t>
            </a:r>
            <a:r>
              <a:rPr lang="en-US" sz="1800" b="1" dirty="0"/>
              <a:t> and @EnableDiscoveryClient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0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 – Availability Zones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" y="1168400"/>
            <a:ext cx="4165600" cy="331216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57198" y="1168400"/>
            <a:ext cx="8656322" cy="3312160"/>
            <a:chOff x="457198" y="1168400"/>
            <a:chExt cx="8656322" cy="3312160"/>
          </a:xfrm>
        </p:grpSpPr>
        <p:sp>
          <p:nvSpPr>
            <p:cNvPr id="7" name="Rectangle 6"/>
            <p:cNvSpPr/>
            <p:nvPr/>
          </p:nvSpPr>
          <p:spPr>
            <a:xfrm>
              <a:off x="28346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4560" y="1168400"/>
              <a:ext cx="4165600" cy="331216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870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394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68240" y="14732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0640" y="16256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73040" y="1778000"/>
              <a:ext cx="1016000" cy="538480"/>
            </a:xfrm>
            <a:prstGeom prst="rect">
              <a:avLst/>
            </a:prstGeom>
            <a:gradFill>
              <a:gsLst>
                <a:gs pos="9900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 Registry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2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24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8704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944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76160" y="27838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560" y="2936240"/>
              <a:ext cx="1016000" cy="53848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Client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62880" y="33223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15280" y="3474720"/>
              <a:ext cx="1016000" cy="5384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Service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198" y="1302434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West ‘Zone’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59038" y="1317228"/>
              <a:ext cx="1554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East ‘Zone’</a:t>
              </a:r>
            </a:p>
          </p:txBody>
        </p:sp>
      </p:grpSp>
      <p:cxnSp>
        <p:nvCxnSpPr>
          <p:cNvPr id="40" name="Curved Connector 39"/>
          <p:cNvCxnSpPr/>
          <p:nvPr/>
        </p:nvCxnSpPr>
        <p:spPr>
          <a:xfrm>
            <a:off x="1940560" y="2936240"/>
            <a:ext cx="1046480" cy="792480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>
            <a:off x="2011680" y="2936240"/>
            <a:ext cx="3251200" cy="386080"/>
          </a:xfrm>
          <a:prstGeom prst="curvedConnector3">
            <a:avLst>
              <a:gd name="adj1" fmla="val 70000"/>
            </a:avLst>
          </a:prstGeom>
          <a:ln>
            <a:solidFill>
              <a:schemeClr val="accent3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454400" y="1568380"/>
            <a:ext cx="3901442" cy="1753940"/>
            <a:chOff x="3454400" y="1568380"/>
            <a:chExt cx="3901442" cy="175394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4145280" y="185928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155440" y="2001520"/>
              <a:ext cx="812800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</p:cNvCxnSpPr>
            <p:nvPr/>
          </p:nvCxnSpPr>
          <p:spPr>
            <a:xfrm flipV="1">
              <a:off x="349504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5791200" y="2316480"/>
              <a:ext cx="10160" cy="10058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5440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01360" y="258812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Register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85920" y="1568380"/>
              <a:ext cx="883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Exchange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584958" y="2164080"/>
            <a:ext cx="1554482" cy="701040"/>
            <a:chOff x="1584958" y="2164080"/>
            <a:chExt cx="1554482" cy="701040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1859280" y="2164080"/>
              <a:ext cx="1056640" cy="70104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584958" y="2328763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Discover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0560" y="2936240"/>
            <a:ext cx="2164080" cy="538480"/>
            <a:chOff x="1940560" y="2936240"/>
            <a:chExt cx="2164080" cy="538480"/>
          </a:xfrm>
        </p:grpSpPr>
        <p:cxnSp>
          <p:nvCxnSpPr>
            <p:cNvPr id="37" name="Curved Connector 36"/>
            <p:cNvCxnSpPr/>
            <p:nvPr/>
          </p:nvCxnSpPr>
          <p:spPr>
            <a:xfrm>
              <a:off x="1940560" y="2936240"/>
              <a:ext cx="1198880" cy="538480"/>
            </a:xfrm>
            <a:prstGeom prst="curvedConnector3">
              <a:avLst>
                <a:gd name="adj1" fmla="val 51695"/>
              </a:avLst>
            </a:prstGeom>
            <a:ln>
              <a:solidFill>
                <a:schemeClr val="accent3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50158" y="3055481"/>
              <a:ext cx="155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Connect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36201" y="3035161"/>
            <a:ext cx="2010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6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23846" y="3429615"/>
            <a:ext cx="91127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r>
              <a:rPr lang="en-US" sz="32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✗✗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Service Discovery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040" y="1097280"/>
            <a:ext cx="510032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@SpringBootApplication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public class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r>
              <a:rPr lang="en-US" sz="1200" dirty="0">
                <a:latin typeface="Courier New"/>
                <a:cs typeface="Courier New"/>
              </a:rPr>
              <a:t>   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args) {</a:t>
            </a:r>
          </a:p>
          <a:p>
            <a:r>
              <a:rPr lang="en-US" sz="1200" dirty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>
                <a:latin typeface="Courier New"/>
                <a:cs typeface="Courier New"/>
              </a:rPr>
              <a:t>, args);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  <a:p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040" y="3017520"/>
            <a:ext cx="51816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   public Portfolio </a:t>
            </a:r>
            <a:r>
              <a:rPr lang="en-US" sz="1200" dirty="0">
                <a:solidFill>
                  <a:srgbClr val="77933C"/>
                </a:solidFill>
                <a:latin typeface="Courier New"/>
                <a:cs typeface="Courier New"/>
              </a:rPr>
              <a:t>accountLookup</a:t>
            </a:r>
            <a:r>
              <a:rPr lang="en-US" sz="1200" dirty="0">
                <a:latin typeface="Courier New"/>
                <a:cs typeface="Courier New"/>
              </a:rPr>
              <a:t>(String[acctId) {</a:t>
            </a:r>
          </a:p>
          <a:p>
            <a:r>
              <a:rPr lang="en-US" sz="1200" dirty="0">
                <a:latin typeface="Courier New"/>
                <a:cs typeface="Courier New"/>
              </a:rPr>
              <a:t>      Portfolio p = restTemplate.getForObject(</a:t>
            </a:r>
          </a:p>
          <a:p>
            <a:r>
              <a:rPr lang="en-US" sz="1200" dirty="0">
                <a:latin typeface="Courier New"/>
                <a:cs typeface="Courier New"/>
              </a:rPr>
              <a:t>	   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“http://portfolio-service/portfolio/{accId}</a:t>
            </a:r>
            <a:r>
              <a:rPr lang="en-US" sz="1200" dirty="0">
                <a:latin typeface="Courier New"/>
                <a:cs typeface="Courier New"/>
              </a:rPr>
              <a:t>”,</a:t>
            </a:r>
          </a:p>
          <a:p>
            <a:r>
              <a:rPr lang="en-US" sz="1200" dirty="0">
                <a:latin typeface="Courier New"/>
                <a:cs typeface="Courier New"/>
              </a:rPr>
              <a:t>	    Portfolio.class</a:t>
            </a:r>
          </a:p>
          <a:p>
            <a:r>
              <a:rPr lang="en-US" sz="1200" dirty="0">
                <a:latin typeface="Courier New"/>
                <a:cs typeface="Courier New"/>
              </a:rPr>
              <a:t>	    acctId);</a:t>
            </a:r>
          </a:p>
          <a:p>
            <a:r>
              <a:rPr lang="en-US" sz="1200" dirty="0">
                <a:latin typeface="Courier New"/>
                <a:cs typeface="Courier New"/>
              </a:rPr>
              <a:t>	 return p;</a:t>
            </a:r>
          </a:p>
          <a:p>
            <a:r>
              <a:rPr lang="en-US" sz="1200" dirty="0">
                <a:latin typeface="Courier New"/>
                <a:cs typeface="Courier New"/>
              </a:rPr>
              <a:t>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9760" y="37185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8640" y="3637280"/>
            <a:ext cx="132080" cy="16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9680" y="128016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407920" y="142240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119" y="1989115"/>
            <a:ext cx="3178580" cy="181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/>
              <a:t>Spring Cloud Services: Service Registry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120" y="1209040"/>
            <a:ext cx="3434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Automated deployment of server component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Security-optimized Eureka service instance using Oauth2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Bind into CF client application(s)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</a:rPr>
              <a:t>Cloud Connectors for auto</a:t>
            </a:r>
            <a:r>
              <a:rPr lang="en-US">
                <a:solidFill>
                  <a:srgbClr val="FFFFFF"/>
                </a:solidFill>
              </a:rPr>
              <a:t>-reconfiguration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03" y="952377"/>
            <a:ext cx="5113493" cy="3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0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Cloud: Client-side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/>
              <a:t>Eureka </a:t>
            </a:r>
            <a:r>
              <a:rPr lang="en-US" sz="1800" b="1" i="1" u="sng" dirty="0"/>
              <a:t>only</a:t>
            </a:r>
            <a:r>
              <a:rPr lang="en-US" sz="1800" b="1" dirty="0"/>
              <a:t> provides registry + discovery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b="1" dirty="0"/>
              <a:t>Ribbon is a </a:t>
            </a:r>
            <a:r>
              <a:rPr lang="en-US" sz="1800" b="1" i="1" u="sng" dirty="0"/>
              <a:t>client side LB </a:t>
            </a:r>
            <a:r>
              <a:rPr lang="en-US" sz="1800" b="1" dirty="0"/>
              <a:t>providing control over the behavior of HTTP and TCP clients</a:t>
            </a:r>
          </a:p>
          <a:p>
            <a:pPr lvl="1"/>
            <a:r>
              <a:rPr lang="en-US" sz="1400" dirty="0"/>
              <a:t>Pick right LB algorithm for client application + extensible algorithms</a:t>
            </a:r>
          </a:p>
          <a:p>
            <a:pPr lvl="1"/>
            <a:r>
              <a:rPr lang="en-US" sz="1400" dirty="0"/>
              <a:t>At least 1 less hop for client requests</a:t>
            </a:r>
          </a:p>
          <a:p>
            <a:pPr lvl="1"/>
            <a:r>
              <a:rPr lang="en-US" sz="1400" dirty="0"/>
              <a:t>Cloud-aware patterns (zones, circuit breakers, etc.)</a:t>
            </a:r>
          </a:p>
          <a:p>
            <a:pPr lvl="1"/>
            <a:r>
              <a:rPr lang="en-US" sz="1400" dirty="0"/>
              <a:t>No additional setup, just deploy apps</a:t>
            </a:r>
            <a:endParaRPr lang="en-US" sz="1800" dirty="0"/>
          </a:p>
          <a:p>
            <a:endParaRPr lang="is-IS" sz="1800" dirty="0"/>
          </a:p>
          <a:p>
            <a:r>
              <a:rPr lang="is-IS" sz="1800" b="1" dirty="0"/>
              <a:t>Zuul is JVM-based router and proxy commonly paired with Ribbon to create API gateways and reverse proxies</a:t>
            </a:r>
          </a:p>
        </p:txBody>
      </p:sp>
    </p:spTree>
    <p:extLst>
      <p:ext uri="{BB962C8B-B14F-4D97-AF65-F5344CB8AC3E}">
        <p14:creationId xmlns:p14="http://schemas.microsoft.com/office/powerpoint/2010/main" val="1208915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API Gateways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52830"/>
            <a:ext cx="4627880" cy="34709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Netflix uses Zuul and Ribbon for</a:t>
            </a:r>
            <a:endParaRPr lang="en-US" sz="1800" dirty="0">
              <a:solidFill>
                <a:srgbClr val="FFFFFF"/>
              </a:solidFill>
              <a:hlinkClick r:id="rId4"/>
            </a:endParaRPr>
          </a:p>
          <a:p>
            <a:pPr lvl="0"/>
            <a:r>
              <a:rPr lang="en-US" sz="1800" dirty="0"/>
              <a:t>Authentication</a:t>
            </a:r>
          </a:p>
          <a:p>
            <a:pPr lvl="0"/>
            <a:r>
              <a:rPr lang="en-US" sz="1800" dirty="0"/>
              <a:t>Stress Testing</a:t>
            </a:r>
          </a:p>
          <a:p>
            <a:pPr lvl="0"/>
            <a:r>
              <a:rPr lang="en-US" sz="1800" dirty="0"/>
              <a:t>Canary Testing</a:t>
            </a:r>
          </a:p>
          <a:p>
            <a:pPr lvl="0"/>
            <a:r>
              <a:rPr lang="en-US" sz="1800" dirty="0"/>
              <a:t>Dynamic Routing</a:t>
            </a:r>
          </a:p>
          <a:p>
            <a:pPr lvl="0"/>
            <a:r>
              <a:rPr lang="en-US" sz="1800" dirty="0"/>
              <a:t>Service Migration</a:t>
            </a:r>
          </a:p>
          <a:p>
            <a:pPr lvl="0"/>
            <a:r>
              <a:rPr lang="en-US" sz="1800" dirty="0"/>
              <a:t>Load Shedding</a:t>
            </a:r>
          </a:p>
          <a:p>
            <a:pPr lvl="0"/>
            <a:r>
              <a:rPr lang="en-US" sz="1800" dirty="0"/>
              <a:t>Security</a:t>
            </a:r>
          </a:p>
          <a:p>
            <a:pPr lvl="0"/>
            <a:r>
              <a:rPr lang="en-US" sz="1800" dirty="0"/>
              <a:t>Static Response handling</a:t>
            </a:r>
          </a:p>
          <a:p>
            <a:pPr lvl="0"/>
            <a:r>
              <a:rPr lang="en-US" sz="1800" dirty="0"/>
              <a:t>Active/Active management</a:t>
            </a:r>
          </a:p>
        </p:txBody>
      </p:sp>
    </p:spTree>
    <p:extLst>
      <p:ext uri="{BB962C8B-B14F-4D97-AF65-F5344CB8AC3E}">
        <p14:creationId xmlns:p14="http://schemas.microsoft.com/office/powerpoint/2010/main" val="270729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26503</TotalTime>
  <Words>546</Words>
  <Application>Microsoft Macintosh PowerPoint</Application>
  <PresentationFormat>On-screen Show (16:9)</PresentationFormat>
  <Paragraphs>157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Courier New</vt:lpstr>
      <vt:lpstr>Helvetica Neue</vt:lpstr>
      <vt:lpstr>Noto Symbol</vt:lpstr>
      <vt:lpstr>Verdana</vt:lpstr>
      <vt:lpstr>Wingdings</vt:lpstr>
      <vt:lpstr>Zapf Dingbats</vt:lpstr>
      <vt:lpstr>Office Theme</vt:lpstr>
      <vt:lpstr>3_Office Theme</vt:lpstr>
      <vt:lpstr>Pivotal Main</vt:lpstr>
      <vt:lpstr>1_Pivotal Main</vt:lpstr>
      <vt:lpstr>PowerPoint Presentation</vt:lpstr>
      <vt:lpstr>Distributed Service Challenges</vt:lpstr>
      <vt:lpstr>Service Discovery with Spring Cloud</vt:lpstr>
      <vt:lpstr>Spring Cloud Service Registry</vt:lpstr>
      <vt:lpstr>Service Registry – Availability Zones</vt:lpstr>
      <vt:lpstr>Client Service Discovery</vt:lpstr>
      <vt:lpstr>Spring Cloud Services: Service Registry</vt:lpstr>
      <vt:lpstr>Spring Cloud: Client-side Load Balancing</vt:lpstr>
      <vt:lpstr>Microservice API Gateways</vt:lpstr>
      <vt:lpstr>HOW??</vt:lpstr>
      <vt:lpstr>HOW??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Stephen Womack</cp:lastModifiedBy>
  <cp:revision>272</cp:revision>
  <dcterms:created xsi:type="dcterms:W3CDTF">2015-10-05T21:15:00Z</dcterms:created>
  <dcterms:modified xsi:type="dcterms:W3CDTF">2018-07-18T17:59:08Z</dcterms:modified>
  <cp:category/>
</cp:coreProperties>
</file>