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2" Type="http://schemas.openxmlformats.org/officeDocument/2006/relationships/viewProps" Target="viewProps.xml" /><Relationship Id="rId11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4" Type="http://schemas.openxmlformats.org/officeDocument/2006/relationships/tableStyles" Target="tableStyles.xml" /><Relationship Id="rId13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image" Target="../media/image2.jp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 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Einführung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Sample Vorbereitung</a:t>
            </a:r>
          </a:p>
          <a:p>
            <a:pPr lvl="0" indent="0" marL="0">
              <a:buNone/>
            </a:pPr>
            <a:r>
              <a:rPr/>
              <a:t>Ivanna</a:t>
            </a:r>
          </a:p>
        </p:txBody>
      </p:sp>
      <p:pic>
        <p:nvPicPr>
          <p:cNvPr descr="images/intro1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975100" y="203200"/>
            <a:ext cx="4279900" cy="4381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RNA-Seq Pipeline</a:t>
            </a:r>
          </a:p>
          <a:p>
            <a:pPr lvl="0" indent="0" marL="0">
              <a:buNone/>
            </a:pPr>
            <a:r>
              <a:rPr/>
              <a:t>Ivanna</a:t>
            </a:r>
          </a:p>
        </p:txBody>
      </p:sp>
      <p:pic>
        <p:nvPicPr>
          <p:cNvPr descr="images/intro2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568700" y="901700"/>
            <a:ext cx="51054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Wirkungsweise</a:t>
            </a:r>
          </a:p>
          <a:p>
            <a:pPr lvl="0" indent="0" marL="0">
              <a:buNone/>
            </a:pPr>
            <a:r>
              <a:rPr/>
              <a:t>Enrico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Sorafenib</a:t>
            </a:r>
          </a:p>
          <a:p>
            <a:pPr lvl="0"/>
            <a:r>
              <a:rPr/>
              <a:t>Aktuell zugelassen bei Leber-, Nieren- und Schilddrüsenkarzinom</a:t>
            </a:r>
          </a:p>
          <a:p>
            <a:pPr lvl="0"/>
            <a:r>
              <a:rPr/>
              <a:t>Multikinase-Inhibitor</a:t>
            </a:r>
          </a:p>
          <a:p>
            <a:pPr lvl="1"/>
            <a:r>
              <a:rPr/>
              <a:t>Hemmung von Serin-/Threonin-Kinasen (z. B. B-RAF, C-RAF)</a:t>
            </a:r>
          </a:p>
          <a:p>
            <a:pPr lvl="1"/>
            <a:r>
              <a:rPr/>
              <a:t>Hemmung von Rezeptor-Tyrosinkinasen (assoziiert mit verschiedenen Wachstumsfaktoren)</a:t>
            </a:r>
          </a:p>
          <a:p>
            <a:pPr lvl="0"/>
            <a:r>
              <a:rPr/>
              <a:t>Wirkungen:</a:t>
            </a:r>
          </a:p>
          <a:p>
            <a:pPr lvl="1"/>
            <a:r>
              <a:rPr/>
              <a:t>⇓ Zellvermehrung und –überleben</a:t>
            </a:r>
          </a:p>
          <a:p>
            <a:pPr lvl="1"/>
            <a:r>
              <a:rPr/>
              <a:t>⇓ Angiogenese</a:t>
            </a:r>
          </a:p>
          <a:p>
            <a:pPr lvl="1"/>
            <a:r>
              <a:rPr/>
              <a:t>⇑ Zelluläre Stressantwort</a:t>
            </a:r>
          </a:p>
          <a:p>
            <a:pPr lvl="1"/>
            <a:r>
              <a:rPr/>
              <a:t>⇑ Apoptose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Trametinib</a:t>
            </a:r>
          </a:p>
          <a:p>
            <a:pPr lvl="0"/>
            <a:r>
              <a:rPr/>
              <a:t>Zugelassen bei Melanom und nicht-kleinzelligem Lungenkarzinom (mit BRAF-V600-Mutation)</a:t>
            </a:r>
          </a:p>
          <a:p>
            <a:pPr lvl="0"/>
            <a:r>
              <a:rPr/>
              <a:t>Selektive Hemmung der Kinasen MEK1 und MEK2 ⇒ Hemmung des MAPK-Signalweges</a:t>
            </a:r>
          </a:p>
          <a:p>
            <a:pPr lvl="0"/>
            <a:r>
              <a:rPr/>
              <a:t>Wirkung auf Tumorzellen ähnlich wie Sorafenib, aber selektiver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Signalwege</a:t>
            </a:r>
          </a:p>
          <a:p>
            <a:pPr lvl="0" indent="0" marL="0">
              <a:buNone/>
            </a:pPr>
          </a:p>
          <a:p>
            <a:pPr lvl="0" indent="0" marL="0">
              <a:buNone/>
            </a:pPr>
            <a:r>
              <a:rPr/>
              <a:t> 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Analyse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Ziel:Unterschiede in der Genexpression finden</a:t>
            </a:r>
          </a:p>
          <a:p>
            <a:pPr lvl="0" indent="0" marL="0">
              <a:buNone/>
            </a:pPr>
            <a:r>
              <a:rPr/>
              <a:t>Constanze</a:t>
            </a:r>
          </a:p>
          <a:p>
            <a:pPr lvl="0"/>
            <a:r>
              <a:rPr/>
              <a:t>Statistischer Test zum Finden von Unterschieden:</a:t>
            </a:r>
          </a:p>
          <a:p>
            <a:pPr lvl="1" indent="-342900" marL="685800">
              <a:buAutoNum type="arabicPeriod"/>
            </a:pPr>
            <a:r>
              <a:rPr/>
              <a:t>Aufstellen einer Nullhypothese H0: </a:t>
            </a:r>
            <a:r>
              <a:rPr b="1"/>
              <a:t>kein Unterschied</a:t>
            </a:r>
          </a:p>
          <a:p>
            <a:pPr lvl="1" indent="-342900" marL="685800">
              <a:buAutoNum type="arabicPeriod"/>
            </a:pPr>
            <a:r>
              <a:rPr/>
              <a:t>Gegenhypothese: Es gibt einen </a:t>
            </a:r>
            <a:r>
              <a:rPr b="1"/>
              <a:t>Unterschied</a:t>
            </a:r>
          </a:p>
          <a:p>
            <a:pPr lvl="0"/>
            <a:r>
              <a:rPr/>
              <a:t>Negative Binominalverteilung zur Modellierung der Counts (Varianz besser abbildbar)</a:t>
            </a:r>
          </a:p>
          <a:p>
            <a:pPr lvl="0"/>
            <a:r>
              <a:rPr/>
              <a:t>Fold Change = Wert Bedingung (Sora) / Wert Bedingung (DMSO)</a:t>
            </a:r>
          </a:p>
          <a:p>
            <a:pPr lvl="0"/>
            <a:r>
              <a:rPr/>
              <a:t>Log Fold Change hat Vorteile beim Rechnen (Linear / Additiv)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Vorbereitung</a:t>
            </a:r>
          </a:p>
          <a:p>
            <a:pPr lvl="0" indent="0" marL="0">
              <a:buNone/>
            </a:pPr>
            <a:r>
              <a:rPr/>
              <a:t>Constanze</a:t>
            </a:r>
          </a:p>
          <a:p>
            <a:pPr lvl="0" indent="-342900" marL="342900">
              <a:buAutoNum type="arabicPeriod"/>
            </a:pPr>
            <a:r>
              <a:rPr/>
              <a:t>Erstellen einer Count-Matrix und Annotation mit Zusatzbezeichnungen</a:t>
            </a:r>
          </a:p>
          <a:p>
            <a:pPr lvl="0" indent="-342900" marL="342900">
              <a:buAutoNum type="arabicPeriod"/>
            </a:pPr>
            <a:r>
              <a:rPr/>
              <a:t>Filtern der Daten (69% werden verworfen, 31% behalten)</a:t>
            </a:r>
          </a:p>
          <a:p>
            <a:pPr lvl="0" indent="-342900" marL="342900">
              <a:buAutoNum type="arabicPeriod"/>
            </a:pPr>
            <a:r>
              <a:rPr/>
              <a:t>Erstellen des </a:t>
            </a:r>
            <a:r>
              <a:rPr>
                <a:latin typeface="Courier"/>
              </a:rPr>
              <a:t>DeSeq2</a:t>
            </a:r>
            <a:r>
              <a:rPr/>
              <a:t>-Objekts für die weitere Analyse</a:t>
            </a:r>
          </a:p>
          <a:p>
            <a:pPr lvl="0" indent="-342900" marL="342900">
              <a:buAutoNum type="arabicPeriod"/>
            </a:pPr>
            <a:r>
              <a:rPr/>
              <a:t>Transformieren und </a:t>
            </a:r>
            <a:r>
              <a:rPr b="1"/>
              <a:t>Normalisieren</a:t>
            </a:r>
            <a:r>
              <a:rPr/>
              <a:t> der Beobachtungen: In-Sample-Biases (Genlänge) vs. Between-Sample-Biases (Sequenziertiefe) 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Count-Daten</a:t>
            </a:r>
          </a:p>
          <a:p>
            <a:pPr lvl="0" indent="0" marL="0">
              <a:buNone/>
            </a:pPr>
            <a:r>
              <a:rPr/>
              <a:t>Constanze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Roh-Counts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Nur transformiert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Transformiert und normalisiert</a:t>
            </a:r>
          </a:p>
          <a:p>
            <a:pPr lvl="0" indent="0" marL="0">
              <a:buNone/>
            </a:pPr>
          </a:p>
          <a:p>
            <a:pPr lvl="0"/>
            <a:r>
              <a:rPr/>
              <a:t>Kaum Unterschiede zu nicht-normalisierten Daten</a:t>
            </a:r>
          </a:p>
          <a:p>
            <a:pPr lvl="0"/>
            <a:r>
              <a:rPr/>
              <a:t>Gute Datenqualität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Explorative Analyse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Strukturfindung</a:t>
            </a:r>
          </a:p>
          <a:p>
            <a:pPr lvl="0" indent="0" marL="0">
              <a:buNone/>
            </a:pPr>
            <a:r>
              <a:rPr/>
              <a:t>Chris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Scree Plot</a:t>
            </a:r>
          </a:p>
          <a:p>
            <a:pPr lvl="0" indent="0" marL="0">
              <a:buNone/>
            </a:pPr>
            <a:r>
              <a:rPr b="1"/>
              <a:t>Optimale Anzahl Komponenten für PCA</a:t>
            </a:r>
          </a:p>
          <a:p>
            <a:pPr lvl="0" indent="0" marL="0">
              <a:buNone/>
            </a:pPr>
          </a:p>
          <a:p>
            <a:pPr lvl="0"/>
            <a:r>
              <a:rPr/>
              <a:t>Nur Top 500 Gene miteinbezogen</a:t>
            </a:r>
          </a:p>
          <a:p>
            <a:pPr lvl="0"/>
            <a:r>
              <a:rPr/>
              <a:t>2-3 Komponenten optimal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2D-PCA</a:t>
            </a:r>
          </a:p>
          <a:p>
            <a:pPr lvl="0" indent="0" marL="0">
              <a:buNone/>
            </a:pPr>
          </a:p>
          <a:p>
            <a:pPr lvl="0"/>
            <a:r>
              <a:rPr/>
              <a:t>Klare Separierbarkeit entlang PC1</a:t>
            </a:r>
          </a:p>
          <a:p>
            <a:pPr lvl="0"/>
            <a:r>
              <a:rPr/>
              <a:t>Stabile Kontrollgruppe</a:t>
            </a:r>
          </a:p>
          <a:p>
            <a:pPr lvl="0"/>
            <a:r>
              <a:rPr/>
              <a:t>Sora deutlich von DMSO unterschieden</a:t>
            </a:r>
          </a:p>
          <a:p>
            <a:pPr lvl="0"/>
            <a:r>
              <a:rPr/>
              <a:t>Tram deutlich heterogener (sollte untersucht werden)</a:t>
            </a:r>
          </a:p>
          <a:p>
            <a:pPr lvl="0"/>
            <a:r>
              <a:rPr/>
              <a:t>Problem: Misst nur linearen Zusammenhang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3D-PCA</a:t>
            </a:r>
          </a:p>
          <a:p>
            <a:pPr lvl="0"/>
            <a:r>
              <a:rPr/>
              <a:t>PC3 erklärt nur knapp 7% der Gesamtvarianz</a:t>
            </a:r>
          </a:p>
          <a:p>
            <a:pPr lvl="0"/>
            <a:r>
              <a:rPr/>
              <a:t>Keine bessere Separabilität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t-SNE</a:t>
            </a:r>
          </a:p>
          <a:p>
            <a:pPr lvl="0" indent="0" marL="0">
              <a:buNone/>
            </a:pPr>
            <a:r>
              <a:rPr b="1"/>
              <a:t>t-distributed Stochastic Neighbor Embedding</a:t>
            </a:r>
          </a:p>
          <a:p>
            <a:pPr lvl="0" indent="0" marL="0">
              <a:buNone/>
            </a:pPr>
          </a:p>
          <a:p>
            <a:pPr lvl="0"/>
            <a:r>
              <a:rPr/>
              <a:t>Misst lokalen nicht-linearen Zusammenhang</a:t>
            </a:r>
          </a:p>
          <a:p>
            <a:pPr lvl="0"/>
            <a:r>
              <a:rPr/>
              <a:t>Deutliche Cluster der drei Treatments</a:t>
            </a:r>
          </a:p>
          <a:p>
            <a:pPr lvl="0"/>
            <a:r>
              <a:rPr/>
              <a:t>Trametinib kohärenter als bei PCA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UMAP</a:t>
            </a:r>
          </a:p>
          <a:p>
            <a:pPr lvl="0" indent="0" marL="0">
              <a:buNone/>
            </a:pPr>
            <a:r>
              <a:rPr b="1"/>
              <a:t>Uniform Manifold Approximation and Projection</a:t>
            </a:r>
          </a:p>
          <a:p>
            <a:pPr lvl="0" indent="0" marL="0">
              <a:buNone/>
            </a:pPr>
          </a:p>
          <a:p>
            <a:pPr lvl="0"/>
            <a:r>
              <a:rPr/>
              <a:t>Misst lokalen und globalen Zusammenhang</a:t>
            </a:r>
          </a:p>
          <a:p>
            <a:pPr lvl="0"/>
            <a:r>
              <a:rPr/>
              <a:t>“Gradientenstruktur” DMSO → Tram → Sora</a:t>
            </a:r>
          </a:p>
          <a:p>
            <a:pPr lvl="0"/>
            <a:r>
              <a:rPr/>
              <a:t>Problem: Zu wenige Samples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Differenzielle Expressions Analyse (DEG)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Signifikant regulierte Gene</a:t>
            </a:r>
          </a:p>
          <a:p>
            <a:pPr lvl="0" indent="0" marL="0">
              <a:buNone/>
            </a:pPr>
            <a:r>
              <a:rPr/>
              <a:t>Constanze</a:t>
            </a:r>
          </a:p>
          <a:p>
            <a:pPr lvl="0" indent="0" marL="0">
              <a:buNone/>
            </a:pPr>
          </a:p>
          <a:p>
            <a:pPr lvl="0"/>
            <a:r>
              <a:rPr/>
              <a:t>Sorafenib induziert deutlich stärkere genomweite Antwort im Vergleich zu Trametinib.</a:t>
            </a:r>
          </a:p>
          <a:p>
            <a:pPr lvl="0"/>
            <a:r>
              <a:rPr/>
              <a:t>Über 3500 Gene sind durch Sorafenib signifikant verändert (davon mehrheitlich herunterreguliert).</a:t>
            </a:r>
          </a:p>
          <a:p>
            <a:pPr lvl="0"/>
            <a:r>
              <a:rPr/>
              <a:t>Trametinib führt nur zu moderaten Veränderungen mit deutlich weniger diff. expr. Genen.</a:t>
            </a:r>
          </a:p>
          <a:p>
            <a:pPr lvl="0" indent="0" marL="0">
              <a:buNone/>
            </a:pPr>
            <a:r>
              <a:rPr/>
              <a:t>→ Sorafenib hat breiteren Einfluss auf zelluläre Signalwege und Genexpression.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Gemeinsam regulierte Gene</a:t>
            </a:r>
          </a:p>
          <a:p>
            <a:pPr lvl="0" indent="0" marL="0">
              <a:buNone/>
            </a:pPr>
            <a:r>
              <a:rPr/>
              <a:t>Constanze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Hochreguliert</a:t>
            </a:r>
          </a:p>
          <a:p>
            <a:pPr lvl="0" indent="0" marL="0">
              <a:buNone/>
            </a:pPr>
          </a:p>
          <a:p>
            <a:pPr lvl="0"/>
            <a:r>
              <a:rPr/>
              <a:t>Sorafenib wirkt deutlich stärker auf die Genexpression</a:t>
            </a:r>
          </a:p>
          <a:p>
            <a:pPr lvl="0"/>
            <a:r>
              <a:rPr/>
              <a:t>Trametinib zeigt eine deutlich schwächere Wirkung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Runterreguliert</a:t>
            </a:r>
          </a:p>
          <a:p>
            <a:pPr lvl="0" indent="0" marL="0">
              <a:buNone/>
            </a:pPr>
          </a:p>
          <a:p>
            <a:pPr lvl="0"/>
            <a:r>
              <a:rPr/>
              <a:t>Sorafenib wirkt deutlich stärker auf die Genexpression</a:t>
            </a:r>
          </a:p>
          <a:p>
            <a:pPr lvl="0"/>
            <a:r>
              <a:rPr/>
              <a:t>Trametinib zeigt eine deutlich schwächere Wirkung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Signifikanz einzelner Gene</a:t>
            </a:r>
          </a:p>
          <a:p>
            <a:pPr lvl="0" indent="0" marL="0">
              <a:buNone/>
            </a:pPr>
            <a:r>
              <a:rPr/>
              <a:t>Chris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Sorafenib</a:t>
            </a:r>
          </a:p>
          <a:p>
            <a:pPr lvl="0" indent="0" marL="0">
              <a:buNone/>
            </a:pPr>
          </a:p>
          <a:p>
            <a:pPr lvl="0"/>
            <a:r>
              <a:rPr/>
              <a:t>↑↑ CDX2, BMF, PCK1, CDKN1B</a:t>
            </a:r>
            <a:r>
              <a:rPr b="1"/>
              <a:t>Zellzyklushemmung, Förderung von Apoptose</a:t>
            </a:r>
          </a:p>
          <a:p>
            <a:pPr lvl="0"/>
            <a:r>
              <a:rPr/>
              <a:t>↓↓↓ TNS4, MYC, FOSL1, SPRY4, IER3</a:t>
            </a:r>
            <a:r>
              <a:rPr b="1"/>
              <a:t>Hemmung von onkogenen Programmen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Trametinib</a:t>
            </a:r>
          </a:p>
          <a:p>
            <a:pPr lvl="0" indent="0" marL="0">
              <a:buNone/>
            </a:pPr>
          </a:p>
          <a:p>
            <a:pPr lvl="0"/>
            <a:r>
              <a:rPr/>
              <a:t>↑↑ BMF, CYP1A, ASCL2</a:t>
            </a:r>
            <a:r>
              <a:rPr b="1"/>
              <a:t>Zellulärer Stress bzw. Schadensantworten</a:t>
            </a:r>
          </a:p>
          <a:p>
            <a:pPr lvl="0"/>
            <a:r>
              <a:rPr/>
              <a:t>↓↓↓ TNS4, IER3, FOSL1</a:t>
            </a:r>
            <a:r>
              <a:rPr b="1"/>
              <a:t>MAPK-assoziierte Proliferation, Stressantworten und zelluläre Bewegung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 Set Enrichment (GSE) and KEGG Pathway Analyse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Signalwege</a:t>
            </a:r>
          </a:p>
          <a:p>
            <a:pPr lvl="0" indent="0" marL="0">
              <a:buNone/>
            </a:pPr>
            <a:r>
              <a:rPr/>
              <a:t>Enrico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Sora Up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Sora Down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Tram Up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Tram Down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Gemeinsame Signalwege</a:t>
            </a:r>
          </a:p>
          <a:p>
            <a:pPr lvl="0" indent="0" marL="0">
              <a:buNone/>
            </a:pPr>
            <a:r>
              <a:rPr/>
              <a:t>Enrico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Top 10 Up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Dot-Plot Up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Gemeinsame Signalwege</a:t>
            </a:r>
          </a:p>
          <a:p>
            <a:pPr lvl="0" indent="0" marL="0">
              <a:buNone/>
            </a:pPr>
            <a:r>
              <a:rPr/>
              <a:t>Enrico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Top 10 Down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Dot-Plot Down</a:t>
            </a:r>
          </a:p>
          <a:p>
            <a:pPr lvl="0" indent="0" marL="0">
              <a:buNone/>
            </a:pP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Transkriptionale Veränderungen</a:t>
            </a:r>
          </a:p>
          <a:p>
            <a:pPr lvl="0" indent="0" marL="0">
              <a:buNone/>
            </a:pPr>
            <a:r>
              <a:rPr/>
              <a:t>Enrico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durch Sorafenib</a:t>
            </a:r>
          </a:p>
          <a:p>
            <a:pPr lvl="0" indent="0" marL="0">
              <a:buNone/>
            </a:pPr>
            <a:r>
              <a:rPr/>
              <a:t>⇓ Zellzyklus und Proliferation (MYC, E2F, G2M, KRAS, mTORC1)</a:t>
            </a:r>
          </a:p>
          <a:p>
            <a:pPr lvl="0" indent="0" marL="0">
              <a:buNone/>
            </a:pPr>
            <a:r>
              <a:rPr/>
              <a:t>⇓ Zellüberleben und Entzündungsreaktion (NF-κB-, IL2/STAT5-, TNFα-Signale)</a:t>
            </a:r>
          </a:p>
          <a:p>
            <a:pPr lvl="0" indent="0" marL="0">
              <a:buNone/>
            </a:pPr>
            <a:r>
              <a:rPr/>
              <a:t>⇑ Apoptose und Tumorsuppression (p53)</a:t>
            </a:r>
          </a:p>
          <a:p>
            <a:pPr lvl="0" indent="0" marL="0">
              <a:buNone/>
            </a:pPr>
            <a:r>
              <a:rPr/>
              <a:t>⇑ Metabolische Stressantworten: Adipogenese, Peroxisomen</a:t>
            </a:r>
          </a:p>
          <a:p>
            <a:pPr lvl="0" indent="0" marL="0">
              <a:buNone/>
            </a:pPr>
            <a:r>
              <a:rPr/>
              <a:t>⇑ Xenobiotik-Metabolismus</a:t>
            </a:r>
          </a:p>
          <a:p>
            <a:pPr lvl="0" indent="0" marL="0">
              <a:buNone/>
            </a:pPr>
            <a:r>
              <a:rPr/>
              <a:t>⇑ Interferon-Antwort (Hinweis auf Immunaktivierung oder zellulären Stress)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durch Trametinib</a:t>
            </a:r>
          </a:p>
          <a:p>
            <a:pPr lvl="0" indent="0" marL="0">
              <a:buNone/>
            </a:pPr>
            <a:r>
              <a:rPr/>
              <a:t>⇓ MAPK-getriebene Proliferation (KRAS, MYC, E2F, TNFα/NF-κB, IL6/STAT3)</a:t>
            </a:r>
          </a:p>
          <a:p>
            <a:pPr lvl="0" indent="0" marL="0">
              <a:buNone/>
            </a:pPr>
            <a:r>
              <a:rPr/>
              <a:t>⇓ Entzündungswege (akute Suppression von IL6/NF-κB)</a:t>
            </a:r>
          </a:p>
          <a:p>
            <a:pPr lvl="0" indent="0" marL="0">
              <a:buNone/>
            </a:pPr>
            <a:r>
              <a:rPr/>
              <a:t>⇑ P53-abhängige Stressantwort Zellzyklusarrest, p21, DNA-Reparatur aktiviert</a:t>
            </a:r>
          </a:p>
          <a:p>
            <a:pPr lvl="0" indent="0" marL="0">
              <a:buNone/>
            </a:pPr>
            <a:r>
              <a:rPr/>
              <a:t>⇑ Metabolische Stressantwort (Adipogenese)</a:t>
            </a:r>
          </a:p>
          <a:p>
            <a:pPr lvl="0" indent="0" marL="0">
              <a:buNone/>
            </a:pPr>
            <a:r>
              <a:rPr/>
              <a:t>⇑ Notch- und STAT3-Aktivierung ⇒ Hinweis auf Resistenzentwicklung, Aktivierung kompensatorischer Signalwege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Gene Ontology Analyse</a:t>
            </a:r>
          </a:p>
          <a:p>
            <a:pPr lvl="0" indent="0" marL="0">
              <a:buNone/>
            </a:pPr>
            <a:r>
              <a:rPr/>
              <a:t>Ivanna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Sorafenib ⇑</a:t>
            </a:r>
          </a:p>
          <a:p>
            <a:pPr lvl="0" indent="0" marL="0">
              <a:buNone/>
            </a:pPr>
          </a:p>
          <a:p>
            <a:pPr lvl="0"/>
            <a:r>
              <a:rPr/>
              <a:t>Stoffwechselprozesse: Lipidabbau, Phospholipid- und Fettsäuremetabolismus</a:t>
            </a:r>
          </a:p>
          <a:p>
            <a:pPr lvl="0"/>
            <a:r>
              <a:rPr/>
              <a:t>Oxidativer Stress und Fremdstoffe (Xenobiotika).</a:t>
            </a:r>
          </a:p>
          <a:p>
            <a:pPr lvl="0"/>
            <a:r>
              <a:rPr/>
              <a:t>Autophagie, Insulinantwort und Proteinabbau.</a:t>
            </a:r>
          </a:p>
          <a:p>
            <a:pPr lvl="0"/>
            <a:r>
              <a:rPr/>
              <a:t>Metabolische Reprogrammierung und </a:t>
            </a:r>
            <a:r>
              <a:rPr b="1"/>
              <a:t>aktiviert zelluläre Schutzmechanismen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Sorafenib ⇓</a:t>
            </a:r>
          </a:p>
          <a:p>
            <a:pPr lvl="0" indent="0" marL="0">
              <a:buNone/>
            </a:pPr>
          </a:p>
          <a:p>
            <a:pPr lvl="0"/>
            <a:r>
              <a:rPr/>
              <a:t>Gezielte Hemmung von Genen der Proteinbiosynthese</a:t>
            </a:r>
          </a:p>
          <a:p>
            <a:pPr lvl="0"/>
            <a:r>
              <a:rPr/>
              <a:t>Weitere Prozesse: Nuklearer Transport, mRNA-Splicing, Kinaseaktivität, Apoptose-Regulation</a:t>
            </a:r>
          </a:p>
          <a:p>
            <a:pPr lvl="0"/>
            <a:r>
              <a:rPr b="1"/>
              <a:t>Sorafenib hemmt zentrale Zellfunktionen</a:t>
            </a:r>
            <a:r>
              <a:rPr/>
              <a:t> (Translation, Signalweiterleitung, Zellwachstum), unterstützt seine antitumorale Wirkung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Trametinib ⇑</a:t>
            </a:r>
          </a:p>
          <a:p>
            <a:pPr lvl="0" indent="0" marL="0">
              <a:buNone/>
            </a:pPr>
          </a:p>
          <a:p>
            <a:pPr lvl="0"/>
            <a:r>
              <a:rPr/>
              <a:t>Signifikante Anreicherung in Prozessen der Organ- und Systementwicklung</a:t>
            </a:r>
          </a:p>
          <a:p>
            <a:pPr lvl="0"/>
            <a:r>
              <a:rPr/>
              <a:t>Beeinflusst auch intrazelluläre Rezeptorsignalwege, Vitaminantwort, Differenzierung vaskulärer glatter Muskelzellen</a:t>
            </a:r>
          </a:p>
          <a:p>
            <a:pPr lvl="0"/>
            <a:r>
              <a:rPr b="1"/>
              <a:t>Trametinib beeinflusst zentrale Entwicklungs- und Regulationsmechanismen</a:t>
            </a:r>
            <a:r>
              <a:rPr/>
              <a:t> in Geweben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Trametinib ⇓</a:t>
            </a:r>
          </a:p>
          <a:p>
            <a:pPr lvl="0" indent="0" marL="0">
              <a:buNone/>
            </a:pPr>
          </a:p>
          <a:p>
            <a:pPr lvl="0"/>
            <a:r>
              <a:rPr/>
              <a:t>Beeinflussung von Phosphorylierung und Kinaseaktivität</a:t>
            </a:r>
          </a:p>
          <a:p>
            <a:pPr lvl="0"/>
            <a:r>
              <a:rPr/>
              <a:t>Verminderte Epithelzell-Proliferation, Apoptose-Regulation, Proteintransport in den Zellkern</a:t>
            </a:r>
          </a:p>
          <a:p>
            <a:pPr lvl="0"/>
            <a:r>
              <a:rPr b="1"/>
              <a:t>Trametinib hemmt zentrale zelluläre &amp; entwicklungsbezogene Prozesse</a:t>
            </a:r>
            <a:r>
              <a:rPr/>
              <a:t> und trägt zur Tumorwachstumshemmung bei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Weiterführende Analysen</a:t>
            </a:r>
          </a:p>
          <a:p>
            <a:pPr lvl="0" indent="0" marL="0">
              <a:buNone/>
            </a:pPr>
            <a:r>
              <a:rPr/>
              <a:t>Ivanna</a:t>
            </a:r>
          </a:p>
          <a:p>
            <a:pPr lvl="0" indent="-342900" marL="342900">
              <a:buAutoNum type="arabicPeriod"/>
            </a:pPr>
            <a:r>
              <a:rPr b="1"/>
              <a:t>Integration mit Mutationsdaten</a:t>
            </a:r>
            <a:r>
              <a:rPr/>
              <a:t> (Variant Calling)</a:t>
            </a:r>
          </a:p>
          <a:p>
            <a:pPr lvl="1"/>
            <a:r>
              <a:rPr/>
              <a:t>DEG-Analyse getrennt pro Gruppe und vergleichen</a:t>
            </a:r>
          </a:p>
          <a:p>
            <a:pPr lvl="1"/>
            <a:r>
              <a:rPr/>
              <a:t>Gibt es unterschiedliche DEGs zwischen mutierten und Wildtyp-Gruppen?</a:t>
            </a:r>
          </a:p>
          <a:p>
            <a:pPr lvl="0" indent="-342900" marL="342900">
              <a:buAutoNum type="arabicPeriod"/>
            </a:pPr>
            <a:r>
              <a:rPr b="1"/>
              <a:t>Deep Learning für Drug Response Prediction</a:t>
            </a:r>
          </a:p>
          <a:p>
            <a:pPr lvl="1"/>
            <a:r>
              <a:rPr/>
              <a:t>Nutze DEGs (oder Genexpressionsprofile insgesamt) kombiniert mit anderen Omics-Daten (Mutationen, etc.) als Input und trainiere neuronale Netze</a:t>
            </a:r>
          </a:p>
          <a:p>
            <a:pPr lvl="1"/>
            <a:r>
              <a:rPr/>
              <a:t>Vorhersage von Therapieresistenzen/Sensitivitäten</a:t>
            </a:r>
          </a:p>
          <a:p>
            <a:pPr lvl="0" indent="-342900" marL="342900">
              <a:buAutoNum type="arabicPeriod"/>
            </a:pPr>
            <a:r>
              <a:rPr b="1"/>
              <a:t>Integration von DNA-Methylierung</a:t>
            </a:r>
          </a:p>
          <a:p>
            <a:pPr lvl="1"/>
            <a:r>
              <a:rPr/>
              <a:t>Epigenetische Kontrolle beeinflusst Genexpression und kann DEGs erklären.</a:t>
            </a:r>
          </a:p>
          <a:p>
            <a:pPr lvl="1"/>
            <a:r>
              <a:rPr/>
              <a:t>Vergleiche Methylierungsmuster in Promotorregionen der DEGs</a:t>
            </a:r>
          </a:p>
          <a:p>
            <a:pPr lvl="1"/>
            <a:r>
              <a:rPr/>
              <a:t>Finde Gene mit korrelierter Hypermethylierung &amp; Downregulation (Hinweis auf epigenetische Silenzierung)</a:t>
            </a:r>
          </a:p>
          <a:p>
            <a:pPr lvl="1"/>
            <a:r>
              <a:rPr/>
              <a:t>Nutzung von Tools wie </a:t>
            </a:r>
            <a:r>
              <a:rPr>
                <a:latin typeface="Courier"/>
              </a:rPr>
              <a:t>MethylKit</a:t>
            </a:r>
            <a:r>
              <a:rPr/>
              <a:t> oder </a:t>
            </a:r>
            <a:r>
              <a:rPr>
                <a:latin typeface="Courier"/>
              </a:rPr>
              <a:t>minfi</a:t>
            </a:r>
            <a:r>
              <a:rPr/>
              <a:t>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Vielen Dank für Eure Aufmerksamkeit!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Code Repositories</a:t>
            </a:r>
          </a:p>
          <a:p>
            <a:pPr lvl="0"/>
            <a:r>
              <a:rPr/>
              <a:t>Github Constanze Leichtweiß</a:t>
            </a:r>
          </a:p>
          <a:p>
            <a:pPr lvl="0"/>
            <a:r>
              <a:rPr/>
              <a:t>Github Ivanna Marchesini</a:t>
            </a:r>
          </a:p>
          <a:p>
            <a:pPr lvl="0"/>
            <a:r>
              <a:rPr/>
              <a:t>Github Christoph Kovacs</a:t>
            </a:r>
          </a:p>
          <a:p>
            <a:pPr lvl="0"/>
            <a:r>
              <a:rPr/>
              <a:t>Github Enrico Wondra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Referenzen</a:t>
            </a:r>
          </a:p>
          <a:p>
            <a:pPr lvl="0"/>
            <a:r>
              <a:rPr/>
              <a:t>Qi GX, Zhao RX, Gao C, Ma ZY, Wang S, Xu J. Recent advances and challenges in colorectal cancer: From molecular research to treatment. World J Gastroenterol. 2025 Jun 7;31(21):106964. doi: 10.3748/wjg.v31.i21.106964. PMID: 40538516; PMCID: PMC12175868.</a:t>
            </a:r>
          </a:p>
          <a:p>
            <a:pPr lvl="0"/>
            <a:r>
              <a:rPr/>
              <a:t>Dobin A, Davis CA, Schlesinger F, Drenkow J, Zaleski C, Jha S, Batut P, Chaisson M, Gingeras TR. STAR: ultrafast universal RNA-seq aligner. Bioinformatics. 2013 Jan 1;29(1):15-21. doi: 10.1093/bioinformatics/bts635. Epub 2012 Oct 25. PMID: 23104886; PMCID: PMC3530905.</a:t>
            </a:r>
          </a:p>
          <a:p>
            <a:pPr lvl="0"/>
            <a:r>
              <a:rPr/>
              <a:t>Li J, Varghese RS, Ressom HW. RNA-Seq Data Analysis. Methods Mol Biol. 2024;2822:263-290. doi: 10.1007/978-1-0716-3918-4_18. PMID: 38907924; PMCID: PMC12125953.</a:t>
            </a:r>
          </a:p>
          <a:p>
            <a:pPr lvl="0"/>
            <a:r>
              <a:rPr/>
              <a:t>Koch CM, Chiu SF, Akbarpour M, Bharat A, Ridge KM, Bartom ET, Winter DR. A Beginner’s Guide to Analysis of RNA Sequencing Data. Am J Respir Cell Mol Biol. 2018 Aug;59(2):145-157. doi: 10.1165/rcmb.2017-0430TR. PMID: 29624415; PMCID: PMC6096346.</a:t>
            </a:r>
          </a:p>
          <a:p>
            <a:pPr lvl="0"/>
            <a:r>
              <a:rPr/>
              <a:t>Wall P, Ideker T. Representing mutations for predicting cancer drug response. Bioinformatics. 2024 Jun 28;40(Suppl 1):i160-i168. doi: 10.1093/bioinformatics/btae209. PMID: 38940147; PMCID: PMC11256944.</a:t>
            </a:r>
          </a:p>
          <a:p>
            <a:pPr lvl="0"/>
            <a:r>
              <a:rPr/>
              <a:t>Ciaran Evans, Johanna Hardin, Daniel M Stoebel, Selecting between-sample RNA-Seq normalization methods from the perspective of their assumptions, Briefings in Bioinformatics, Volume 19, Issue 5, September 2018, Pages 776–792, https://doi.org/10.1093/bib/bbx008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 </dc:title>
  <dc:creator/>
  <cp:keywords/>
  <dcterms:created xsi:type="dcterms:W3CDTF">2025-06-30T08:08:44Z</dcterms:created>
  <dcterms:modified xsi:type="dcterms:W3CDTF">2025-06-30T08:08:44Z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Inhaltsverzeichnis</vt:lpwstr>
  </property>
</Properties>
</file>