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98" r:id="rId3"/>
    <p:sldId id="399" r:id="rId4"/>
    <p:sldId id="400" r:id="rId5"/>
    <p:sldId id="401" r:id="rId6"/>
    <p:sldId id="402" r:id="rId7"/>
    <p:sldId id="404" r:id="rId8"/>
    <p:sldId id="403" r:id="rId9"/>
    <p:sldId id="405" r:id="rId10"/>
    <p:sldId id="406" r:id="rId11"/>
    <p:sldId id="407" r:id="rId12"/>
    <p:sldId id="408" r:id="rId13"/>
    <p:sldId id="40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000000"/>
    <a:srgbClr val="FFDCDC"/>
    <a:srgbClr val="141414"/>
    <a:srgbClr val="C4A9C4"/>
    <a:srgbClr val="F6F6F6"/>
    <a:srgbClr val="FDFDFD"/>
    <a:srgbClr val="3838FB"/>
    <a:srgbClr val="C00000"/>
    <a:srgbClr val="CEC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529" autoAdjust="0"/>
  </p:normalViewPr>
  <p:slideViewPr>
    <p:cSldViewPr snapToGrid="0" showGuides="1">
      <p:cViewPr varScale="1">
        <p:scale>
          <a:sx n="91" d="100"/>
          <a:sy n="91" d="100"/>
        </p:scale>
        <p:origin x="1416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6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8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1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5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2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0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3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1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9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47C-E72C-4CF6-9A6B-E3ACE2DFAB21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F969-86C9-4FA9-8AF2-19DD17C5587C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87-9DB4-4505-A5BB-0AF445D3085A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120" dirty="0"/>
              <a:t>‹#›</a:t>
            </a:fld>
            <a:endParaRPr spc="-120" dirty="0"/>
          </a:p>
        </p:txBody>
      </p:sp>
    </p:spTree>
    <p:extLst>
      <p:ext uri="{BB962C8B-B14F-4D97-AF65-F5344CB8AC3E}">
        <p14:creationId xmlns:p14="http://schemas.microsoft.com/office/powerpoint/2010/main" val="11992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402" y="171882"/>
            <a:ext cx="7886700" cy="688362"/>
          </a:xfrm>
        </p:spPr>
        <p:txBody>
          <a:bodyPr>
            <a:normAutofit/>
          </a:bodyPr>
          <a:lstStyle>
            <a:lvl1pPr>
              <a:defRPr sz="36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402" y="1242000"/>
            <a:ext cx="8346385" cy="473364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0000"/>
              </a:lnSpc>
              <a:buFont typeface="Symbol" panose="05050102010706020507" pitchFamily="18" charset="2"/>
              <a:buChar char="-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20000"/>
              </a:lnSpc>
              <a:buFont typeface="华文楷体" panose="02010600040101010101" pitchFamily="2" charset="-122"/>
              <a:buChar char="«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C512-46AD-4C88-BF00-54DD43DC3C50}" type="datetime1">
              <a:rPr lang="zh-CN" altLang="en-US" smtClean="0"/>
              <a:t>2020/5/28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954000"/>
            <a:ext cx="9144000" cy="56736"/>
            <a:chOff x="30834" y="1305568"/>
            <a:chExt cx="8816454" cy="66133"/>
          </a:xfrm>
        </p:grpSpPr>
        <p:sp>
          <p:nvSpPr>
            <p:cNvPr id="8" name="矩形 7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3BBA-7A53-4F92-826E-DBEBAB7720D0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09AD-A225-4560-8F01-C6F59A4DC228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E677-6231-408D-A6E9-7919F3741DAC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868A-97E6-45B3-BB01-2EDBC85C0776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182-A0AD-4F8B-BC98-65262702DBBA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E730-BF83-4507-9C3A-E6FF08C283C0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30E2-1EA6-4EE1-945C-53A8CE5069F8}" type="datetime1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7E93-E974-40F8-A6F5-2B1095564D53}" type="datetime1">
              <a:rPr lang="zh-CN" altLang="en-US" smtClean="0"/>
              <a:pPr/>
              <a:t>2020/5/28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795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kdz.qq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655060"/>
            <a:chOff x="0" y="0"/>
            <a:chExt cx="9144000" cy="36550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655060"/>
            </a:xfrm>
            <a:custGeom>
              <a:avLst/>
              <a:gdLst/>
              <a:ahLst/>
              <a:cxnLst/>
              <a:rect l="l" t="t" r="r" b="b"/>
              <a:pathLst>
                <a:path w="9144000" h="3655060">
                  <a:moveTo>
                    <a:pt x="9144000" y="0"/>
                  </a:moveTo>
                  <a:lnTo>
                    <a:pt x="0" y="0"/>
                  </a:lnTo>
                  <a:lnTo>
                    <a:pt x="0" y="3654552"/>
                  </a:lnTo>
                  <a:lnTo>
                    <a:pt x="9144000" y="36545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C2F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921" y="266700"/>
              <a:ext cx="3137916" cy="13281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057643" y="4988814"/>
            <a:ext cx="1814195" cy="0"/>
          </a:xfrm>
          <a:custGeom>
            <a:avLst/>
            <a:gdLst/>
            <a:ahLst/>
            <a:cxnLst/>
            <a:rect l="l" t="t" r="r" b="b"/>
            <a:pathLst>
              <a:path w="1814195">
                <a:moveTo>
                  <a:pt x="0" y="0"/>
                </a:moveTo>
                <a:lnTo>
                  <a:pt x="181394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679" y="3827653"/>
            <a:ext cx="7660640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`Tank Battle`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游戏数据分析数据库    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Noto Sans CJK JP Medium"/>
              <a:cs typeface="Noto Sans CJK JP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861" y="6204330"/>
            <a:ext cx="437515" cy="437515"/>
            <a:chOff x="157861" y="6204330"/>
            <a:chExt cx="437515" cy="437515"/>
          </a:xfrm>
        </p:grpSpPr>
        <p:sp>
          <p:nvSpPr>
            <p:cNvPr id="8" name="object 8"/>
            <p:cNvSpPr/>
            <p:nvPr/>
          </p:nvSpPr>
          <p:spPr>
            <a:xfrm>
              <a:off x="164211" y="6210680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424434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24434" y="424434"/>
                  </a:lnTo>
                  <a:lnTo>
                    <a:pt x="424434" y="0"/>
                  </a:lnTo>
                  <a:close/>
                </a:path>
              </a:pathLst>
            </a:custGeom>
            <a:solidFill>
              <a:srgbClr val="5C2F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211" y="6210680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0" y="424434"/>
                  </a:moveTo>
                  <a:lnTo>
                    <a:pt x="424434" y="424434"/>
                  </a:lnTo>
                  <a:lnTo>
                    <a:pt x="424434" y="0"/>
                  </a:lnTo>
                  <a:lnTo>
                    <a:pt x="0" y="0"/>
                  </a:lnTo>
                  <a:lnTo>
                    <a:pt x="0" y="42443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62655" y="5739192"/>
            <a:ext cx="3596630" cy="318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2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lang="zh-CN" altLang="en-US" dirty="0">
                <a:solidFill>
                  <a:srgbClr val="404040"/>
                </a:solidFill>
                <a:latin typeface="UKIJ CJK"/>
              </a:rPr>
              <a:t>第九组：孙天宇、张泽、袁卓宸</a:t>
            </a:r>
            <a:endParaRPr dirty="0">
              <a:solidFill>
                <a:srgbClr val="404040"/>
              </a:solidFill>
              <a:latin typeface="UKIJ CJ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771138"/>
            <a:ext cx="6015990" cy="56515"/>
          </a:xfrm>
          <a:custGeom>
            <a:avLst/>
            <a:gdLst/>
            <a:ahLst/>
            <a:cxnLst/>
            <a:rect l="l" t="t" r="r" b="b"/>
            <a:pathLst>
              <a:path w="6015990" h="56514">
                <a:moveTo>
                  <a:pt x="6015990" y="0"/>
                </a:moveTo>
                <a:lnTo>
                  <a:pt x="0" y="0"/>
                </a:lnTo>
                <a:lnTo>
                  <a:pt x="0" y="56387"/>
                </a:lnTo>
                <a:lnTo>
                  <a:pt x="6015990" y="56387"/>
                </a:lnTo>
                <a:lnTo>
                  <a:pt x="601599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3902" y="3771138"/>
            <a:ext cx="3070225" cy="56515"/>
          </a:xfrm>
          <a:custGeom>
            <a:avLst/>
            <a:gdLst/>
            <a:ahLst/>
            <a:cxnLst/>
            <a:rect l="l" t="t" r="r" b="b"/>
            <a:pathLst>
              <a:path w="3070225" h="56514">
                <a:moveTo>
                  <a:pt x="3070098" y="0"/>
                </a:moveTo>
                <a:lnTo>
                  <a:pt x="0" y="0"/>
                </a:lnTo>
                <a:lnTo>
                  <a:pt x="0" y="56387"/>
                </a:lnTo>
                <a:lnTo>
                  <a:pt x="3070098" y="56387"/>
                </a:lnTo>
                <a:lnTo>
                  <a:pt x="3070098" y="0"/>
                </a:lnTo>
                <a:close/>
              </a:path>
            </a:pathLst>
          </a:custGeom>
          <a:solidFill>
            <a:srgbClr val="5C2F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3829" y="6388861"/>
            <a:ext cx="44081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07535" algn="l"/>
              </a:tabLst>
            </a:pPr>
            <a:r>
              <a:rPr sz="1600" u="sng" spc="-20" dirty="0">
                <a:uFill>
                  <a:solidFill>
                    <a:srgbClr val="7E7E7E"/>
                  </a:solidFill>
                </a:uFill>
                <a:latin typeface="UKIJ CJK"/>
                <a:cs typeface="UKIJ CJK"/>
              </a:rPr>
              <a:t>  </a:t>
            </a:r>
            <a:r>
              <a:rPr sz="1600" u="sng" spc="65" dirty="0">
                <a:uFill>
                  <a:solidFill>
                    <a:srgbClr val="7E7E7E"/>
                  </a:solidFill>
                </a:uFill>
                <a:latin typeface="UKIJ CJK"/>
                <a:cs typeface="UKIJ CJK"/>
              </a:rPr>
              <a:t> </a:t>
            </a:r>
            <a:r>
              <a:rPr sz="1600" u="sng" spc="-130" dirty="0">
                <a:uFill>
                  <a:solidFill>
                    <a:srgbClr val="7E7E7E"/>
                  </a:solidFill>
                </a:uFill>
                <a:latin typeface="UKIJ CJK"/>
                <a:cs typeface="UKIJ CJK"/>
              </a:rPr>
              <a:t>1	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3 . </a:t>
            </a:r>
            <a:r>
              <a:rPr lang="zh-CN" altLang="en-US" spc="-340" dirty="0"/>
              <a:t>数据库设计说明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AC5C9F-9624-4B22-8F91-173AC22A88C4}"/>
              </a:ext>
            </a:extLst>
          </p:cNvPr>
          <p:cNvSpPr/>
          <p:nvPr/>
        </p:nvSpPr>
        <p:spPr>
          <a:xfrm>
            <a:off x="239180" y="1153232"/>
            <a:ext cx="363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400" dirty="0">
                <a:latin typeface="UKIJ CJK"/>
                <a:cs typeface="UKIJ CJK"/>
              </a:rPr>
              <a:t>3.3 </a:t>
            </a:r>
            <a:r>
              <a:rPr lang="zh-CN" altLang="en-US" sz="2400" dirty="0"/>
              <a:t>伤害表 </a:t>
            </a:r>
            <a:r>
              <a:rPr lang="en-US" altLang="zh-CN" sz="2400" dirty="0"/>
              <a:t>battleDamage</a:t>
            </a:r>
            <a:endParaRPr lang="en-US" altLang="zh-CN" sz="2400" dirty="0">
              <a:latin typeface="UKIJ CJK"/>
              <a:cs typeface="UKIJ CJK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B6C2FC-E6EE-47F7-9718-206BF7B12AD7}"/>
              </a:ext>
            </a:extLst>
          </p:cNvPr>
          <p:cNvSpPr/>
          <p:nvPr/>
        </p:nvSpPr>
        <p:spPr>
          <a:xfrm>
            <a:off x="397402" y="1569575"/>
            <a:ext cx="831082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spcBef>
                <a:spcPts val="910"/>
              </a:spcBef>
              <a:buFont typeface="Symbol"/>
              <a:buChar char=""/>
              <a:tabLst>
                <a:tab pos="698500" algn="l"/>
              </a:tabLst>
            </a:pPr>
            <a:r>
              <a:rPr lang="zh-CN" altLang="en-US" dirty="0"/>
              <a:t>该表记录了玩家使用某坦克在战场上造成的单发伤害数据。</a:t>
            </a:r>
          </a:p>
          <a:p>
            <a:pPr marL="698500" lvl="1" indent="-228600">
              <a:spcBef>
                <a:spcPts val="910"/>
              </a:spcBef>
              <a:buFont typeface="Symbol"/>
              <a:buChar char=""/>
              <a:tabLst>
                <a:tab pos="698500" algn="l"/>
              </a:tabLst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4848AD-B7E2-415B-9AD2-A66A2909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" y="1971691"/>
            <a:ext cx="8786621" cy="1707028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93A7F9-C407-4EC9-9B65-9972F0EA9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3834400"/>
            <a:ext cx="4320480" cy="2581066"/>
          </a:xfrm>
          <a:prstGeom prst="rect">
            <a:avLst/>
          </a:prstGeom>
          <a:ln w="15875">
            <a:solidFill>
              <a:srgbClr val="7030A0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8B74CD-7C98-42FE-B4A6-0D29A790EC76}"/>
              </a:ext>
            </a:extLst>
          </p:cNvPr>
          <p:cNvSpPr txBox="1"/>
          <p:nvPr/>
        </p:nvSpPr>
        <p:spPr>
          <a:xfrm>
            <a:off x="5805182" y="4463213"/>
            <a:ext cx="3020037" cy="1323439"/>
          </a:xfrm>
          <a:prstGeom prst="rect">
            <a:avLst/>
          </a:prstGeom>
          <a:solidFill>
            <a:srgbClr val="FFDCD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进程接收到游戏伤害数据后，对数据做实时显示，绿色为友军坦克名称，红色为敌军，后面为伤害与伤害类型。并向数据库实时存入该条数据。</a:t>
            </a:r>
          </a:p>
        </p:txBody>
      </p:sp>
      <p:grpSp>
        <p:nvGrpSpPr>
          <p:cNvPr id="9" name="object 11">
            <a:extLst>
              <a:ext uri="{FF2B5EF4-FFF2-40B4-BE49-F238E27FC236}">
                <a16:creationId xmlns:a16="http://schemas.microsoft.com/office/drawing/2014/main" id="{4035DDBA-492F-4585-8C93-68C3D8857747}"/>
              </a:ext>
            </a:extLst>
          </p:cNvPr>
          <p:cNvGrpSpPr/>
          <p:nvPr/>
        </p:nvGrpSpPr>
        <p:grpSpPr>
          <a:xfrm>
            <a:off x="5208068" y="4588020"/>
            <a:ext cx="360680" cy="700405"/>
            <a:chOff x="993444" y="5487670"/>
            <a:chExt cx="360680" cy="700405"/>
          </a:xfrm>
        </p:grpSpPr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96650164-CFDF-4E74-969A-E2CCAB12C336}"/>
                </a:ext>
              </a:extLst>
            </p:cNvPr>
            <p:cNvSpPr/>
            <p:nvPr/>
          </p:nvSpPr>
          <p:spPr>
            <a:xfrm>
              <a:off x="999794" y="5494020"/>
              <a:ext cx="347980" cy="139700"/>
            </a:xfrm>
            <a:custGeom>
              <a:avLst/>
              <a:gdLst/>
              <a:ahLst/>
              <a:cxnLst/>
              <a:rect l="l" t="t" r="r" b="b"/>
              <a:pathLst>
                <a:path w="347980" h="139700">
                  <a:moveTo>
                    <a:pt x="185940" y="0"/>
                  </a:moveTo>
                  <a:lnTo>
                    <a:pt x="130418" y="3987"/>
                  </a:lnTo>
                  <a:lnTo>
                    <a:pt x="81000" y="21077"/>
                  </a:lnTo>
                  <a:lnTo>
                    <a:pt x="40749" y="49135"/>
                  </a:lnTo>
                  <a:lnTo>
                    <a:pt x="12728" y="86022"/>
                  </a:lnTo>
                  <a:lnTo>
                    <a:pt x="0" y="129603"/>
                  </a:lnTo>
                  <a:lnTo>
                    <a:pt x="173685" y="139445"/>
                  </a:lnTo>
                  <a:lnTo>
                    <a:pt x="347802" y="139445"/>
                  </a:lnTo>
                  <a:lnTo>
                    <a:pt x="339716" y="97243"/>
                  </a:lnTo>
                  <a:lnTo>
                    <a:pt x="317070" y="60112"/>
                  </a:lnTo>
                  <a:lnTo>
                    <a:pt x="282280" y="30138"/>
                  </a:lnTo>
                  <a:lnTo>
                    <a:pt x="237765" y="9406"/>
                  </a:lnTo>
                  <a:lnTo>
                    <a:pt x="185940" y="0"/>
                  </a:lnTo>
                  <a:close/>
                </a:path>
              </a:pathLst>
            </a:custGeom>
            <a:solidFill>
              <a:srgbClr val="FF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83F6201E-F2B2-4DE7-BF60-868AE9A8221D}"/>
                </a:ext>
              </a:extLst>
            </p:cNvPr>
            <p:cNvSpPr/>
            <p:nvPr/>
          </p:nvSpPr>
          <p:spPr>
            <a:xfrm>
              <a:off x="999794" y="5494020"/>
              <a:ext cx="347980" cy="139700"/>
            </a:xfrm>
            <a:custGeom>
              <a:avLst/>
              <a:gdLst/>
              <a:ahLst/>
              <a:cxnLst/>
              <a:rect l="l" t="t" r="r" b="b"/>
              <a:pathLst>
                <a:path w="347980" h="139700">
                  <a:moveTo>
                    <a:pt x="0" y="129603"/>
                  </a:moveTo>
                  <a:lnTo>
                    <a:pt x="12728" y="86022"/>
                  </a:lnTo>
                  <a:lnTo>
                    <a:pt x="40749" y="49135"/>
                  </a:lnTo>
                  <a:lnTo>
                    <a:pt x="81000" y="21077"/>
                  </a:lnTo>
                  <a:lnTo>
                    <a:pt x="130418" y="3987"/>
                  </a:lnTo>
                  <a:lnTo>
                    <a:pt x="185940" y="0"/>
                  </a:lnTo>
                  <a:lnTo>
                    <a:pt x="237765" y="9406"/>
                  </a:lnTo>
                  <a:lnTo>
                    <a:pt x="282280" y="30138"/>
                  </a:lnTo>
                  <a:lnTo>
                    <a:pt x="317070" y="60112"/>
                  </a:lnTo>
                  <a:lnTo>
                    <a:pt x="339716" y="97243"/>
                  </a:lnTo>
                  <a:lnTo>
                    <a:pt x="347802" y="139445"/>
                  </a:lnTo>
                </a:path>
              </a:pathLst>
            </a:custGeom>
            <a:ln w="12700">
              <a:solidFill>
                <a:srgbClr val="5C2F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AEE23E8-0DDE-4531-9724-2D41111D079A}"/>
                </a:ext>
              </a:extLst>
            </p:cNvPr>
            <p:cNvSpPr/>
            <p:nvPr/>
          </p:nvSpPr>
          <p:spPr>
            <a:xfrm>
              <a:off x="1170431" y="5628894"/>
              <a:ext cx="171450" cy="552450"/>
            </a:xfrm>
            <a:custGeom>
              <a:avLst/>
              <a:gdLst/>
              <a:ahLst/>
              <a:cxnLst/>
              <a:rect l="l" t="t" r="r" b="b"/>
              <a:pathLst>
                <a:path w="171450" h="552450">
                  <a:moveTo>
                    <a:pt x="171069" y="0"/>
                  </a:moveTo>
                  <a:lnTo>
                    <a:pt x="0" y="552018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351B4AD0-D300-4A03-9FD9-4673C4130B71}"/>
                </a:ext>
              </a:extLst>
            </p:cNvPr>
            <p:cNvSpPr/>
            <p:nvPr/>
          </p:nvSpPr>
          <p:spPr>
            <a:xfrm>
              <a:off x="1009268" y="5629275"/>
              <a:ext cx="333375" cy="552450"/>
            </a:xfrm>
            <a:custGeom>
              <a:avLst/>
              <a:gdLst/>
              <a:ahLst/>
              <a:cxnLst/>
              <a:rect l="l" t="t" r="r" b="b"/>
              <a:pathLst>
                <a:path w="333375" h="552450">
                  <a:moveTo>
                    <a:pt x="332994" y="0"/>
                  </a:moveTo>
                  <a:lnTo>
                    <a:pt x="0" y="0"/>
                  </a:lnTo>
                  <a:lnTo>
                    <a:pt x="161734" y="552450"/>
                  </a:lnTo>
                  <a:lnTo>
                    <a:pt x="332994" y="0"/>
                  </a:lnTo>
                  <a:close/>
                </a:path>
              </a:pathLst>
            </a:custGeom>
            <a:solidFill>
              <a:srgbClr val="FF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17CFD444-B475-4450-9AE5-0670C4AF669C}"/>
                </a:ext>
              </a:extLst>
            </p:cNvPr>
            <p:cNvSpPr/>
            <p:nvPr/>
          </p:nvSpPr>
          <p:spPr>
            <a:xfrm>
              <a:off x="1009268" y="5629275"/>
              <a:ext cx="333375" cy="552450"/>
            </a:xfrm>
            <a:custGeom>
              <a:avLst/>
              <a:gdLst/>
              <a:ahLst/>
              <a:cxnLst/>
              <a:rect l="l" t="t" r="r" b="b"/>
              <a:pathLst>
                <a:path w="333375" h="552450">
                  <a:moveTo>
                    <a:pt x="332994" y="0"/>
                  </a:moveTo>
                  <a:lnTo>
                    <a:pt x="161734" y="552450"/>
                  </a:lnTo>
                  <a:lnTo>
                    <a:pt x="0" y="0"/>
                  </a:lnTo>
                  <a:lnTo>
                    <a:pt x="332994" y="0"/>
                  </a:lnTo>
                  <a:close/>
                </a:path>
              </a:pathLst>
            </a:custGeom>
            <a:ln w="12699">
              <a:solidFill>
                <a:srgbClr val="5C2F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9D72C12C-1F73-4E45-B8BA-E3D0A240EFB3}"/>
                </a:ext>
              </a:extLst>
            </p:cNvPr>
            <p:cNvSpPr/>
            <p:nvPr/>
          </p:nvSpPr>
          <p:spPr>
            <a:xfrm>
              <a:off x="1011554" y="5626989"/>
              <a:ext cx="330835" cy="2540"/>
            </a:xfrm>
            <a:custGeom>
              <a:avLst/>
              <a:gdLst/>
              <a:ahLst/>
              <a:cxnLst/>
              <a:rect l="l" t="t" r="r" b="b"/>
              <a:pathLst>
                <a:path w="330834" h="2539">
                  <a:moveTo>
                    <a:pt x="0" y="0"/>
                  </a:moveTo>
                  <a:lnTo>
                    <a:pt x="330707" y="2387"/>
                  </a:lnTo>
                </a:path>
              </a:pathLst>
            </a:custGeom>
            <a:ln w="19050">
              <a:solidFill>
                <a:srgbClr val="FF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7251D8CC-7DBE-4164-8EF2-8EF7DA1B8405}"/>
              </a:ext>
            </a:extLst>
          </p:cNvPr>
          <p:cNvSpPr/>
          <p:nvPr/>
        </p:nvSpPr>
        <p:spPr>
          <a:xfrm>
            <a:off x="5327017" y="5416949"/>
            <a:ext cx="143763" cy="152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7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3 . </a:t>
            </a:r>
            <a:r>
              <a:rPr lang="zh-CN" altLang="en-US" spc="-340" dirty="0"/>
              <a:t>数据库设计说明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AC5C9F-9624-4B22-8F91-173AC22A88C4}"/>
              </a:ext>
            </a:extLst>
          </p:cNvPr>
          <p:cNvSpPr/>
          <p:nvPr/>
        </p:nvSpPr>
        <p:spPr>
          <a:xfrm>
            <a:off x="239180" y="1153232"/>
            <a:ext cx="3926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400" dirty="0">
                <a:latin typeface="UKIJ CJK"/>
                <a:cs typeface="UKIJ CJK"/>
              </a:rPr>
              <a:t>3.4 </a:t>
            </a:r>
            <a:r>
              <a:rPr lang="zh-CN" altLang="en-US" sz="2400" dirty="0">
                <a:latin typeface="UKIJ CJK"/>
                <a:cs typeface="UKIJ CJK"/>
              </a:rPr>
              <a:t>战斗结果表</a:t>
            </a:r>
            <a:r>
              <a:rPr lang="en-US" altLang="zh-CN" sz="2400" dirty="0">
                <a:latin typeface="UKIJ CJK"/>
                <a:cs typeface="UKIJ CJK"/>
              </a:rPr>
              <a:t>battleResult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B6C2FC-E6EE-47F7-9718-206BF7B12AD7}"/>
              </a:ext>
            </a:extLst>
          </p:cNvPr>
          <p:cNvSpPr/>
          <p:nvPr/>
        </p:nvSpPr>
        <p:spPr>
          <a:xfrm>
            <a:off x="397402" y="1569575"/>
            <a:ext cx="831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spcBef>
                <a:spcPts val="910"/>
              </a:spcBef>
              <a:buFont typeface="Symbol"/>
              <a:buChar char=""/>
              <a:tabLst>
                <a:tab pos="698500" algn="l"/>
              </a:tabLst>
            </a:pPr>
            <a:r>
              <a:rPr lang="zh-CN" altLang="en-US" dirty="0"/>
              <a:t>该表记录了记录每场战斗结果的详细数据信息，如胜负、是否存活、伤害、击毁数量、射击数、命中数、穿透数、战斗模式等。</a:t>
            </a:r>
            <a:r>
              <a:rPr lang="en-US" altLang="zh-CN" dirty="0"/>
              <a:t>(</a:t>
            </a:r>
            <a:r>
              <a:rPr lang="zh-CN" altLang="en-US" dirty="0"/>
              <a:t>战绩美化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028713-2AFB-4012-9213-F82F2F47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7" y="2276488"/>
            <a:ext cx="8786138" cy="1655202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DB79E7-F368-4D1C-9EF6-AD93ECC5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68" y="4058905"/>
            <a:ext cx="4142283" cy="2480008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5" name="object 19">
            <a:extLst>
              <a:ext uri="{FF2B5EF4-FFF2-40B4-BE49-F238E27FC236}">
                <a16:creationId xmlns:a16="http://schemas.microsoft.com/office/drawing/2014/main" id="{C7B5853E-B963-4246-AFD9-EFCCF924CDD5}"/>
              </a:ext>
            </a:extLst>
          </p:cNvPr>
          <p:cNvSpPr/>
          <p:nvPr/>
        </p:nvSpPr>
        <p:spPr>
          <a:xfrm>
            <a:off x="5508913" y="4295581"/>
            <a:ext cx="3065605" cy="1985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基于坦克战斗结果表与当前用户绑定玩家信息，对该玩家本日的战斗数据做统计分析，包含不同坦克场均伤害、出战场次、胜率信息。</a:t>
            </a:r>
          </a:p>
        </p:txBody>
      </p:sp>
    </p:spTree>
    <p:extLst>
      <p:ext uri="{BB962C8B-B14F-4D97-AF65-F5344CB8AC3E}">
        <p14:creationId xmlns:p14="http://schemas.microsoft.com/office/powerpoint/2010/main" val="401934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3 . </a:t>
            </a:r>
            <a:r>
              <a:rPr lang="zh-CN" altLang="en-US" spc="-340" dirty="0"/>
              <a:t>数据库设计说明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AC5C9F-9624-4B22-8F91-173AC22A88C4}"/>
              </a:ext>
            </a:extLst>
          </p:cNvPr>
          <p:cNvSpPr/>
          <p:nvPr/>
        </p:nvSpPr>
        <p:spPr>
          <a:xfrm>
            <a:off x="239180" y="1153232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400" dirty="0">
                <a:latin typeface="UKIJ CJK"/>
                <a:cs typeface="UKIJ CJK"/>
              </a:rPr>
              <a:t>3.5</a:t>
            </a:r>
            <a:r>
              <a:rPr lang="zh-CN" altLang="en-US" sz="2400" dirty="0"/>
              <a:t>其他统计信息</a:t>
            </a:r>
            <a:endParaRPr lang="en-US" altLang="zh-CN" sz="2400" dirty="0">
              <a:latin typeface="UKIJ CJK"/>
              <a:cs typeface="UKIJ CJK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B6C2FC-E6EE-47F7-9718-206BF7B12AD7}"/>
              </a:ext>
            </a:extLst>
          </p:cNvPr>
          <p:cNvSpPr/>
          <p:nvPr/>
        </p:nvSpPr>
        <p:spPr>
          <a:xfrm>
            <a:off x="397402" y="1569575"/>
            <a:ext cx="8310828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基于伤害表与战斗结果表，我们还统计了全服坦克大数据信息包含暴击率、命中率、击穿率、单发平均伤害、</a:t>
            </a:r>
            <a:r>
              <a:rPr lang="en-US" altLang="zh-CN" dirty="0"/>
              <a:t> </a:t>
            </a:r>
            <a:r>
              <a:rPr lang="zh-CN" altLang="en-US" dirty="0"/>
              <a:t>单发最高伤害、坦克胜率、存活率、</a:t>
            </a:r>
            <a:r>
              <a:rPr lang="en-US" altLang="zh-CN" dirty="0"/>
              <a:t> </a:t>
            </a:r>
            <a:r>
              <a:rPr lang="zh-CN" altLang="en-US" dirty="0"/>
              <a:t>单场伤害、场均伤害、单场承受伤害、场均承受伤害、场均被击中次数、场均击毁敌人数等。</a:t>
            </a:r>
          </a:p>
          <a:p>
            <a:pPr marL="698500" lvl="1" indent="-228600">
              <a:spcBef>
                <a:spcPts val="910"/>
              </a:spcBef>
              <a:buFont typeface="Symbol"/>
              <a:buChar char=""/>
              <a:tabLst>
                <a:tab pos="698500" algn="l"/>
              </a:tabLst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2BFBBB-B225-4F44-9796-62E991CC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" y="2799839"/>
            <a:ext cx="5362259" cy="3179136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8D03E3-E073-4D8F-B921-8D90E5236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15" y="2693579"/>
            <a:ext cx="1258460" cy="3391655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96CCA503-7B7F-4196-A7A8-0427E90E3ADB}"/>
              </a:ext>
            </a:extLst>
          </p:cNvPr>
          <p:cNvSpPr txBox="1"/>
          <p:nvPr/>
        </p:nvSpPr>
        <p:spPr>
          <a:xfrm>
            <a:off x="1606694" y="6033634"/>
            <a:ext cx="250391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800" dirty="0">
                <a:latin typeface="Times New Roman"/>
                <a:cs typeface="Times New Roman"/>
              </a:rPr>
              <a:t>(a)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rPr>
              <a:t>图形界面统计显示</a:t>
            </a:r>
            <a:endParaRPr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147356E-8770-4752-9FC0-7C61F7FF9707}"/>
              </a:ext>
            </a:extLst>
          </p:cNvPr>
          <p:cNvSpPr txBox="1"/>
          <p:nvPr/>
        </p:nvSpPr>
        <p:spPr>
          <a:xfrm>
            <a:off x="5562515" y="6153886"/>
            <a:ext cx="1286135" cy="257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lang="en-US" altLang="zh-CN" sz="1600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rPr>
              <a:t>命中率前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rPr>
              <a:t>20</a:t>
            </a:r>
            <a:endParaRPr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2A1866-8717-4C04-8065-C50C3EB8F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786" y="2693579"/>
            <a:ext cx="1848262" cy="3391656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sp>
        <p:nvSpPr>
          <p:cNvPr id="17" name="object 8">
            <a:extLst>
              <a:ext uri="{FF2B5EF4-FFF2-40B4-BE49-F238E27FC236}">
                <a16:creationId xmlns:a16="http://schemas.microsoft.com/office/drawing/2014/main" id="{2A2D96C3-0CED-4957-8757-B5D732CDB5EB}"/>
              </a:ext>
            </a:extLst>
          </p:cNvPr>
          <p:cNvSpPr txBox="1"/>
          <p:nvPr/>
        </p:nvSpPr>
        <p:spPr>
          <a:xfrm>
            <a:off x="7246849" y="6143375"/>
            <a:ext cx="1613199" cy="257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lang="en-US" altLang="zh-CN" sz="160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rPr>
              <a:t>场均伤害前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rPr>
              <a:t>20</a:t>
            </a:r>
            <a:endParaRPr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178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51142" y="26173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45110" y="287895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8"/>
          <p:cNvSpPr txBox="1"/>
          <p:nvPr/>
        </p:nvSpPr>
        <p:spPr>
          <a:xfrm>
            <a:off x="3523536" y="4801874"/>
            <a:ext cx="4847664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latin typeface="+mn-ea"/>
                <a:cs typeface="+mn-ea"/>
                <a:sym typeface="+mn-lt"/>
              </a:rPr>
              <a:t>4.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可视化界面展示</a:t>
            </a:r>
            <a:endParaRPr lang="zh-CN" altLang="en-US" sz="2800" dirty="0">
              <a:latin typeface="Noto Sans CJK JP Medium"/>
              <a:cs typeface="Noto Sans CJK JP Medium"/>
            </a:endParaRPr>
          </a:p>
        </p:txBody>
      </p:sp>
      <p:sp>
        <p:nvSpPr>
          <p:cNvPr id="61" name="TextBox 10"/>
          <p:cNvSpPr txBox="1"/>
          <p:nvPr/>
        </p:nvSpPr>
        <p:spPr>
          <a:xfrm>
            <a:off x="3523536" y="2443377"/>
            <a:ext cx="4847665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spc="-254" dirty="0">
                <a:latin typeface="Noto Sans CJK JP Medium"/>
                <a:cs typeface="Noto Sans CJK JP Medium"/>
              </a:rPr>
              <a:t>1.</a:t>
            </a:r>
            <a:r>
              <a:rPr lang="zh-CN" altLang="en-US" sz="2800" dirty="0">
                <a:latin typeface="Noto Sans CJK JP Medium"/>
                <a:cs typeface="Noto Sans CJK JP Medium"/>
              </a:rPr>
              <a:t> 数据库背景及意义</a:t>
            </a:r>
          </a:p>
        </p:txBody>
      </p:sp>
      <p:sp>
        <p:nvSpPr>
          <p:cNvPr id="62" name="TextBox 11"/>
          <p:cNvSpPr txBox="1"/>
          <p:nvPr/>
        </p:nvSpPr>
        <p:spPr>
          <a:xfrm>
            <a:off x="3523536" y="3246819"/>
            <a:ext cx="4847677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spc="55" dirty="0">
                <a:latin typeface="UKIJ CJK"/>
                <a:cs typeface="UKIJ CJK"/>
              </a:rPr>
              <a:t>2.</a:t>
            </a:r>
            <a:r>
              <a:rPr lang="en-US" altLang="zh-CN" sz="2800" dirty="0">
                <a:latin typeface="+mn-ea"/>
                <a:sym typeface="+mn-lt"/>
              </a:rPr>
              <a:t> ER</a:t>
            </a:r>
            <a:r>
              <a:rPr lang="zh-CN" altLang="en-US" sz="2800" dirty="0">
                <a:latin typeface="+mn-ea"/>
                <a:sym typeface="+mn-lt"/>
              </a:rPr>
              <a:t>图设计说明</a:t>
            </a:r>
            <a:endParaRPr lang="zh-CN" altLang="en-US" sz="2800" dirty="0">
              <a:latin typeface="Noto Sans CJK JP Medium"/>
              <a:cs typeface="Noto Sans CJK JP Medium"/>
            </a:endParaRP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AAC38BFC-5404-440E-814B-3B8963EE5DF6}"/>
              </a:ext>
            </a:extLst>
          </p:cNvPr>
          <p:cNvSpPr txBox="1"/>
          <p:nvPr/>
        </p:nvSpPr>
        <p:spPr>
          <a:xfrm>
            <a:off x="3523548" y="4018319"/>
            <a:ext cx="4847673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cs typeface="+mn-ea"/>
                <a:sym typeface="+mn-lt"/>
              </a:rPr>
              <a:t>3.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数据库操作设计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82551-6393-441F-9236-C90038D3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5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2169" y="26173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45110" y="287895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8"/>
          <p:cNvSpPr txBox="1"/>
          <p:nvPr/>
        </p:nvSpPr>
        <p:spPr>
          <a:xfrm>
            <a:off x="3523555" y="2443377"/>
            <a:ext cx="4847664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54" dirty="0">
                <a:latin typeface="Noto Sans CJK JP Medium"/>
                <a:cs typeface="Noto Sans CJK JP Medium"/>
              </a:rPr>
              <a:t>1.</a:t>
            </a:r>
            <a:r>
              <a:rPr lang="zh-CN" altLang="en-US" sz="2800" dirty="0">
                <a:latin typeface="Noto Sans CJK JP Medium"/>
                <a:cs typeface="Noto Sans CJK JP Medium"/>
              </a:rPr>
              <a:t> 数据库背景及意义</a:t>
            </a:r>
          </a:p>
        </p:txBody>
      </p:sp>
      <p:sp>
        <p:nvSpPr>
          <p:cNvPr id="61" name="TextBox 10"/>
          <p:cNvSpPr txBox="1"/>
          <p:nvPr/>
        </p:nvSpPr>
        <p:spPr>
          <a:xfrm>
            <a:off x="3523548" y="3230708"/>
            <a:ext cx="4847665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spc="55" dirty="0">
                <a:latin typeface="UKIJ CJK"/>
                <a:cs typeface="UKIJ CJK"/>
              </a:rPr>
              <a:t>2.</a:t>
            </a:r>
            <a:r>
              <a:rPr lang="en-US" altLang="zh-CN" sz="2800" dirty="0">
                <a:latin typeface="+mn-ea"/>
                <a:sym typeface="+mn-lt"/>
              </a:rPr>
              <a:t> ER</a:t>
            </a:r>
            <a:r>
              <a:rPr lang="zh-CN" altLang="en-US" sz="2800" dirty="0">
                <a:latin typeface="+mn-ea"/>
                <a:sym typeface="+mn-lt"/>
              </a:rPr>
              <a:t>图设计说明</a:t>
            </a:r>
            <a:endParaRPr lang="en-US" altLang="zh-CN" sz="2800" dirty="0">
              <a:latin typeface="+mn-ea"/>
              <a:sym typeface="+mn-lt"/>
            </a:endParaRPr>
          </a:p>
        </p:txBody>
      </p:sp>
      <p:sp>
        <p:nvSpPr>
          <p:cNvPr id="62" name="TextBox 11"/>
          <p:cNvSpPr txBox="1"/>
          <p:nvPr/>
        </p:nvSpPr>
        <p:spPr>
          <a:xfrm>
            <a:off x="3523536" y="4807503"/>
            <a:ext cx="4847677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cs typeface="+mn-ea"/>
                <a:sym typeface="+mn-lt"/>
              </a:rPr>
              <a:t>4.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可视化界面展示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AAC38BFC-5404-440E-814B-3B8963EE5DF6}"/>
              </a:ext>
            </a:extLst>
          </p:cNvPr>
          <p:cNvSpPr txBox="1"/>
          <p:nvPr/>
        </p:nvSpPr>
        <p:spPr>
          <a:xfrm>
            <a:off x="3523548" y="4018319"/>
            <a:ext cx="4847673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cs typeface="+mn-ea"/>
                <a:sym typeface="+mn-lt"/>
              </a:rPr>
              <a:t>3.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数据库操作设计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82551-6393-441F-9236-C90038D3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8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1.1</a:t>
            </a:r>
            <a:r>
              <a:rPr lang="zh-CN" altLang="en-US" spc="-340" dirty="0"/>
              <a:t>数据库设计背景与意义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50C03-D92F-4F92-AAB0-F5AA065B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02" y="1242000"/>
            <a:ext cx="8346385" cy="4733643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针对页游</a:t>
            </a:r>
            <a:r>
              <a:rPr lang="en-US" altLang="zh-CN" sz="2000" dirty="0"/>
              <a:t>Tank Battle</a:t>
            </a:r>
            <a:r>
              <a:rPr lang="zh-CN" altLang="en-US" sz="2000" dirty="0"/>
              <a:t>开发的数据统计软件，收了全服范围部分游戏信息，包含战斗中的坦克伤害、属性、与战斗结果等数据，旨在为玩家提供透明真实的游戏数据指导。</a:t>
            </a:r>
            <a:endParaRPr lang="en-US" altLang="zh-CN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000" dirty="0"/>
              <a:t>游戏官网</a:t>
            </a:r>
            <a:r>
              <a:rPr lang="en-US" altLang="zh-CN" sz="2000" dirty="0">
                <a:hlinkClick r:id="rId3"/>
              </a:rPr>
              <a:t>https://tkdz.qq.com/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ECC6D4-0DBB-43AF-AED4-6E2377272B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1" y="3185632"/>
            <a:ext cx="3837901" cy="2156820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0F1DC4-7562-46BD-A66E-1A57F147B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250" y="3203378"/>
            <a:ext cx="3837901" cy="2146195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7" name="object 12">
            <a:extLst>
              <a:ext uri="{FF2B5EF4-FFF2-40B4-BE49-F238E27FC236}">
                <a16:creationId xmlns:a16="http://schemas.microsoft.com/office/drawing/2014/main" id="{A3EE30AA-4BA4-4ADB-99F7-ABBF469BF4CF}"/>
              </a:ext>
            </a:extLst>
          </p:cNvPr>
          <p:cNvSpPr/>
          <p:nvPr/>
        </p:nvSpPr>
        <p:spPr>
          <a:xfrm>
            <a:off x="1166291" y="5436105"/>
            <a:ext cx="1989504" cy="690747"/>
          </a:xfrm>
          <a:custGeom>
            <a:avLst/>
            <a:gdLst/>
            <a:ahLst/>
            <a:cxnLst/>
            <a:rect l="l" t="t" r="r" b="b"/>
            <a:pathLst>
              <a:path w="1584325" h="491489">
                <a:moveTo>
                  <a:pt x="792099" y="0"/>
                </a:moveTo>
                <a:lnTo>
                  <a:pt x="669289" y="122809"/>
                </a:lnTo>
                <a:lnTo>
                  <a:pt x="730631" y="122809"/>
                </a:lnTo>
                <a:lnTo>
                  <a:pt x="730631" y="172085"/>
                </a:lnTo>
                <a:lnTo>
                  <a:pt x="0" y="172085"/>
                </a:lnTo>
                <a:lnTo>
                  <a:pt x="0" y="491490"/>
                </a:lnTo>
                <a:lnTo>
                  <a:pt x="1584198" y="491490"/>
                </a:lnTo>
                <a:lnTo>
                  <a:pt x="1584198" y="172085"/>
                </a:lnTo>
                <a:lnTo>
                  <a:pt x="853567" y="172085"/>
                </a:lnTo>
                <a:lnTo>
                  <a:pt x="853567" y="122809"/>
                </a:lnTo>
                <a:lnTo>
                  <a:pt x="914907" y="122809"/>
                </a:lnTo>
                <a:lnTo>
                  <a:pt x="792099" y="0"/>
                </a:lnTo>
                <a:close/>
              </a:path>
            </a:pathLst>
          </a:custGeom>
          <a:solidFill>
            <a:srgbClr val="2424A0"/>
          </a:solidFill>
        </p:spPr>
        <p:txBody>
          <a:bodyPr wrap="square" lIns="0" tIns="0" rIns="0" bIns="0" rtlCol="0"/>
          <a:lstStyle/>
          <a:p>
            <a:r>
              <a:rPr lang="zh-CN" altLang="en-US" spc="5" dirty="0">
                <a:solidFill>
                  <a:srgbClr val="FFFFFF"/>
                </a:solidFill>
                <a:latin typeface="WenQuanYi Zen Hei Mono"/>
                <a:cs typeface="WenQuanYi Zen Hei Mono"/>
              </a:rPr>
              <a:t>海上执法</a:t>
            </a:r>
            <a:endParaRPr lang="zh-CN" altLang="en-US" dirty="0">
              <a:latin typeface="WenQuanYi Zen Hei Mono"/>
              <a:cs typeface="WenQuanYi Zen Hei Mono"/>
            </a:endParaRPr>
          </a:p>
          <a:p>
            <a:endParaRPr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748F8-CEB2-424A-B536-425758C68B75}"/>
              </a:ext>
            </a:extLst>
          </p:cNvPr>
          <p:cNvSpPr/>
          <p:nvPr/>
        </p:nvSpPr>
        <p:spPr>
          <a:xfrm>
            <a:off x="1548054" y="5708101"/>
            <a:ext cx="1225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spc="5" dirty="0">
                <a:solidFill>
                  <a:srgbClr val="FFFFFF"/>
                </a:solidFill>
                <a:latin typeface="WenQuanYi Zen Hei Mono"/>
                <a:cs typeface="WenQuanYi Zen Hei Mono"/>
              </a:rPr>
              <a:t>游戏原画</a:t>
            </a:r>
            <a:endParaRPr lang="zh-CN" altLang="en-US" sz="2000" dirty="0">
              <a:latin typeface="WenQuanYi Zen Hei Mono"/>
              <a:cs typeface="WenQuanYi Zen Hei Mono"/>
            </a:endParaRPr>
          </a:p>
        </p:txBody>
      </p:sp>
      <p:sp>
        <p:nvSpPr>
          <p:cNvPr id="10" name="object 27">
            <a:extLst>
              <a:ext uri="{FF2B5EF4-FFF2-40B4-BE49-F238E27FC236}">
                <a16:creationId xmlns:a16="http://schemas.microsoft.com/office/drawing/2014/main" id="{9F9F33B9-CAAD-4068-9413-E96F27F54EE3}"/>
              </a:ext>
            </a:extLst>
          </p:cNvPr>
          <p:cNvSpPr/>
          <p:nvPr/>
        </p:nvSpPr>
        <p:spPr>
          <a:xfrm>
            <a:off x="6545766" y="2577308"/>
            <a:ext cx="1844558" cy="569359"/>
          </a:xfrm>
          <a:custGeom>
            <a:avLst/>
            <a:gdLst/>
            <a:ahLst/>
            <a:cxnLst/>
            <a:rect l="l" t="t" r="r" b="b"/>
            <a:pathLst>
              <a:path w="1350645" h="498475">
                <a:moveTo>
                  <a:pt x="1350264" y="0"/>
                </a:moveTo>
                <a:lnTo>
                  <a:pt x="0" y="0"/>
                </a:lnTo>
                <a:lnTo>
                  <a:pt x="0" y="323850"/>
                </a:lnTo>
                <a:lnTo>
                  <a:pt x="612775" y="323850"/>
                </a:lnTo>
                <a:lnTo>
                  <a:pt x="612775" y="373761"/>
                </a:lnTo>
                <a:lnTo>
                  <a:pt x="550545" y="373761"/>
                </a:lnTo>
                <a:lnTo>
                  <a:pt x="675131" y="498347"/>
                </a:lnTo>
                <a:lnTo>
                  <a:pt x="799719" y="373761"/>
                </a:lnTo>
                <a:lnTo>
                  <a:pt x="737361" y="373761"/>
                </a:lnTo>
                <a:lnTo>
                  <a:pt x="737361" y="323850"/>
                </a:lnTo>
                <a:lnTo>
                  <a:pt x="1350264" y="323850"/>
                </a:lnTo>
                <a:lnTo>
                  <a:pt x="1350264" y="0"/>
                </a:lnTo>
                <a:close/>
              </a:path>
            </a:pathLst>
          </a:custGeom>
          <a:solidFill>
            <a:srgbClr val="222299"/>
          </a:solidFill>
        </p:spPr>
        <p:txBody>
          <a:bodyPr wrap="square" lIns="0" tIns="0" rIns="0" bIns="0" rtlCol="0"/>
          <a:lstStyle/>
          <a:p>
            <a:r>
              <a:rPr lang="zh-CN" altLang="en-US" spc="5" dirty="0">
                <a:solidFill>
                  <a:srgbClr val="FFFFFF"/>
                </a:solidFill>
                <a:latin typeface="WenQuanYi Zen Hei Mono"/>
                <a:cs typeface="WenQuanYi Zen Hei Mono"/>
              </a:rPr>
              <a:t>    </a:t>
            </a:r>
            <a:r>
              <a:rPr lang="zh-CN" altLang="en-US" sz="2000" spc="5" dirty="0">
                <a:solidFill>
                  <a:srgbClr val="FFFFFF"/>
                </a:solidFill>
                <a:latin typeface="WenQuanYi Zen Hei Mono"/>
                <a:cs typeface="WenQuanYi Zen Hei Mono"/>
              </a:rPr>
              <a:t>数据统计分析</a:t>
            </a:r>
            <a:endParaRPr lang="zh-CN" altLang="en-US" sz="2000" dirty="0">
              <a:latin typeface="WenQuanYi Zen Hei Mono"/>
              <a:cs typeface="WenQuanYi Zen Hei Mono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8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1.2</a:t>
            </a:r>
            <a:r>
              <a:rPr lang="zh-CN" altLang="en-US" spc="-340" dirty="0"/>
              <a:t>数据流图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854F701-825F-4FA2-868C-3DDB142A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0735" y="1505453"/>
            <a:ext cx="7221331" cy="4540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4A3CF3-BA76-432A-919D-1E4B513A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02" y="1615736"/>
            <a:ext cx="2773271" cy="1696991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A47D22CA-068D-45E5-9CDE-617D2B2A59DB}"/>
              </a:ext>
            </a:extLst>
          </p:cNvPr>
          <p:cNvSpPr/>
          <p:nvPr/>
        </p:nvSpPr>
        <p:spPr>
          <a:xfrm rot="6832141">
            <a:off x="3186939" y="2961304"/>
            <a:ext cx="161573" cy="1313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4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51142" y="26173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45110" y="287895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8"/>
          <p:cNvSpPr txBox="1"/>
          <p:nvPr/>
        </p:nvSpPr>
        <p:spPr>
          <a:xfrm>
            <a:off x="3523549" y="3260724"/>
            <a:ext cx="4847664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55" dirty="0">
                <a:latin typeface="UKIJ CJK"/>
                <a:cs typeface="UKIJ CJK"/>
              </a:rPr>
              <a:t>2.</a:t>
            </a:r>
            <a:r>
              <a:rPr lang="en-US" altLang="zh-CN" sz="2800" dirty="0">
                <a:latin typeface="+mn-ea"/>
                <a:sym typeface="+mn-lt"/>
              </a:rPr>
              <a:t> ER</a:t>
            </a:r>
            <a:r>
              <a:rPr lang="zh-CN" altLang="en-US" sz="2800" dirty="0">
                <a:latin typeface="+mn-ea"/>
                <a:sym typeface="+mn-lt"/>
              </a:rPr>
              <a:t>图设计说明</a:t>
            </a:r>
            <a:endParaRPr lang="zh-CN" altLang="en-US" sz="2800" dirty="0">
              <a:latin typeface="Noto Sans CJK JP Medium"/>
              <a:cs typeface="Noto Sans CJK JP Medium"/>
            </a:endParaRPr>
          </a:p>
        </p:txBody>
      </p:sp>
      <p:sp>
        <p:nvSpPr>
          <p:cNvPr id="61" name="TextBox 10"/>
          <p:cNvSpPr txBox="1"/>
          <p:nvPr/>
        </p:nvSpPr>
        <p:spPr>
          <a:xfrm>
            <a:off x="3523536" y="2443377"/>
            <a:ext cx="4847665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spc="-254" dirty="0">
                <a:latin typeface="Noto Sans CJK JP Medium"/>
                <a:cs typeface="Noto Sans CJK JP Medium"/>
              </a:rPr>
              <a:t>1.</a:t>
            </a:r>
            <a:r>
              <a:rPr lang="zh-CN" altLang="en-US" sz="2800" dirty="0">
                <a:latin typeface="Noto Sans CJK JP Medium"/>
                <a:cs typeface="Noto Sans CJK JP Medium"/>
              </a:rPr>
              <a:t> 数据库背景及意义</a:t>
            </a:r>
          </a:p>
        </p:txBody>
      </p:sp>
      <p:sp>
        <p:nvSpPr>
          <p:cNvPr id="62" name="TextBox 11"/>
          <p:cNvSpPr txBox="1"/>
          <p:nvPr/>
        </p:nvSpPr>
        <p:spPr>
          <a:xfrm>
            <a:off x="3523536" y="4807503"/>
            <a:ext cx="4847677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cs typeface="+mn-ea"/>
                <a:sym typeface="+mn-lt"/>
              </a:rPr>
              <a:t>4.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可视化界面展示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AAC38BFC-5404-440E-814B-3B8963EE5DF6}"/>
              </a:ext>
            </a:extLst>
          </p:cNvPr>
          <p:cNvSpPr txBox="1"/>
          <p:nvPr/>
        </p:nvSpPr>
        <p:spPr>
          <a:xfrm>
            <a:off x="3523548" y="4018319"/>
            <a:ext cx="4847673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cs typeface="+mn-ea"/>
                <a:sym typeface="+mn-lt"/>
              </a:rPr>
              <a:t>3.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数据库操作设计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82551-6393-441F-9236-C90038D3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2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2 . ER</a:t>
            </a:r>
            <a:r>
              <a:rPr lang="zh-CN" altLang="en-US" spc="-340" dirty="0"/>
              <a:t>图设计说明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E5F7AF-5374-465B-960F-F07321289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5" y="1289619"/>
            <a:ext cx="7017382" cy="50667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3F4197-0131-46B9-B0A9-B304966D77B3}"/>
              </a:ext>
            </a:extLst>
          </p:cNvPr>
          <p:cNvSpPr txBox="1"/>
          <p:nvPr/>
        </p:nvSpPr>
        <p:spPr>
          <a:xfrm>
            <a:off x="2575420" y="1837189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8557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51142" y="26173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45110" y="287895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8"/>
          <p:cNvSpPr txBox="1"/>
          <p:nvPr/>
        </p:nvSpPr>
        <p:spPr>
          <a:xfrm>
            <a:off x="3575059" y="3998025"/>
            <a:ext cx="4847664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800" dirty="0">
                <a:latin typeface="+mn-ea"/>
                <a:cs typeface="+mn-ea"/>
                <a:sym typeface="+mn-lt"/>
              </a:rPr>
              <a:t>3.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数据库操作设计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61" name="TextBox 10"/>
          <p:cNvSpPr txBox="1"/>
          <p:nvPr/>
        </p:nvSpPr>
        <p:spPr>
          <a:xfrm>
            <a:off x="3523536" y="2443377"/>
            <a:ext cx="4847665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spc="-254" dirty="0">
                <a:latin typeface="Noto Sans CJK JP Medium"/>
                <a:cs typeface="Noto Sans CJK JP Medium"/>
              </a:rPr>
              <a:t>1.</a:t>
            </a:r>
            <a:r>
              <a:rPr lang="zh-CN" altLang="en-US" sz="2800" dirty="0">
                <a:latin typeface="Noto Sans CJK JP Medium"/>
                <a:cs typeface="Noto Sans CJK JP Medium"/>
              </a:rPr>
              <a:t> 数据库背景及意义</a:t>
            </a:r>
          </a:p>
        </p:txBody>
      </p:sp>
      <p:sp>
        <p:nvSpPr>
          <p:cNvPr id="62" name="TextBox 11"/>
          <p:cNvSpPr txBox="1"/>
          <p:nvPr/>
        </p:nvSpPr>
        <p:spPr>
          <a:xfrm>
            <a:off x="3523536" y="4807503"/>
            <a:ext cx="4847677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  <a:cs typeface="+mn-ea"/>
                <a:sym typeface="+mn-lt"/>
              </a:rPr>
              <a:t>4.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可视化界面展示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AAC38BFC-5404-440E-814B-3B8963EE5DF6}"/>
              </a:ext>
            </a:extLst>
          </p:cNvPr>
          <p:cNvSpPr txBox="1"/>
          <p:nvPr/>
        </p:nvSpPr>
        <p:spPr>
          <a:xfrm>
            <a:off x="3511453" y="3186802"/>
            <a:ext cx="4847673" cy="578882"/>
          </a:xfrm>
          <a:prstGeom prst="round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spc="55">
                <a:latin typeface="UKIJ CJK"/>
                <a:cs typeface="UKIJ CJK"/>
              </a:rPr>
              <a:t>2.</a:t>
            </a:r>
            <a:r>
              <a:rPr lang="en-US" altLang="zh-CN" sz="2800">
                <a:latin typeface="+mn-ea"/>
                <a:sym typeface="+mn-lt"/>
              </a:rPr>
              <a:t> ER</a:t>
            </a:r>
            <a:r>
              <a:rPr lang="zh-CN" altLang="en-US" sz="2800">
                <a:latin typeface="+mn-ea"/>
                <a:sym typeface="+mn-lt"/>
              </a:rPr>
              <a:t>图设计说明</a:t>
            </a:r>
            <a:endParaRPr lang="en-US" altLang="zh-CN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82551-6393-441F-9236-C90038D3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3 . </a:t>
            </a:r>
            <a:r>
              <a:rPr lang="zh-CN" altLang="en-US" spc="-340" dirty="0"/>
              <a:t>数据库设计说明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5A542F-1BDF-4ABB-807D-041C2C28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5158"/>
              </p:ext>
            </p:extLst>
          </p:nvPr>
        </p:nvGraphicFramePr>
        <p:xfrm>
          <a:off x="879075" y="2229330"/>
          <a:ext cx="74226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50">
                  <a:extLst>
                    <a:ext uri="{9D8B030D-6E8A-4147-A177-3AD203B41FA5}">
                      <a16:colId xmlns:a16="http://schemas.microsoft.com/office/drawing/2014/main" val="4113267595"/>
                    </a:ext>
                  </a:extLst>
                </a:gridCol>
                <a:gridCol w="849930">
                  <a:extLst>
                    <a:ext uri="{9D8B030D-6E8A-4147-A177-3AD203B41FA5}">
                      <a16:colId xmlns:a16="http://schemas.microsoft.com/office/drawing/2014/main" val="33744400"/>
                    </a:ext>
                  </a:extLst>
                </a:gridCol>
                <a:gridCol w="817701">
                  <a:extLst>
                    <a:ext uri="{9D8B030D-6E8A-4147-A177-3AD203B41FA5}">
                      <a16:colId xmlns:a16="http://schemas.microsoft.com/office/drawing/2014/main" val="380302171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4046711854"/>
                    </a:ext>
                  </a:extLst>
                </a:gridCol>
                <a:gridCol w="536895">
                  <a:extLst>
                    <a:ext uri="{9D8B030D-6E8A-4147-A177-3AD203B41FA5}">
                      <a16:colId xmlns:a16="http://schemas.microsoft.com/office/drawing/2014/main" val="3067883047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2972192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0651941"/>
                    </a:ext>
                  </a:extLst>
                </a:gridCol>
                <a:gridCol w="771788">
                  <a:extLst>
                    <a:ext uri="{9D8B030D-6E8A-4147-A177-3AD203B41FA5}">
                      <a16:colId xmlns:a16="http://schemas.microsoft.com/office/drawing/2014/main" val="4169051431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2452286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user_id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nickname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password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mobile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email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gender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birthday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address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registration_time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63973"/>
                  </a:ext>
                </a:extLst>
              </a:tr>
              <a:tr h="20960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123456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2020-05-01 18:40:25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0457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531A3B1-AABA-4FF9-B466-0D48C4ED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6" y="4003538"/>
            <a:ext cx="3433496" cy="2198184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B6E64F-BA35-4081-AC3F-9915ED3C9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222" y="4003538"/>
            <a:ext cx="3433496" cy="220618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8C1331D-439E-4CE1-8353-C52AC2C5C090}"/>
              </a:ext>
            </a:extLst>
          </p:cNvPr>
          <p:cNvSpPr/>
          <p:nvPr/>
        </p:nvSpPr>
        <p:spPr>
          <a:xfrm>
            <a:off x="1333871" y="6305858"/>
            <a:ext cx="192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Times New Roman"/>
                <a:cs typeface="Times New Roman"/>
              </a:rPr>
              <a:t>(a)</a:t>
            </a:r>
            <a:r>
              <a:rPr lang="zh-CN" altLang="en-US" dirty="0">
                <a:latin typeface="Times New Roman"/>
                <a:cs typeface="Times New Roman"/>
              </a:rPr>
              <a:t>用户注册界面</a:t>
            </a:r>
            <a:endParaRPr lang="zh-CN" altLang="en-US" dirty="0">
              <a:latin typeface="Noto Sans Mono CJK JP Bold"/>
              <a:cs typeface="Noto Sans Mono CJK JP Bold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08B6C4-4AF1-4475-8AA7-7EDBE4B2259C}"/>
              </a:ext>
            </a:extLst>
          </p:cNvPr>
          <p:cNvSpPr/>
          <p:nvPr/>
        </p:nvSpPr>
        <p:spPr>
          <a:xfrm>
            <a:off x="5565869" y="6305858"/>
            <a:ext cx="193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Times New Roman"/>
                <a:cs typeface="Times New Roman"/>
              </a:rPr>
              <a:t>(b)</a:t>
            </a:r>
            <a:r>
              <a:rPr lang="zh-CN" altLang="en-US" dirty="0">
                <a:latin typeface="Times New Roman"/>
                <a:cs typeface="Times New Roman"/>
              </a:rPr>
              <a:t>用户登录界面</a:t>
            </a:r>
            <a:endParaRPr lang="zh-CN" altLang="en-US" dirty="0">
              <a:latin typeface="Noto Sans Mono CJK JP Bold"/>
              <a:cs typeface="Noto Sans Mono CJK JP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AC5C9F-9624-4B22-8F91-173AC22A88C4}"/>
              </a:ext>
            </a:extLst>
          </p:cNvPr>
          <p:cNvSpPr/>
          <p:nvPr/>
        </p:nvSpPr>
        <p:spPr>
          <a:xfrm>
            <a:off x="208205" y="1003762"/>
            <a:ext cx="420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400" dirty="0">
                <a:latin typeface="UKIJ CJK"/>
                <a:cs typeface="UKIJ CJK"/>
              </a:rPr>
              <a:t>3.1</a:t>
            </a:r>
            <a:r>
              <a:rPr lang="zh-CN" altLang="en-US" sz="2400" dirty="0">
                <a:latin typeface="UKIJ CJK"/>
                <a:cs typeface="UKIJ CJK"/>
              </a:rPr>
              <a:t>用户表、用户绑定玩家表</a:t>
            </a:r>
            <a:endParaRPr lang="en-US" altLang="zh-CN" sz="2400" dirty="0">
              <a:latin typeface="UKIJ CJK"/>
              <a:cs typeface="UKIJ CJK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B6C2FC-E6EE-47F7-9718-206BF7B12AD7}"/>
              </a:ext>
            </a:extLst>
          </p:cNvPr>
          <p:cNvSpPr/>
          <p:nvPr/>
        </p:nvSpPr>
        <p:spPr>
          <a:xfrm>
            <a:off x="397402" y="1392652"/>
            <a:ext cx="8125813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spcBef>
                <a:spcPts val="910"/>
              </a:spcBef>
              <a:buFont typeface="Symbol"/>
              <a:buChar char=""/>
              <a:tabLst>
                <a:tab pos="698500" algn="l"/>
              </a:tabLst>
            </a:pPr>
            <a:r>
              <a:rPr lang="zh-CN" altLang="en-US" sz="1600" dirty="0"/>
              <a:t>用户记录了软件的基本用户信息如用户名、密码等，对应有注册</a:t>
            </a:r>
            <a:r>
              <a:rPr lang="en-US" altLang="zh-CN" sz="1600" dirty="0"/>
              <a:t>(</a:t>
            </a:r>
            <a:r>
              <a:rPr lang="zh-CN" altLang="en-US" sz="1600" dirty="0"/>
              <a:t>插入</a:t>
            </a:r>
            <a:r>
              <a:rPr lang="en-US" altLang="zh-CN" sz="1600" dirty="0"/>
              <a:t>)</a:t>
            </a:r>
            <a:r>
              <a:rPr lang="zh-CN" altLang="en-US" sz="1600" dirty="0"/>
              <a:t>与登录</a:t>
            </a:r>
            <a:r>
              <a:rPr lang="en-US" altLang="zh-CN" sz="1600" dirty="0"/>
              <a:t>(</a:t>
            </a:r>
            <a:r>
              <a:rPr lang="zh-CN" altLang="en-US" sz="1600" dirty="0"/>
              <a:t>查询</a:t>
            </a:r>
            <a:r>
              <a:rPr lang="en-US" altLang="zh-CN" sz="1600" dirty="0"/>
              <a:t>)</a:t>
            </a:r>
            <a:r>
              <a:rPr lang="zh-CN" altLang="en-US" sz="1600" dirty="0"/>
              <a:t>操作，登录后可修改用户基本信息。用户绑定玩家表记录了用户绑定的玩家昵称信息。</a:t>
            </a:r>
          </a:p>
          <a:p>
            <a:pPr marL="698500" lvl="1" indent="-228600">
              <a:lnSpc>
                <a:spcPct val="100000"/>
              </a:lnSpc>
              <a:spcBef>
                <a:spcPts val="910"/>
              </a:spcBef>
              <a:buFont typeface="Symbol"/>
              <a:buChar char=""/>
              <a:tabLst>
                <a:tab pos="698500" algn="l"/>
              </a:tabLst>
            </a:pPr>
            <a:endParaRPr lang="zh-CN" altLang="en-US" sz="2400" dirty="0">
              <a:latin typeface="UKIJ CJK"/>
              <a:cs typeface="UKIJ CJK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48D4A6-9273-4714-B8E9-74FF9C22F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46597"/>
              </p:ext>
            </p:extLst>
          </p:nvPr>
        </p:nvGraphicFramePr>
        <p:xfrm>
          <a:off x="2364677" y="3040768"/>
          <a:ext cx="445149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19">
                  <a:extLst>
                    <a:ext uri="{9D8B030D-6E8A-4147-A177-3AD203B41FA5}">
                      <a16:colId xmlns:a16="http://schemas.microsoft.com/office/drawing/2014/main" val="3550943692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3650857167"/>
                    </a:ext>
                  </a:extLst>
                </a:gridCol>
                <a:gridCol w="1510181">
                  <a:extLst>
                    <a:ext uri="{9D8B030D-6E8A-4147-A177-3AD203B41FA5}">
                      <a16:colId xmlns:a16="http://schemas.microsoft.com/office/drawing/2014/main" val="404797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user_id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playerName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bind_time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87468"/>
                  </a:ext>
                </a:extLst>
              </a:tr>
              <a:tr h="24412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Adobe 仿宋 Std R" panose="02020400000000000000" pitchFamily="18" charset="-122"/>
                          <a:ea typeface="Adobe 仿宋 Std R" panose="02020400000000000000" pitchFamily="18" charset="-122"/>
                        </a:rPr>
                        <a:t>づい義薄雲天づい淡雅风致</a:t>
                      </a:r>
                      <a:endParaRPr lang="zh-CN" altLang="en-US" sz="1200" dirty="0">
                        <a:latin typeface="Adobe 仿宋 Std R" panose="02020400000000000000" pitchFamily="18" charset="-122"/>
                        <a:ea typeface="Adobe 仿宋 Std R" panose="02020400000000000000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2020-05-02 21:23:23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970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BA8969-2245-4136-8E5C-895F368447DF}"/>
              </a:ext>
            </a:extLst>
          </p:cNvPr>
          <p:cNvSpPr txBox="1"/>
          <p:nvPr/>
        </p:nvSpPr>
        <p:spPr>
          <a:xfrm>
            <a:off x="3787403" y="3599629"/>
            <a:ext cx="177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表</a:t>
            </a:r>
            <a:r>
              <a:rPr lang="en-US" altLang="zh-CN" sz="1400" dirty="0"/>
              <a:t>2.</a:t>
            </a:r>
            <a:r>
              <a:rPr lang="zh-CN" altLang="en-US" sz="1400" dirty="0"/>
              <a:t>用户绑定玩家表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786DCD-3BC3-4822-A601-0CDB4F6DAB59}"/>
              </a:ext>
            </a:extLst>
          </p:cNvPr>
          <p:cNvSpPr txBox="1"/>
          <p:nvPr/>
        </p:nvSpPr>
        <p:spPr>
          <a:xfrm>
            <a:off x="4020989" y="2769305"/>
            <a:ext cx="177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表</a:t>
            </a:r>
            <a:r>
              <a:rPr lang="en-US" altLang="zh-CN" sz="1400" dirty="0"/>
              <a:t>1.</a:t>
            </a:r>
            <a:r>
              <a:rPr lang="zh-CN" altLang="en-US" sz="1400" dirty="0"/>
              <a:t>用户表</a:t>
            </a:r>
          </a:p>
        </p:txBody>
      </p:sp>
    </p:spTree>
    <p:extLst>
      <p:ext uri="{BB962C8B-B14F-4D97-AF65-F5344CB8AC3E}">
        <p14:creationId xmlns:p14="http://schemas.microsoft.com/office/powerpoint/2010/main" val="240529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5E9-5809-4266-93F2-6DB801A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40" dirty="0"/>
              <a:t>3 . </a:t>
            </a:r>
            <a:r>
              <a:rPr lang="zh-CN" altLang="en-US" spc="-340" dirty="0"/>
              <a:t>数据库设计说明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30BB-6E9D-4DED-AB4F-856AAAE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AC5C9F-9624-4B22-8F91-173AC22A88C4}"/>
              </a:ext>
            </a:extLst>
          </p:cNvPr>
          <p:cNvSpPr/>
          <p:nvPr/>
        </p:nvSpPr>
        <p:spPr>
          <a:xfrm>
            <a:off x="239180" y="1153232"/>
            <a:ext cx="1740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400" dirty="0">
                <a:latin typeface="UKIJ CJK"/>
                <a:cs typeface="UKIJ CJK"/>
              </a:rPr>
              <a:t>3.2 tank</a:t>
            </a:r>
            <a:r>
              <a:rPr lang="zh-CN" altLang="en-US" sz="2400" dirty="0">
                <a:latin typeface="UKIJ CJK"/>
                <a:cs typeface="UKIJ CJK"/>
              </a:rPr>
              <a:t>表</a:t>
            </a:r>
            <a:endParaRPr lang="en-US" altLang="zh-CN" sz="2400" dirty="0">
              <a:latin typeface="UKIJ CJK"/>
              <a:cs typeface="UKIJ CJK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B6C2FC-E6EE-47F7-9718-206BF7B12AD7}"/>
              </a:ext>
            </a:extLst>
          </p:cNvPr>
          <p:cNvSpPr/>
          <p:nvPr/>
        </p:nvSpPr>
        <p:spPr>
          <a:xfrm>
            <a:off x="397402" y="1569575"/>
            <a:ext cx="831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lvl="1" indent="-228600">
              <a:spcBef>
                <a:spcPts val="910"/>
              </a:spcBef>
              <a:buFont typeface="Symbol"/>
              <a:buChar char=""/>
              <a:tabLst>
                <a:tab pos="698500" algn="l"/>
              </a:tabLst>
            </a:pPr>
            <a:r>
              <a:rPr lang="zh-CN" altLang="en-US" dirty="0"/>
              <a:t>该表记录了从游戏中获取的坦克信息，其中</a:t>
            </a:r>
            <a:r>
              <a:rPr lang="en-US" altLang="zh-CN" dirty="0"/>
              <a:t>tankkind</a:t>
            </a:r>
            <a:r>
              <a:rPr lang="zh-CN" altLang="en-US" dirty="0"/>
              <a:t>为主键</a:t>
            </a:r>
            <a:r>
              <a:rPr lang="en-US" altLang="zh-CN" dirty="0"/>
              <a:t>(</a:t>
            </a:r>
            <a:r>
              <a:rPr lang="zh-CN" altLang="en-US" dirty="0"/>
              <a:t>该值为游戏定义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47D3C6-1114-482B-98F9-1A8EAAB6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" y="2395908"/>
            <a:ext cx="8841996" cy="307156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624B4B08-03CE-4ABB-BA05-416E3BA549CB}"/>
              </a:ext>
            </a:extLst>
          </p:cNvPr>
          <p:cNvSpPr txBox="1"/>
          <p:nvPr/>
        </p:nvSpPr>
        <p:spPr>
          <a:xfrm>
            <a:off x="3161878" y="5647475"/>
            <a:ext cx="34242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Noto Sans Mono CJK JP Bold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Noto Sans Mono CJK JP Bold"/>
              </a:rPr>
              <a:t>.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Noto Sans Mono CJK JP Bold"/>
              </a:rPr>
              <a:t>数据库中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Noto Sans Mono CJK JP Bold"/>
              </a:rPr>
              <a:t>Tank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Noto Sans Mono CJK JP Bold"/>
              </a:rPr>
              <a:t>表部分数据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Noto Sans Mono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80942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33734</TotalTime>
  <Words>643</Words>
  <Application>Microsoft Office PowerPoint</Application>
  <PresentationFormat>全屏显示(4:3)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Adobe 仿宋 Std R</vt:lpstr>
      <vt:lpstr>Noto Sans CJK JP Medium</vt:lpstr>
      <vt:lpstr>Noto Sans Mono CJK JP Bold</vt:lpstr>
      <vt:lpstr>UKIJ CJK</vt:lpstr>
      <vt:lpstr>WenQuanYi Zen Hei Mono</vt:lpstr>
      <vt:lpstr>黑体</vt:lpstr>
      <vt:lpstr>华文楷体</vt:lpstr>
      <vt:lpstr>华文新魏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1.1数据库设计背景与意义</vt:lpstr>
      <vt:lpstr>1.2数据流图</vt:lpstr>
      <vt:lpstr>PowerPoint 演示文稿</vt:lpstr>
      <vt:lpstr>2 . ER图设计说明</vt:lpstr>
      <vt:lpstr>PowerPoint 演示文稿</vt:lpstr>
      <vt:lpstr>3 . 数据库设计说明</vt:lpstr>
      <vt:lpstr>3 . 数据库设计说明</vt:lpstr>
      <vt:lpstr>3 . 数据库设计说明</vt:lpstr>
      <vt:lpstr>3 . 数据库设计说明</vt:lpstr>
      <vt:lpstr>3 . 数据库设计说明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孙 天宇</cp:lastModifiedBy>
  <cp:revision>1118</cp:revision>
  <dcterms:created xsi:type="dcterms:W3CDTF">2014-08-08T13:32:37Z</dcterms:created>
  <dcterms:modified xsi:type="dcterms:W3CDTF">2020-05-28T12:14:28Z</dcterms:modified>
</cp:coreProperties>
</file>