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Amatic SC"/>
      <p:regular r:id="rId34"/>
      <p:bold r:id="rId35"/>
    </p:embeddedFont>
    <p:embeddedFont>
      <p:font typeface="Source Code Pr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AmaticSC-bold.fntdata"/><Relationship Id="rId12" Type="http://schemas.openxmlformats.org/officeDocument/2006/relationships/slide" Target="slides/slide7.xml"/><Relationship Id="rId34" Type="http://schemas.openxmlformats.org/officeDocument/2006/relationships/font" Target="fonts/AmaticSC-regular.fntdata"/><Relationship Id="rId15" Type="http://schemas.openxmlformats.org/officeDocument/2006/relationships/slide" Target="slides/slide10.xml"/><Relationship Id="rId37" Type="http://schemas.openxmlformats.org/officeDocument/2006/relationships/font" Target="fonts/SourceCodePro-bold.fntdata"/><Relationship Id="rId14" Type="http://schemas.openxmlformats.org/officeDocument/2006/relationships/slide" Target="slides/slide9.xml"/><Relationship Id="rId36" Type="http://schemas.openxmlformats.org/officeDocument/2006/relationships/font" Target="fonts/SourceCodePro-regular.fntdata"/><Relationship Id="rId17" Type="http://schemas.openxmlformats.org/officeDocument/2006/relationships/slide" Target="slides/slide12.xml"/><Relationship Id="rId39" Type="http://schemas.openxmlformats.org/officeDocument/2006/relationships/font" Target="fonts/SourceCodePro-boldItalic.fntdata"/><Relationship Id="rId16" Type="http://schemas.openxmlformats.org/officeDocument/2006/relationships/slide" Target="slides/slide11.xml"/><Relationship Id="rId38" Type="http://schemas.openxmlformats.org/officeDocument/2006/relationships/font" Target="fonts/SourceCodePr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c22240eb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c22240eb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c22240eb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c22240eb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c22240eb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c22240eb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d4b51351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d4b51351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c3b9af4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c3b9af4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c3b9af4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c3b9af4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c3b9af49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c3b9af49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c3b9af49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c3b9af49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c3b9af49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c3b9af49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c3b9af49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c3b9af49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c22240eb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c22240eb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c3b9af49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c3b9af49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c3b9af49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c3b9af49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d4b51351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d4b51351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c3b9af49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c3b9af49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c3b9af49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c3b9af49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c3b9af49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c3b9af49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c3b9af49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c3b9af49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c3b9af49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c3b9af49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c3b9af49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c3b9af49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d4b51351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d4b51351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c22240eb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c22240eb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c22240eb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c22240eb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c22240eb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c22240eb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22240eb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c22240eb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There might be the case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c22240eb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c22240eb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c22240eb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c22240eb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machinelearningmastery.com/how-to-accelerate-learning-of-deep-neural-networks-with-batch-normalizatio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Arial"/>
                <a:ea typeface="Arial"/>
                <a:cs typeface="Arial"/>
                <a:sym typeface="Arial"/>
              </a:rPr>
              <a:t>Final Project Demo</a:t>
            </a:r>
            <a:endParaRPr sz="24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5341150" y="4137450"/>
            <a:ext cx="3548100" cy="5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Group1:</a:t>
            </a:r>
            <a:r>
              <a:rPr lang="zh-TW"/>
              <a:t>陳維仁、曾靖渝、袁維澤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Can the classifier be better? 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375350"/>
            <a:ext cx="7505700" cy="27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Yes!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The total number of images per class is </a:t>
            </a:r>
            <a:r>
              <a:rPr lang="zh-TW"/>
              <a:t>over </a:t>
            </a:r>
            <a:r>
              <a:rPr lang="zh-TW" sz="1800"/>
              <a:t>60000 , we only take 2000!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Result: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/>
              <a:t>With accuracy 0.95~0.97</a:t>
            </a:r>
            <a:endParaRPr sz="18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100" y="2929950"/>
            <a:ext cx="2181225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Can the classifier be better? 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4394100" y="1659500"/>
            <a:ext cx="3930900" cy="31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change the sequential model to non-linear mode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Result: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With accuracy only 0.56~0.6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--&gt;We use the classifier of previous page as our final classifier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62300"/>
            <a:ext cx="3634850" cy="303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</a:rPr>
              <a:t>Test result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400" y="479675"/>
            <a:ext cx="1892425" cy="401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4675" y="2687400"/>
            <a:ext cx="178117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</a:rPr>
              <a:t>Demo result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/>
              <a:t>Accuracy : 36/40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662975" y="2250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FF"/>
                </a:solidFill>
              </a:rPr>
              <a:t>Implementation of GAN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Methodology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．Use DCGAN , one GAN for each class label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．Using some tips to better the performance of DCGAN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Methodology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412525"/>
            <a:ext cx="7505700" cy="27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 Use Strided Convolutions</a:t>
            </a:r>
            <a:endParaRPr b="1"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is common to use pooling layers such as max-pooling layers for downsampling in convolutional neural networks.</a:t>
            </a:r>
            <a:endParaRPr sz="18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GANs, the recommendation is  not to use pooling layers, and instead use the stride in convolutional layers to perform downsampling in the discriminator model.</a:t>
            </a:r>
            <a:endParaRPr sz="18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Methodology</a:t>
            </a:r>
            <a:r>
              <a:rPr lang="zh-TW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4126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 Remove Fully-Connected Layers</a:t>
            </a:r>
            <a:endParaRPr b="1"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is common to use fully-connected layers after feature extraction layers in convolutional layers as an interpretation of the extracted features prior to the output layers of the model.</a:t>
            </a:r>
            <a:endParaRPr sz="18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Methodology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4217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 Remove Fully-Connected Layers</a:t>
            </a:r>
            <a:endParaRPr sz="18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rPr lang="zh-TW" sz="18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Instead, in GANs, fully-connected layers are not used, in the discriminator and the convolutional layers are flattened and passed directly to the output layer.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Methodology</a:t>
            </a:r>
            <a:r>
              <a:rPr lang="zh-TW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414975"/>
            <a:ext cx="79392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 Use Batch Normalization</a:t>
            </a:r>
            <a:endParaRPr b="1"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Batch normalization</a:t>
            </a: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sz="18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standardizes the activations from a prior layer to have a zero mean and unit variance. This has the effect of stabilizing the training process.</a:t>
            </a:r>
            <a:endParaRPr sz="18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Batch normalization has become a staple when training deep convolutional neural networks, and GANs are no different. </a:t>
            </a:r>
            <a:endParaRPr sz="18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819150" y="1468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FF"/>
                </a:solidFill>
              </a:rPr>
              <a:t>‧Implementation of classifier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FF"/>
                </a:solidFill>
              </a:rPr>
              <a:t>‧Implementation of GAN</a:t>
            </a:r>
            <a:endParaRPr b="1"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Methodology</a:t>
            </a:r>
            <a:r>
              <a:rPr lang="zh-TW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4208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4. Use ReLU, Leaky ReLU, and Tanh</a:t>
            </a:r>
            <a:endParaRPr b="1"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Activation functions such as RELU are used to address the vanishing gradient problem in deep convolutional neural networks and promote sparse activations (e.g. lots of zero values).</a:t>
            </a:r>
            <a:endParaRPr sz="18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Methodology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4218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4. Use ReLU, Leaky ReLU, and Tanh</a:t>
            </a:r>
            <a:endParaRPr sz="18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ReLU is recommended for the generator, but not for the discriminator model. Instead, a variation of ReLU that allows values less than zero, called Leaky ReLU, is preferred in the discriminator.</a:t>
            </a:r>
            <a:endParaRPr sz="18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Image.BILINEAR</a:t>
            </a:r>
            <a:endParaRPr/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Can use the red points to get the green points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/>
              <a:t>--&gt;increase the resolution of the image</a:t>
            </a:r>
            <a:endParaRPr sz="1800"/>
          </a:p>
        </p:txBody>
      </p:sp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25" y="2213550"/>
            <a:ext cx="2749825" cy="26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Methodology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Increase/Decrease the training data size based on class label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- 100000 for </a:t>
            </a:r>
            <a:r>
              <a:rPr lang="zh-TW" sz="1800"/>
              <a:t>some labels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-200000 for others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/>
              <a:t>-The reason will be given in the Discussion &amp; </a:t>
            </a:r>
            <a:r>
              <a:rPr lang="zh-TW" sz="1800"/>
              <a:t> Conclusion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Evaluation &amp; Test result</a:t>
            </a:r>
            <a:endParaRPr/>
          </a:p>
        </p:txBody>
      </p:sp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-During training process of GAN , we save the generator every 1 ~ 3 epochs , and feed the generator into the classifier to perceive how many epochs the GAN has the best performance.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  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Evaluation &amp; Test result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7"/>
          <p:cNvSpPr txBox="1"/>
          <p:nvPr>
            <p:ph idx="1" type="body"/>
          </p:nvPr>
        </p:nvSpPr>
        <p:spPr>
          <a:xfrm>
            <a:off x="311700" y="1228675"/>
            <a:ext cx="8520600" cy="3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-Our classifier will list three most likely labels , we will use this to determine whether further training does better.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-Red pen represents further training may be better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 </a:t>
            </a:r>
            <a:endParaRPr/>
          </a:p>
        </p:txBody>
      </p:sp>
      <p:pic>
        <p:nvPicPr>
          <p:cNvPr id="211" name="Google Shape;2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78125"/>
            <a:ext cx="371475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Evaluation &amp; Test result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Accuracy returned by oue classifier</a:t>
            </a:r>
            <a:endParaRPr/>
          </a:p>
        </p:txBody>
      </p:sp>
      <p:pic>
        <p:nvPicPr>
          <p:cNvPr id="218" name="Google Shape;2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84600"/>
            <a:ext cx="218122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0325" y="2081523"/>
            <a:ext cx="2079075" cy="2075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3925" y="2081525"/>
            <a:ext cx="2079075" cy="2048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 result</a:t>
            </a:r>
            <a:endParaRPr/>
          </a:p>
        </p:txBody>
      </p:sp>
      <p:sp>
        <p:nvSpPr>
          <p:cNvPr id="226" name="Google Shape;226;p3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/>
              <a:t>Accuracy : 100/100 (0 subjective)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Discussion &amp; Conclusion</a:t>
            </a:r>
            <a:endParaRPr/>
          </a:p>
        </p:txBody>
      </p:sp>
      <p:sp>
        <p:nvSpPr>
          <p:cNvPr id="232" name="Google Shape;232;p40"/>
          <p:cNvSpPr txBox="1"/>
          <p:nvPr>
            <p:ph idx="1" type="body"/>
          </p:nvPr>
        </p:nvSpPr>
        <p:spPr>
          <a:xfrm>
            <a:off x="311700" y="1283475"/>
            <a:ext cx="8134200" cy="3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-Easy image label(e.g. hand) → Every doodle drawing game players can draw perfectly(high quality data)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--&gt;increase data size to 200000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-Difficult label(e.g. raccoon) →Many low quality drawings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--&gt;decrease data size to 100000</a:t>
            </a:r>
            <a:r>
              <a:rPr lang="zh-TW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598325" y="238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>
                <a:solidFill>
                  <a:srgbClr val="0000FF"/>
                </a:solidFill>
              </a:rPr>
              <a:t>Implementation of classifier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Methodology &amp; Evaluation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623350"/>
            <a:ext cx="7505700" cy="27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．Basically based on sample code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．Modify some parameters to improve performance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/>
              <a:t>．We focus on what we’ve tried to increase accuracy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Methodology &amp; Evaluation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339750"/>
            <a:ext cx="7505700" cy="28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First try: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increase the number of hidden layers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Result: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/>
              <a:t>Little improvement(still not good enough , with accuracy 0.7~0.8)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Methodology &amp;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356975"/>
            <a:ext cx="79047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Second try: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increase training epochs from 20 to 25 , and increase the initial learning rate of Adam optimizer(to speed up)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Result: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/>
              <a:t>At around 22</a:t>
            </a:r>
            <a:r>
              <a:rPr lang="zh-TW"/>
              <a:t>nd</a:t>
            </a:r>
            <a:r>
              <a:rPr lang="zh-TW" sz="1800"/>
              <a:t> training epoch , early stopping terminates the training process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Remove Early stopping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Purpose of Early stopping: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avoid overfitting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/>
              <a:t>But what if …...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Remove Early stopping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050" y="1842975"/>
            <a:ext cx="6468475" cy="288122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/>
          <p:nvPr/>
        </p:nvSpPr>
        <p:spPr>
          <a:xfrm>
            <a:off x="1550925" y="2249075"/>
            <a:ext cx="681000" cy="450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loss</a:t>
            </a:r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1026450" y="3472850"/>
            <a:ext cx="2401500" cy="450900"/>
          </a:xfrm>
          <a:prstGeom prst="wedgeRectCallout">
            <a:avLst>
              <a:gd fmla="val 22450" name="adj1"/>
              <a:gd fmla="val -11121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small learning rate--&gt;small step</a:t>
            </a:r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3584425" y="2322675"/>
            <a:ext cx="2162400" cy="5982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early stopping occurs</a:t>
            </a:r>
            <a:endParaRPr/>
          </a:p>
        </p:txBody>
      </p:sp>
      <p:sp>
        <p:nvSpPr>
          <p:cNvPr id="102" name="Google Shape;102;p20"/>
          <p:cNvSpPr/>
          <p:nvPr/>
        </p:nvSpPr>
        <p:spPr>
          <a:xfrm>
            <a:off x="4522925" y="4503375"/>
            <a:ext cx="1711500" cy="377400"/>
          </a:xfrm>
          <a:prstGeom prst="wedgeRectCallout">
            <a:avLst>
              <a:gd fmla="val -39785" name="adj1"/>
              <a:gd fmla="val -7833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 better optimum</a:t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173850" y="2429375"/>
            <a:ext cx="852600" cy="14577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Remove Early stopping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290825" y="1164950"/>
            <a:ext cx="7505700" cy="3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After removing the Early stopping , and increasing the initial learning rate of </a:t>
            </a:r>
            <a:r>
              <a:rPr lang="zh-TW"/>
              <a:t>A</a:t>
            </a:r>
            <a:r>
              <a:rPr lang="zh-TW" sz="1800"/>
              <a:t>dam optimizer(we change the default setting)……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Result: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/>
              <a:t>With accuracy 0.79~0.85</a:t>
            </a:r>
            <a:endParaRPr sz="1800"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75" y="2402788"/>
            <a:ext cx="44005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575" y="3180975"/>
            <a:ext cx="7463949" cy="4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